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8.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4"/>
    <p:sldMasterId id="2147483684" r:id="rId5"/>
    <p:sldMasterId id="2147483744" r:id="rId6"/>
    <p:sldMasterId id="2147483764" r:id="rId7"/>
    <p:sldMasterId id="2147483776" r:id="rId8"/>
    <p:sldMasterId id="2147483791" r:id="rId9"/>
    <p:sldMasterId id="2147483805" r:id="rId10"/>
    <p:sldMasterId id="2147483831" r:id="rId11"/>
    <p:sldMasterId id="2147483843" r:id="rId12"/>
  </p:sldMasterIdLst>
  <p:notesMasterIdLst>
    <p:notesMasterId r:id="rId61"/>
  </p:notesMasterIdLst>
  <p:sldIdLst>
    <p:sldId id="285" r:id="rId13"/>
    <p:sldId id="343" r:id="rId14"/>
    <p:sldId id="344" r:id="rId15"/>
    <p:sldId id="363" r:id="rId16"/>
    <p:sldId id="552" r:id="rId17"/>
    <p:sldId id="563" r:id="rId18"/>
    <p:sldId id="564" r:id="rId19"/>
    <p:sldId id="565" r:id="rId20"/>
    <p:sldId id="566" r:id="rId21"/>
    <p:sldId id="567" r:id="rId22"/>
    <p:sldId id="568" r:id="rId23"/>
    <p:sldId id="569" r:id="rId24"/>
    <p:sldId id="570" r:id="rId25"/>
    <p:sldId id="553" r:id="rId26"/>
    <p:sldId id="554" r:id="rId27"/>
    <p:sldId id="555" r:id="rId28"/>
    <p:sldId id="462" r:id="rId29"/>
    <p:sldId id="556" r:id="rId30"/>
    <p:sldId id="558" r:id="rId31"/>
    <p:sldId id="559" r:id="rId32"/>
    <p:sldId id="463" r:id="rId33"/>
    <p:sldId id="538" r:id="rId34"/>
    <p:sldId id="539" r:id="rId35"/>
    <p:sldId id="540" r:id="rId36"/>
    <p:sldId id="541" r:id="rId37"/>
    <p:sldId id="542" r:id="rId38"/>
    <p:sldId id="543" r:id="rId39"/>
    <p:sldId id="544" r:id="rId40"/>
    <p:sldId id="545" r:id="rId41"/>
    <p:sldId id="464" r:id="rId42"/>
    <p:sldId id="546" r:id="rId43"/>
    <p:sldId id="547" r:id="rId44"/>
    <p:sldId id="562" r:id="rId45"/>
    <p:sldId id="548" r:id="rId46"/>
    <p:sldId id="549" r:id="rId47"/>
    <p:sldId id="465" r:id="rId48"/>
    <p:sldId id="550" r:id="rId49"/>
    <p:sldId id="551" r:id="rId50"/>
    <p:sldId id="467" r:id="rId51"/>
    <p:sldId id="471" r:id="rId52"/>
    <p:sldId id="572" r:id="rId53"/>
    <p:sldId id="571" r:id="rId54"/>
    <p:sldId id="561" r:id="rId55"/>
    <p:sldId id="432" r:id="rId56"/>
    <p:sldId id="437" r:id="rId57"/>
    <p:sldId id="439" r:id="rId58"/>
    <p:sldId id="536" r:id="rId59"/>
    <p:sldId id="537" r:id="rId60"/>
  </p:sldIdLst>
  <p:sldSz cx="9144000" cy="6858000" type="screen4x3"/>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yne Page" initials="LP" lastIdx="1" clrIdx="0">
    <p:extLst>
      <p:ext uri="{19B8F6BF-5375-455C-9EA6-DF929625EA0E}">
        <p15:presenceInfo xmlns:p15="http://schemas.microsoft.com/office/powerpoint/2012/main" userId="S::Layne.Page@kihomac.com::86f2e653-0f23-4909-aea9-946773a1f7b9" providerId="AD"/>
      </p:ext>
    </p:extLst>
  </p:cmAuthor>
  <p:cmAuthor id="2" name="Jimmie Bush" initials="JB" lastIdx="1" clrIdx="1">
    <p:extLst>
      <p:ext uri="{19B8F6BF-5375-455C-9EA6-DF929625EA0E}">
        <p15:presenceInfo xmlns:p15="http://schemas.microsoft.com/office/powerpoint/2012/main" userId="S::Jimmie.Bush@kihomac.com::21628728-9b1d-4369-a0c8-3271f49e87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352" autoAdjust="0"/>
    <p:restoredTop sz="0" autoAdjust="0"/>
  </p:normalViewPr>
  <p:slideViewPr>
    <p:cSldViewPr showGuides="1">
      <p:cViewPr varScale="1">
        <p:scale>
          <a:sx n="67" d="100"/>
          <a:sy n="67" d="100"/>
        </p:scale>
        <p:origin x="1500" y="60"/>
      </p:cViewPr>
      <p:guideLst>
        <p:guide orient="horz" pos="2160"/>
        <p:guide pos="2880"/>
      </p:guideLst>
    </p:cSldViewPr>
  </p:slideViewPr>
  <p:notesTextViewPr>
    <p:cViewPr>
      <p:scale>
        <a:sx n="1" d="1"/>
        <a:sy n="1" d="1"/>
      </p:scale>
      <p:origin x="0" y="0"/>
    </p:cViewPr>
  </p:notesTextViewPr>
  <p:sorterViewPr>
    <p:cViewPr varScale="1">
      <p:scale>
        <a:sx n="1" d="1"/>
        <a:sy n="1" d="1"/>
      </p:scale>
      <p:origin x="0" y="-12480"/>
    </p:cViewPr>
  </p:sorterViewPr>
  <p:notesViewPr>
    <p:cSldViewPr>
      <p:cViewPr varScale="1">
        <p:scale>
          <a:sx n="84" d="100"/>
          <a:sy n="84" d="100"/>
        </p:scale>
        <p:origin x="1992" y="96"/>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61"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2443" tIns="46221" rIns="92443" bIns="46221" rtlCol="0"/>
          <a:lstStyle>
            <a:lvl1pPr algn="l">
              <a:defRPr sz="1200"/>
            </a:lvl1pPr>
          </a:lstStyle>
          <a:p>
            <a:endParaRPr lang="en-US"/>
          </a:p>
        </p:txBody>
      </p:sp>
      <p:sp>
        <p:nvSpPr>
          <p:cNvPr id="3" name="Date Placeholder 2"/>
          <p:cNvSpPr>
            <a:spLocks noGrp="1"/>
          </p:cNvSpPr>
          <p:nvPr>
            <p:ph type="dt" idx="1"/>
          </p:nvPr>
        </p:nvSpPr>
        <p:spPr>
          <a:xfrm>
            <a:off x="3978134" y="0"/>
            <a:ext cx="3043343" cy="465455"/>
          </a:xfrm>
          <a:prstGeom prst="rect">
            <a:avLst/>
          </a:prstGeom>
        </p:spPr>
        <p:txBody>
          <a:bodyPr vert="horz" lIns="92443" tIns="46221" rIns="92443" bIns="46221" rtlCol="0"/>
          <a:lstStyle>
            <a:lvl1pPr algn="r">
              <a:defRPr sz="1200"/>
            </a:lvl1pPr>
          </a:lstStyle>
          <a:p>
            <a:fld id="{81EA636E-9053-47BF-B701-5566E834E51C}" type="datetimeFigureOut">
              <a:rPr lang="en-US" smtClean="0"/>
              <a:t>9/24/2020</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2443" tIns="46221" rIns="92443" bIns="46221" rtlCol="0" anchor="ctr"/>
          <a:lstStyle/>
          <a:p>
            <a:endParaRPr lang="en-US"/>
          </a:p>
        </p:txBody>
      </p:sp>
      <p:sp>
        <p:nvSpPr>
          <p:cNvPr id="5" name="Notes Placeholder 4"/>
          <p:cNvSpPr>
            <a:spLocks noGrp="1"/>
          </p:cNvSpPr>
          <p:nvPr>
            <p:ph type="body" sz="quarter" idx="3"/>
          </p:nvPr>
        </p:nvSpPr>
        <p:spPr>
          <a:xfrm>
            <a:off x="702310" y="4421825"/>
            <a:ext cx="5618480" cy="4189095"/>
          </a:xfrm>
          <a:prstGeom prst="rect">
            <a:avLst/>
          </a:prstGeom>
        </p:spPr>
        <p:txBody>
          <a:bodyPr vert="horz" lIns="92443" tIns="46221" rIns="92443" bIns="4622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2443" tIns="46221" rIns="92443" bIns="46221" rtlCol="0" anchor="b"/>
          <a:lstStyle>
            <a:lvl1pPr algn="l">
              <a:defRPr sz="1200"/>
            </a:lvl1pPr>
          </a:lstStyle>
          <a:p>
            <a:endParaRPr lang="en-US"/>
          </a:p>
        </p:txBody>
      </p:sp>
      <p:sp>
        <p:nvSpPr>
          <p:cNvPr id="7" name="Slide Number Placeholder 6"/>
          <p:cNvSpPr>
            <a:spLocks noGrp="1"/>
          </p:cNvSpPr>
          <p:nvPr>
            <p:ph type="sldNum" sz="quarter" idx="5"/>
          </p:nvPr>
        </p:nvSpPr>
        <p:spPr>
          <a:xfrm>
            <a:off x="3978134" y="8842031"/>
            <a:ext cx="3043343" cy="465455"/>
          </a:xfrm>
          <a:prstGeom prst="rect">
            <a:avLst/>
          </a:prstGeom>
        </p:spPr>
        <p:txBody>
          <a:bodyPr vert="horz" lIns="92443" tIns="46221" rIns="92443" bIns="46221" rtlCol="0" anchor="b"/>
          <a:lstStyle>
            <a:lvl1pPr algn="r">
              <a:defRPr sz="1200"/>
            </a:lvl1pPr>
          </a:lstStyle>
          <a:p>
            <a:fld id="{90C32DDA-E357-4CA7-A87C-4B73B8794914}" type="slidenum">
              <a:rPr lang="en-US" smtClean="0"/>
              <a:t>‹#›</a:t>
            </a:fld>
            <a:endParaRPr lang="en-US"/>
          </a:p>
        </p:txBody>
      </p:sp>
    </p:spTree>
    <p:extLst>
      <p:ext uri="{BB962C8B-B14F-4D97-AF65-F5344CB8AC3E}">
        <p14:creationId xmlns:p14="http://schemas.microsoft.com/office/powerpoint/2010/main" val="1288588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90C32DDA-E357-4CA7-A87C-4B73B879491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4210236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Tree>
    <p:extLst>
      <p:ext uri="{BB962C8B-B14F-4D97-AF65-F5344CB8AC3E}">
        <p14:creationId xmlns:p14="http://schemas.microsoft.com/office/powerpoint/2010/main" val="3606677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14C065-BB1C-4EF5-B3E6-18765E0334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6451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Tree>
    <p:extLst>
      <p:ext uri="{BB962C8B-B14F-4D97-AF65-F5344CB8AC3E}">
        <p14:creationId xmlns:p14="http://schemas.microsoft.com/office/powerpoint/2010/main" val="4063568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32DDA-E357-4CA7-A87C-4B73B879491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0832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Tree>
    <p:extLst>
      <p:ext uri="{BB962C8B-B14F-4D97-AF65-F5344CB8AC3E}">
        <p14:creationId xmlns:p14="http://schemas.microsoft.com/office/powerpoint/2010/main" val="74929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32DDA-E357-4CA7-A87C-4B73B879491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5854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32DDA-E357-4CA7-A87C-4B73B879491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139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32DDA-E357-4CA7-A87C-4B73B879491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6789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14C065-BB1C-4EF5-B3E6-18765E0334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1848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32DDA-E357-4CA7-A87C-4B73B87949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3936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32DDA-E357-4CA7-A87C-4B73B879491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5359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14C065-BB1C-4EF5-B3E6-18765E0334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0296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32DDA-E357-4CA7-A87C-4B73B87949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729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14C065-BB1C-4EF5-B3E6-18765E0334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966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32DDA-E357-4CA7-A87C-4B73B87949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2575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14C065-BB1C-4EF5-B3E6-18765E0334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769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32DDA-E357-4CA7-A87C-4B73B87949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7387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32DDA-E357-4CA7-A87C-4B73B879491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05419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14C065-BB1C-4EF5-B3E6-18765E0334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5932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32DDA-E357-4CA7-A87C-4B73B87949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5566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Tree>
    <p:extLst>
      <p:ext uri="{BB962C8B-B14F-4D97-AF65-F5344CB8AC3E}">
        <p14:creationId xmlns:p14="http://schemas.microsoft.com/office/powerpoint/2010/main" val="3820969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Every</a:t>
            </a:r>
            <a:r>
              <a:rPr lang="en-US" baseline="0" dirty="0" smtClean="0"/>
              <a:t> Block with a label having a blue background is an AFIRM group.  Engineer's Blocks breaks out be those that have had a collaboration and those which have not. They are explained below.</a:t>
            </a:r>
          </a:p>
          <a:p>
            <a:endParaRPr lang="en-US" baseline="0" dirty="0" smtClean="0"/>
          </a:p>
          <a:p>
            <a:r>
              <a:rPr lang="en-US" sz="1200" b="1" i="0" kern="1200" baseline="0" dirty="0" smtClean="0">
                <a:solidFill>
                  <a:schemeClr val="tx1"/>
                </a:solidFill>
                <a:effectLst/>
                <a:latin typeface="+mn-lt"/>
                <a:ea typeface="+mn-ea"/>
                <a:cs typeface="+mn-cs"/>
              </a:rPr>
              <a:t>Initiate: </a:t>
            </a:r>
            <a:r>
              <a:rPr lang="en-US" sz="1200" b="0" i="0" kern="1200" baseline="0" dirty="0" smtClean="0">
                <a:solidFill>
                  <a:schemeClr val="tx1"/>
                </a:solidFill>
                <a:effectLst/>
                <a:latin typeface="+mn-lt"/>
                <a:ea typeface="+mn-ea"/>
                <a:cs typeface="+mn-cs"/>
              </a:rPr>
              <a:t>When a new MSG-3 ERR is created it is in this group until it is assigned to an engineer. </a:t>
            </a:r>
            <a:endParaRPr lang="en-US" sz="1200" b="1" i="0" kern="1200" baseline="0" dirty="0" smtClean="0">
              <a:solidFill>
                <a:schemeClr val="tx1"/>
              </a:solidFill>
              <a:effectLst/>
              <a:latin typeface="+mn-lt"/>
              <a:ea typeface="+mn-ea"/>
              <a:cs typeface="+mn-cs"/>
            </a:endParaRPr>
          </a:p>
          <a:p>
            <a:r>
              <a:rPr lang="en-US" sz="1200" b="1" i="0" kern="1200" baseline="0" dirty="0" smtClean="0">
                <a:solidFill>
                  <a:schemeClr val="tx1"/>
                </a:solidFill>
                <a:effectLst/>
                <a:latin typeface="+mn-lt"/>
                <a:ea typeface="+mn-ea"/>
                <a:cs typeface="+mn-cs"/>
              </a:rPr>
              <a:t>CCB:</a:t>
            </a:r>
            <a:r>
              <a:rPr lang="en-US" sz="1200" b="0" i="0" kern="1200" baseline="0" dirty="0" smtClean="0">
                <a:solidFill>
                  <a:schemeClr val="tx1"/>
                </a:solidFill>
                <a:effectLst/>
                <a:latin typeface="+mn-lt"/>
                <a:ea typeface="+mn-ea"/>
                <a:cs typeface="+mn-cs"/>
              </a:rPr>
              <a:t>  This is where an ER goes when a user creates one.  The 3 in this groups were created by Carl Eddy.</a:t>
            </a:r>
            <a:endParaRPr lang="en-US" baseline="0" dirty="0" smtClean="0"/>
          </a:p>
          <a:p>
            <a:endParaRPr lang="en-US" baseline="0" dirty="0" smtClean="0"/>
          </a:p>
          <a:p>
            <a:r>
              <a:rPr lang="en-US" b="1" baseline="0" dirty="0" smtClean="0"/>
              <a:t>Engineer: </a:t>
            </a:r>
            <a:r>
              <a:rPr lang="en-US" baseline="0" dirty="0" smtClean="0"/>
              <a:t>There 4 engineering groups.  Each group is broken out by the collaboration status of each ERR.  The group names in the system are as follows: ENGINEERING – AVIONICS, </a:t>
            </a:r>
            <a:r>
              <a:rPr lang="en-US" sz="1200" b="0" i="0" kern="1200" dirty="0" smtClean="0">
                <a:solidFill>
                  <a:schemeClr val="tx1"/>
                </a:solidFill>
                <a:effectLst/>
                <a:latin typeface="+mn-lt"/>
                <a:ea typeface="+mn-ea"/>
                <a:cs typeface="+mn-cs"/>
              </a:rPr>
              <a:t>ENGINEERING – MECHANICAL, ENGINEERING – PROPULSION, </a:t>
            </a:r>
            <a:r>
              <a:rPr lang="en-US" dirty="0" smtClean="0">
                <a:effectLst/>
              </a:rPr>
              <a:t>ENGINEERING - STRUCTURES</a:t>
            </a:r>
            <a:endParaRPr lang="en-US" baseline="0" dirty="0" smtClean="0"/>
          </a:p>
          <a:p>
            <a:endParaRPr lang="en-US" baseline="0" dirty="0" smtClean="0"/>
          </a:p>
          <a:p>
            <a:r>
              <a:rPr lang="en-US" b="1" dirty="0" smtClean="0"/>
              <a:t>Assigned:</a:t>
            </a:r>
            <a:r>
              <a:rPr lang="en-US" b="1" baseline="0" dirty="0" smtClean="0"/>
              <a:t> </a:t>
            </a:r>
            <a:r>
              <a:rPr lang="en-US" baseline="0" dirty="0" smtClean="0"/>
              <a:t>ERRs not collaborated but assigned to an engineer for a future collaboration date </a:t>
            </a:r>
          </a:p>
          <a:p>
            <a:r>
              <a:rPr lang="en-US" b="1" baseline="0" dirty="0" smtClean="0"/>
              <a:t>Collaborated:</a:t>
            </a:r>
            <a:r>
              <a:rPr lang="en-US" baseline="0" dirty="0" smtClean="0"/>
              <a:t>  ERR collaborated but not signed by an engineer</a:t>
            </a:r>
          </a:p>
          <a:p>
            <a:r>
              <a:rPr lang="en-US" b="1" baseline="0" dirty="0" smtClean="0"/>
              <a:t>Total Group Total</a:t>
            </a:r>
            <a:r>
              <a:rPr lang="en-US" baseline="0" dirty="0" smtClean="0"/>
              <a:t>: (What you would see as being in a group within AFIRM)</a:t>
            </a:r>
          </a:p>
          <a:p>
            <a:endParaRPr lang="en-US" baseline="0" dirty="0" smtClean="0"/>
          </a:p>
          <a:p>
            <a:r>
              <a:rPr lang="en-US" baseline="0" dirty="0" smtClean="0"/>
              <a:t> The groups in the Supervisor block are abbreviated for space savings.  The names in ERR are actually: Avionics Supervisor, Mechanical Supervisor, Propulsion Supervisor, </a:t>
            </a:r>
            <a:r>
              <a:rPr lang="en-US" sz="1200" b="0" i="0" kern="1200" dirty="0" smtClean="0">
                <a:solidFill>
                  <a:schemeClr val="tx1"/>
                </a:solidFill>
                <a:effectLst/>
                <a:latin typeface="+mn-lt"/>
                <a:ea typeface="+mn-ea"/>
                <a:cs typeface="+mn-cs"/>
              </a:rPr>
              <a:t>Structures Supervisor.</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Agenda Items</a:t>
            </a:r>
            <a:r>
              <a:rPr lang="en-US" sz="1200" b="0" i="0" kern="1200" dirty="0" smtClean="0">
                <a:solidFill>
                  <a:schemeClr val="tx1"/>
                </a:solidFill>
                <a:effectLst/>
                <a:latin typeface="+mn-lt"/>
                <a:ea typeface="+mn-ea"/>
                <a:cs typeface="+mn-cs"/>
              </a:rPr>
              <a:t>: This</a:t>
            </a:r>
            <a:r>
              <a:rPr lang="en-US" sz="1200" b="0" i="0" kern="1200" baseline="0" dirty="0" smtClean="0">
                <a:solidFill>
                  <a:schemeClr val="tx1"/>
                </a:solidFill>
                <a:effectLst/>
                <a:latin typeface="+mn-lt"/>
                <a:ea typeface="+mn-ea"/>
                <a:cs typeface="+mn-cs"/>
              </a:rPr>
              <a:t> is where an ERR Goes when the supervisor signs one off.</a:t>
            </a:r>
          </a:p>
          <a:p>
            <a:endParaRPr lang="en-US" sz="1200" b="0" i="0" kern="1200" baseline="0" dirty="0" smtClean="0">
              <a:solidFill>
                <a:schemeClr val="tx1"/>
              </a:solidFill>
              <a:effectLst/>
              <a:latin typeface="+mn-lt"/>
              <a:ea typeface="+mn-ea"/>
              <a:cs typeface="+mn-cs"/>
            </a:endParaRPr>
          </a:p>
          <a:p>
            <a:r>
              <a:rPr lang="en-US" sz="1200" b="1" i="0" kern="1200" baseline="0" dirty="0" smtClean="0">
                <a:solidFill>
                  <a:schemeClr val="tx1"/>
                </a:solidFill>
                <a:effectLst/>
                <a:latin typeface="+mn-lt"/>
                <a:ea typeface="+mn-ea"/>
                <a:cs typeface="+mn-cs"/>
              </a:rPr>
              <a:t>Collaboration</a:t>
            </a:r>
            <a:r>
              <a:rPr lang="en-US" sz="1200" b="0" i="0" kern="1200" baseline="0" dirty="0" smtClean="0">
                <a:solidFill>
                  <a:schemeClr val="tx1"/>
                </a:solidFill>
                <a:effectLst/>
                <a:latin typeface="+mn-lt"/>
                <a:ea typeface="+mn-ea"/>
                <a:cs typeface="+mn-cs"/>
              </a:rPr>
              <a:t>:  This is meant to be used for ERRs awaiting their turn for collaboration.</a:t>
            </a:r>
          </a:p>
          <a:p>
            <a:endParaRPr lang="en-US" sz="1200" b="0" i="0" kern="1200" baseline="0" dirty="0" smtClean="0">
              <a:solidFill>
                <a:schemeClr val="tx1"/>
              </a:solidFill>
              <a:effectLst/>
              <a:latin typeface="+mn-lt"/>
              <a:ea typeface="+mn-ea"/>
              <a:cs typeface="+mn-cs"/>
            </a:endParaRPr>
          </a:p>
          <a:p>
            <a:r>
              <a:rPr lang="en-US" sz="1200" b="1" i="0" kern="1200" baseline="0" dirty="0" smtClean="0">
                <a:solidFill>
                  <a:schemeClr val="tx1"/>
                </a:solidFill>
                <a:effectLst/>
                <a:latin typeface="+mn-lt"/>
                <a:ea typeface="+mn-ea"/>
                <a:cs typeface="+mn-cs"/>
              </a:rPr>
              <a:t>Awaiting Signature:  </a:t>
            </a:r>
            <a:r>
              <a:rPr lang="en-US" sz="1200" b="0" i="0" kern="1200" baseline="0" dirty="0" smtClean="0">
                <a:solidFill>
                  <a:schemeClr val="tx1"/>
                </a:solidFill>
                <a:effectLst/>
                <a:latin typeface="+mn-lt"/>
                <a:ea typeface="+mn-ea"/>
                <a:cs typeface="+mn-cs"/>
              </a:rPr>
              <a:t>This is where an ERR is put to allow each core team member to sign off their part once they work any assigned action items.</a:t>
            </a:r>
          </a:p>
          <a:p>
            <a:endParaRPr lang="en-US" sz="1200" b="0" i="0" kern="1200" baseline="0" dirty="0" smtClean="0">
              <a:solidFill>
                <a:schemeClr val="tx1"/>
              </a:solidFill>
              <a:effectLst/>
              <a:latin typeface="+mn-lt"/>
              <a:ea typeface="+mn-ea"/>
              <a:cs typeface="+mn-cs"/>
            </a:endParaRPr>
          </a:p>
          <a:p>
            <a:r>
              <a:rPr lang="en-US" sz="1200" b="1" i="0" kern="1200" baseline="0" dirty="0" smtClean="0">
                <a:solidFill>
                  <a:schemeClr val="tx1"/>
                </a:solidFill>
                <a:effectLst/>
                <a:latin typeface="+mn-lt"/>
                <a:ea typeface="+mn-ea"/>
                <a:cs typeface="+mn-cs"/>
              </a:rPr>
              <a:t>Quality Review </a:t>
            </a:r>
            <a:r>
              <a:rPr lang="en-US" sz="1200" b="0" i="0" kern="1200" baseline="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CHIEF ENGINEER REVIEW</a:t>
            </a:r>
            <a:r>
              <a:rPr lang="en-US" sz="1200" b="0" i="0" kern="1200" baseline="0" dirty="0" smtClean="0">
                <a:solidFill>
                  <a:schemeClr val="tx1"/>
                </a:solidFill>
                <a:effectLst/>
                <a:latin typeface="+mn-lt"/>
                <a:ea typeface="+mn-ea"/>
                <a:cs typeface="+mn-cs"/>
              </a:rPr>
              <a:t>):  This group is where the ERR goes by automation after the last core team member signs off an ERR.  The ERR manager reviews for completeness and forwards to the Chief Engineer. </a:t>
            </a:r>
          </a:p>
          <a:p>
            <a:endParaRPr lang="en-US" sz="1200" b="0" i="0" kern="1200" baseline="0" dirty="0" smtClean="0">
              <a:solidFill>
                <a:schemeClr val="tx1"/>
              </a:solidFill>
              <a:effectLst/>
              <a:latin typeface="+mn-lt"/>
              <a:ea typeface="+mn-ea"/>
              <a:cs typeface="+mn-cs"/>
            </a:endParaRPr>
          </a:p>
          <a:p>
            <a:r>
              <a:rPr lang="en-US" sz="1200" b="1" i="0" kern="1200" baseline="0" dirty="0" smtClean="0">
                <a:solidFill>
                  <a:schemeClr val="tx1"/>
                </a:solidFill>
                <a:effectLst/>
                <a:latin typeface="+mn-lt"/>
                <a:ea typeface="+mn-ea"/>
                <a:cs typeface="+mn-cs"/>
              </a:rPr>
              <a:t>Chief Engineer:  </a:t>
            </a:r>
            <a:r>
              <a:rPr lang="en-US" sz="1200" b="0" i="0" kern="1200" baseline="0" dirty="0" smtClean="0">
                <a:solidFill>
                  <a:schemeClr val="tx1"/>
                </a:solidFill>
                <a:effectLst/>
                <a:latin typeface="+mn-lt"/>
                <a:ea typeface="+mn-ea"/>
                <a:cs typeface="+mn-cs"/>
              </a:rPr>
              <a:t>This is where an ERR sit until signed by the Chief Engineer.</a:t>
            </a:r>
          </a:p>
          <a:p>
            <a:endParaRPr lang="en-US" sz="1200" b="0" i="0" kern="1200" dirty="0" smtClean="0">
              <a:solidFill>
                <a:schemeClr val="tx1"/>
              </a:solidFill>
              <a:effectLst/>
              <a:latin typeface="+mn-lt"/>
              <a:ea typeface="+mn-ea"/>
              <a:cs typeface="+mn-cs"/>
            </a:endParaRPr>
          </a:p>
          <a:p>
            <a:r>
              <a:rPr lang="en-US" sz="1200" b="1" kern="1200" baseline="0" dirty="0" smtClean="0">
                <a:solidFill>
                  <a:schemeClr val="tx1"/>
                </a:solidFill>
                <a:effectLst/>
                <a:latin typeface="+mn-lt"/>
                <a:ea typeface="+mn-ea"/>
                <a:cs typeface="+mn-cs"/>
              </a:rPr>
              <a:t>Active Total</a:t>
            </a:r>
            <a:r>
              <a:rPr lang="en-US" sz="1200" kern="1200" baseline="0" dirty="0" smtClean="0">
                <a:solidFill>
                  <a:schemeClr val="tx1"/>
                </a:solidFill>
                <a:effectLst/>
                <a:latin typeface="+mn-lt"/>
                <a:ea typeface="+mn-ea"/>
                <a:cs typeface="+mn-cs"/>
              </a:rPr>
              <a:t>: The sum of all tasks that are not in the Repository and will result in a scheduled maintenance requirement. </a:t>
            </a:r>
          </a:p>
          <a:p>
            <a:r>
              <a:rPr lang="en-US" sz="1200" b="1" kern="1200" baseline="0" dirty="0" smtClean="0">
                <a:solidFill>
                  <a:schemeClr val="tx1"/>
                </a:solidFill>
                <a:effectLst/>
                <a:latin typeface="+mn-lt"/>
                <a:ea typeface="+mn-ea"/>
                <a:cs typeface="+mn-cs"/>
              </a:rPr>
              <a:t>Collab Total:  </a:t>
            </a:r>
            <a:r>
              <a:rPr lang="en-US" sz="1200" kern="1200" baseline="0" dirty="0" smtClean="0">
                <a:solidFill>
                  <a:schemeClr val="tx1"/>
                </a:solidFill>
                <a:effectLst/>
                <a:latin typeface="+mn-lt"/>
                <a:ea typeface="+mn-ea"/>
                <a:cs typeface="+mn-cs"/>
              </a:rPr>
              <a:t>A count of each ERR that has had a collaboration.  It excludes multiple collaborations of the same ERR. </a:t>
            </a:r>
          </a:p>
          <a:p>
            <a:r>
              <a:rPr lang="en-US" sz="1200" b="1" kern="1200" baseline="0" dirty="0" smtClean="0">
                <a:solidFill>
                  <a:schemeClr val="tx1"/>
                </a:solidFill>
                <a:effectLst/>
                <a:latin typeface="+mn-lt"/>
                <a:ea typeface="+mn-ea"/>
                <a:cs typeface="+mn-cs"/>
              </a:rPr>
              <a:t>System Total</a:t>
            </a:r>
            <a:r>
              <a:rPr lang="en-US" sz="1200" kern="1200" baseline="0" dirty="0" smtClean="0">
                <a:solidFill>
                  <a:schemeClr val="tx1"/>
                </a:solidFill>
                <a:effectLst/>
                <a:latin typeface="+mn-lt"/>
                <a:ea typeface="+mn-ea"/>
                <a:cs typeface="+mn-cs"/>
              </a:rPr>
              <a:t>:  A total count of ALL the ERRs in AFIRM.  This will match the ERR count on the date and time pulled.</a:t>
            </a:r>
          </a:p>
          <a:p>
            <a:endParaRPr lang="en-US" dirty="0" smtClean="0"/>
          </a:p>
          <a:p>
            <a:r>
              <a:rPr lang="en-US" sz="1200" kern="1200" baseline="0" dirty="0" smtClean="0">
                <a:solidFill>
                  <a:schemeClr val="tx1"/>
                </a:solidFill>
                <a:latin typeface="+mn-lt"/>
                <a:ea typeface="+mn-ea"/>
                <a:cs typeface="+mn-cs"/>
              </a:rPr>
              <a:t>Miscellaneous Groups</a:t>
            </a:r>
          </a:p>
          <a:p>
            <a:r>
              <a:rPr lang="en-US" b="1" baseline="0" dirty="0" smtClean="0"/>
              <a:t>Engineering</a:t>
            </a:r>
            <a:r>
              <a:rPr lang="en-US" baseline="0" dirty="0" smtClean="0"/>
              <a:t>:  Non MSG-Tasks not yet put into the signature and collaboration process</a:t>
            </a:r>
          </a:p>
          <a:p>
            <a:r>
              <a:rPr lang="en-US" b="1" baseline="0" dirty="0" smtClean="0"/>
              <a:t>Test Articles:  </a:t>
            </a:r>
            <a:r>
              <a:rPr lang="en-US" baseline="0" dirty="0" smtClean="0"/>
              <a:t>These are in the system but should not be counted for metrics.  This report removes them from the count  (ERR: 102, 487, 730, 750)</a:t>
            </a:r>
          </a:p>
          <a:p>
            <a:r>
              <a:rPr lang="en-US" b="1" baseline="0" dirty="0" smtClean="0"/>
              <a:t>Equipment specialist:  </a:t>
            </a:r>
            <a:r>
              <a:rPr lang="en-US" baseline="0" dirty="0" smtClean="0"/>
              <a:t>Groups where an ERR might be awaiting ES work.  (Not part of the normal flow)</a:t>
            </a:r>
          </a:p>
          <a:p>
            <a:r>
              <a:rPr lang="en-US" b="1" baseline="0" dirty="0" smtClean="0"/>
              <a:t>Duplicates:  </a:t>
            </a:r>
            <a:r>
              <a:rPr lang="en-US" baseline="0" dirty="0" smtClean="0"/>
              <a:t>Several ERR have been through collaboration more than one time.  The count we give is a count of ERRs collaborated and excludes rework no matter the cause of the rework.</a:t>
            </a:r>
          </a:p>
          <a:p>
            <a:r>
              <a:rPr lang="en-US" sz="1200" b="1" kern="1200" dirty="0" smtClean="0">
                <a:solidFill>
                  <a:schemeClr val="tx1"/>
                </a:solidFill>
                <a:effectLst/>
                <a:latin typeface="+mn-lt"/>
                <a:ea typeface="+mn-ea"/>
                <a:cs typeface="+mn-cs"/>
              </a:rPr>
              <a:t>Task Repository Collaborated</a:t>
            </a:r>
            <a:r>
              <a:rPr lang="en-US" sz="1200" kern="1200" dirty="0" smtClean="0">
                <a:solidFill>
                  <a:schemeClr val="tx1"/>
                </a:solidFill>
                <a:effectLst/>
                <a:latin typeface="+mn-lt"/>
                <a:ea typeface="+mn-ea"/>
                <a:cs typeface="+mn-cs"/>
              </a:rPr>
              <a:t>: Several task were collaborated on but then subsequently deleted from the active group.  This is</a:t>
            </a:r>
            <a:r>
              <a:rPr lang="en-US" sz="1200" kern="1200" baseline="0" dirty="0" smtClean="0">
                <a:solidFill>
                  <a:schemeClr val="tx1"/>
                </a:solidFill>
                <a:effectLst/>
                <a:latin typeface="+mn-lt"/>
                <a:ea typeface="+mn-ea"/>
                <a:cs typeface="+mn-cs"/>
              </a:rPr>
              <a:t> a count of those tasks.  They are counted in the total collaborated.</a:t>
            </a:r>
          </a:p>
          <a:p>
            <a:r>
              <a:rPr lang="en-US" sz="1200" b="1" kern="1200" dirty="0" smtClean="0">
                <a:solidFill>
                  <a:schemeClr val="tx1"/>
                </a:solidFill>
                <a:effectLst/>
                <a:latin typeface="+mn-lt"/>
                <a:ea typeface="+mn-ea"/>
                <a:cs typeface="+mn-cs"/>
              </a:rPr>
              <a:t>Task Repository Total</a:t>
            </a:r>
            <a:r>
              <a:rPr lang="en-US" sz="1200" kern="120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 All the tasks that are on longer active.  These are archived for a record of their existence. </a:t>
            </a:r>
          </a:p>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C4472F-A1C4-4C21-AE15-DC7178982C1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6569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14C065-BB1C-4EF5-B3E6-18765E0334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875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32DDA-E357-4CA7-A87C-4B73B87949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875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32DDA-E357-4CA7-A87C-4B73B879491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10943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14C065-BB1C-4EF5-B3E6-18765E0334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2580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32DDA-E357-4CA7-A87C-4B73B87949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450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32DDA-E357-4CA7-A87C-4B73B879491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49179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32DDA-E357-4CA7-A87C-4B73B879491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37745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Tree>
    <p:extLst>
      <p:ext uri="{BB962C8B-B14F-4D97-AF65-F5344CB8AC3E}">
        <p14:creationId xmlns:p14="http://schemas.microsoft.com/office/powerpoint/2010/main" val="868020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Tree>
    <p:extLst>
      <p:ext uri="{BB962C8B-B14F-4D97-AF65-F5344CB8AC3E}">
        <p14:creationId xmlns:p14="http://schemas.microsoft.com/office/powerpoint/2010/main" val="1192607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Tree>
    <p:extLst>
      <p:ext uri="{BB962C8B-B14F-4D97-AF65-F5344CB8AC3E}">
        <p14:creationId xmlns:p14="http://schemas.microsoft.com/office/powerpoint/2010/main" val="40047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Tree>
    <p:extLst>
      <p:ext uri="{BB962C8B-B14F-4D97-AF65-F5344CB8AC3E}">
        <p14:creationId xmlns:p14="http://schemas.microsoft.com/office/powerpoint/2010/main" val="99823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Tree>
    <p:extLst>
      <p:ext uri="{BB962C8B-B14F-4D97-AF65-F5344CB8AC3E}">
        <p14:creationId xmlns:p14="http://schemas.microsoft.com/office/powerpoint/2010/main" val="3729484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Tree>
    <p:extLst>
      <p:ext uri="{BB962C8B-B14F-4D97-AF65-F5344CB8AC3E}">
        <p14:creationId xmlns:p14="http://schemas.microsoft.com/office/powerpoint/2010/main" val="4887254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Tree>
    <p:extLst>
      <p:ext uri="{BB962C8B-B14F-4D97-AF65-F5344CB8AC3E}">
        <p14:creationId xmlns:p14="http://schemas.microsoft.com/office/powerpoint/2010/main" val="468833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32DDA-E357-4CA7-A87C-4B73B879491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66360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14C065-BB1C-4EF5-B3E6-18765E0334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8884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Tree>
    <p:extLst>
      <p:ext uri="{BB962C8B-B14F-4D97-AF65-F5344CB8AC3E}">
        <p14:creationId xmlns:p14="http://schemas.microsoft.com/office/powerpoint/2010/main" val="794501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14C065-BB1C-4EF5-B3E6-18765E0334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648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Tree>
    <p:extLst>
      <p:ext uri="{BB962C8B-B14F-4D97-AF65-F5344CB8AC3E}">
        <p14:creationId xmlns:p14="http://schemas.microsoft.com/office/powerpoint/2010/main" val="3779002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Tree>
    <p:extLst>
      <p:ext uri="{BB962C8B-B14F-4D97-AF65-F5344CB8AC3E}">
        <p14:creationId xmlns:p14="http://schemas.microsoft.com/office/powerpoint/2010/main" val="3911046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Tree>
    <p:extLst>
      <p:ext uri="{BB962C8B-B14F-4D97-AF65-F5344CB8AC3E}">
        <p14:creationId xmlns:p14="http://schemas.microsoft.com/office/powerpoint/2010/main" val="2023880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tiff"/><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8"/>
          <p:cNvSpPr>
            <a:spLocks noChangeArrowheads="1"/>
          </p:cNvSpPr>
          <p:nvPr/>
        </p:nvSpPr>
        <p:spPr bwMode="auto">
          <a:xfrm rot="10800000">
            <a:off x="360363" y="1082675"/>
            <a:ext cx="8382000" cy="76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defRPr/>
            </a:pPr>
            <a:endParaRPr lang="en-US" altLang="en-US" sz="2000" dirty="0">
              <a:solidFill>
                <a:srgbClr val="00297A"/>
              </a:solidFill>
            </a:endParaRPr>
          </a:p>
        </p:txBody>
      </p:sp>
      <p:sp>
        <p:nvSpPr>
          <p:cNvPr id="5" name="Text Box 9"/>
          <p:cNvSpPr txBox="1">
            <a:spLocks noChangeArrowheads="1"/>
          </p:cNvSpPr>
          <p:nvPr/>
        </p:nvSpPr>
        <p:spPr bwMode="auto">
          <a:xfrm>
            <a:off x="1219200" y="1158877"/>
            <a:ext cx="6553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fontAlgn="base">
              <a:spcBef>
                <a:spcPct val="50000"/>
              </a:spcBef>
              <a:spcAft>
                <a:spcPct val="0"/>
              </a:spcAft>
              <a:defRPr/>
            </a:pPr>
            <a:r>
              <a:rPr lang="en-US" altLang="en-US" sz="2000" b="1" i="1" dirty="0">
                <a:solidFill>
                  <a:srgbClr val="00297A"/>
                </a:solidFill>
                <a:latin typeface="Century Schoolbook" pitchFamily="18" charset="0"/>
              </a:rPr>
              <a:t>I n t e g r </a:t>
            </a:r>
            <a:r>
              <a:rPr lang="en-US" altLang="en-US" sz="2000" b="1" i="1" dirty="0" err="1">
                <a:solidFill>
                  <a:srgbClr val="00297A"/>
                </a:solidFill>
                <a:latin typeface="Century Schoolbook" pitchFamily="18" charset="0"/>
              </a:rPr>
              <a:t>i</a:t>
            </a:r>
            <a:r>
              <a:rPr lang="en-US" altLang="en-US" sz="2000" b="1" i="1" dirty="0">
                <a:solidFill>
                  <a:srgbClr val="00297A"/>
                </a:solidFill>
                <a:latin typeface="Century Schoolbook" pitchFamily="18" charset="0"/>
              </a:rPr>
              <a:t> t y  -  S e r v </a:t>
            </a:r>
            <a:r>
              <a:rPr lang="en-US" altLang="en-US" sz="2000" b="1" i="1" dirty="0" err="1">
                <a:solidFill>
                  <a:srgbClr val="00297A"/>
                </a:solidFill>
                <a:latin typeface="Century Schoolbook" pitchFamily="18" charset="0"/>
              </a:rPr>
              <a:t>i</a:t>
            </a:r>
            <a:r>
              <a:rPr lang="en-US" altLang="en-US" sz="2000" b="1" i="1" dirty="0">
                <a:solidFill>
                  <a:srgbClr val="00297A"/>
                </a:solidFill>
                <a:latin typeface="Century Schoolbook" pitchFamily="18" charset="0"/>
              </a:rPr>
              <a:t> c e  -  E x c e l </a:t>
            </a:r>
            <a:r>
              <a:rPr lang="en-US" altLang="en-US" sz="2000" b="1" i="1" dirty="0" err="1">
                <a:solidFill>
                  <a:srgbClr val="00297A"/>
                </a:solidFill>
                <a:latin typeface="Century Schoolbook" pitchFamily="18" charset="0"/>
              </a:rPr>
              <a:t>l</a:t>
            </a:r>
            <a:r>
              <a:rPr lang="en-US" altLang="en-US" sz="2000" b="1" i="1" dirty="0">
                <a:solidFill>
                  <a:srgbClr val="00297A"/>
                </a:solidFill>
                <a:latin typeface="Century Schoolbook" pitchFamily="18" charset="0"/>
              </a:rPr>
              <a:t> e n c e</a:t>
            </a:r>
          </a:p>
        </p:txBody>
      </p:sp>
      <p:pic>
        <p:nvPicPr>
          <p:cNvPr id="6" name="Picture 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715" y="2743200"/>
            <a:ext cx="5140325"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hasCustomPrompt="1"/>
          </p:nvPr>
        </p:nvSpPr>
        <p:spPr>
          <a:xfrm>
            <a:off x="4321175" y="2275532"/>
            <a:ext cx="4684713" cy="1085850"/>
          </a:xfrm>
        </p:spPr>
        <p:txBody>
          <a:bodyPr/>
          <a:lstStyle>
            <a:lvl1pPr>
              <a:defRPr sz="3200" b="1">
                <a:solidFill>
                  <a:schemeClr val="tx1"/>
                </a:solidFill>
              </a:defRPr>
            </a:lvl1pPr>
          </a:lstStyle>
          <a:p>
            <a:r>
              <a:rPr lang="en-US" dirty="0"/>
              <a:t>Click To Edit Master Title Style</a:t>
            </a:r>
          </a:p>
        </p:txBody>
      </p:sp>
      <p:sp>
        <p:nvSpPr>
          <p:cNvPr id="4099" name="Rectangle 3"/>
          <p:cNvSpPr>
            <a:spLocks noGrp="1" noChangeArrowheads="1"/>
          </p:cNvSpPr>
          <p:nvPr>
            <p:ph type="subTitle" idx="1" hasCustomPrompt="1"/>
          </p:nvPr>
        </p:nvSpPr>
        <p:spPr>
          <a:xfrm>
            <a:off x="4551365" y="5360457"/>
            <a:ext cx="4454525" cy="953261"/>
          </a:xfrm>
        </p:spPr>
        <p:txBody>
          <a:bodyPr/>
          <a:lstStyle>
            <a:lvl1pPr marL="0" indent="0" algn="r">
              <a:buFontTx/>
              <a:buNone/>
              <a:defRPr sz="2000">
                <a:solidFill>
                  <a:schemeClr val="tx1"/>
                </a:solidFill>
              </a:defRPr>
            </a:lvl1pPr>
          </a:lstStyle>
          <a:p>
            <a:r>
              <a:rPr lang="en-US" dirty="0"/>
              <a:t>Click To Edit Master Subtitle Style</a:t>
            </a:r>
          </a:p>
        </p:txBody>
      </p:sp>
      <p:sp>
        <p:nvSpPr>
          <p:cNvPr id="7" name="Rectangle 6"/>
          <p:cNvSpPr>
            <a:spLocks noGrp="1" noChangeArrowheads="1"/>
          </p:cNvSpPr>
          <p:nvPr>
            <p:ph type="sldNum" sz="quarter" idx="10"/>
          </p:nvPr>
        </p:nvSpPr>
        <p:spPr>
          <a:xfrm>
            <a:off x="7950201" y="6559550"/>
            <a:ext cx="1193800" cy="298450"/>
          </a:xfrm>
        </p:spPr>
        <p:txBody>
          <a:bodyPr/>
          <a:lstStyle>
            <a:lvl1pPr>
              <a:defRPr/>
            </a:lvl1pPr>
          </a:lstStyle>
          <a:p>
            <a:pPr>
              <a:defRPr/>
            </a:pPr>
            <a:fld id="{4333BF62-4EDB-4C85-9A57-A67E78F2FD08}" type="slidenum">
              <a:rPr lang="en-US" smtClean="0">
                <a:solidFill>
                  <a:srgbClr val="00297A"/>
                </a:solidFill>
              </a:rPr>
              <a:pPr>
                <a:defRPr/>
              </a:pPr>
              <a:t>‹#›</a:t>
            </a:fld>
            <a:endParaRPr lang="en-US" dirty="0">
              <a:solidFill>
                <a:srgbClr val="00297A"/>
              </a:solidFill>
            </a:endParaRPr>
          </a:p>
        </p:txBody>
      </p:sp>
    </p:spTree>
    <p:extLst>
      <p:ext uri="{BB962C8B-B14F-4D97-AF65-F5344CB8AC3E}">
        <p14:creationId xmlns:p14="http://schemas.microsoft.com/office/powerpoint/2010/main" val="3313072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499F49A2-702B-403C-9FB3-D21892B51AEF}" type="datetime1">
              <a:rPr lang="en-US" smtClean="0">
                <a:solidFill>
                  <a:srgbClr val="00297A"/>
                </a:solidFill>
              </a:rPr>
              <a:t>9/24/2020</a:t>
            </a:fld>
            <a:endParaRPr lang="en-US">
              <a:solidFill>
                <a:srgbClr val="00297A"/>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2C4E2AD8-06BC-4386-9888-CEDEF1F891F9}" type="slidenum">
              <a:rPr lang="en-US" smtClean="0">
                <a:solidFill>
                  <a:srgbClr val="00297A"/>
                </a:solidFill>
              </a:rPr>
              <a:pPr>
                <a:defRPr/>
              </a:pPr>
              <a:t>‹#›</a:t>
            </a:fld>
            <a:endParaRPr lang="en-US" dirty="0">
              <a:solidFill>
                <a:srgbClr val="00297A"/>
              </a:solidFill>
            </a:endParaRPr>
          </a:p>
        </p:txBody>
      </p:sp>
    </p:spTree>
    <p:extLst>
      <p:ext uri="{BB962C8B-B14F-4D97-AF65-F5344CB8AC3E}">
        <p14:creationId xmlns:p14="http://schemas.microsoft.com/office/powerpoint/2010/main" val="633823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0202" y="274638"/>
            <a:ext cx="2089150" cy="60563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1164" y="274638"/>
            <a:ext cx="6116637" cy="6056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06DC0FB3-3C2D-4BF9-8A7E-8E93806E380A}" type="datetime1">
              <a:rPr lang="en-US" smtClean="0">
                <a:solidFill>
                  <a:srgbClr val="00297A"/>
                </a:solidFill>
              </a:rPr>
              <a:t>9/24/2020</a:t>
            </a:fld>
            <a:endParaRPr lang="en-US">
              <a:solidFill>
                <a:srgbClr val="00297A"/>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C641C13C-8D61-4091-A475-5B480632DA95}" type="slidenum">
              <a:rPr lang="en-US" smtClean="0">
                <a:solidFill>
                  <a:srgbClr val="00297A"/>
                </a:solidFill>
              </a:rPr>
              <a:pPr>
                <a:defRPr/>
              </a:pPr>
              <a:t>‹#›</a:t>
            </a:fld>
            <a:endParaRPr lang="en-US" dirty="0">
              <a:solidFill>
                <a:srgbClr val="00297A"/>
              </a:solidFill>
            </a:endParaRPr>
          </a:p>
        </p:txBody>
      </p:sp>
    </p:spTree>
    <p:extLst>
      <p:ext uri="{BB962C8B-B14F-4D97-AF65-F5344CB8AC3E}">
        <p14:creationId xmlns:p14="http://schemas.microsoft.com/office/powerpoint/2010/main" val="1870070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8"/>
          <p:cNvSpPr>
            <a:spLocks noChangeArrowheads="1"/>
          </p:cNvSpPr>
          <p:nvPr/>
        </p:nvSpPr>
        <p:spPr bwMode="auto">
          <a:xfrm rot="10800000">
            <a:off x="360363" y="1082675"/>
            <a:ext cx="8382000" cy="76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defRPr/>
            </a:pPr>
            <a:endParaRPr lang="en-US" altLang="en-US" sz="2000" dirty="0">
              <a:solidFill>
                <a:srgbClr val="00297A"/>
              </a:solidFill>
            </a:endParaRPr>
          </a:p>
        </p:txBody>
      </p:sp>
      <p:sp>
        <p:nvSpPr>
          <p:cNvPr id="5" name="Text Box 9"/>
          <p:cNvSpPr txBox="1">
            <a:spLocks noChangeArrowheads="1"/>
          </p:cNvSpPr>
          <p:nvPr/>
        </p:nvSpPr>
        <p:spPr bwMode="auto">
          <a:xfrm>
            <a:off x="1219200" y="1158877"/>
            <a:ext cx="6553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fontAlgn="base">
              <a:spcBef>
                <a:spcPct val="50000"/>
              </a:spcBef>
              <a:spcAft>
                <a:spcPct val="0"/>
              </a:spcAft>
              <a:defRPr/>
            </a:pPr>
            <a:r>
              <a:rPr lang="en-US" altLang="en-US" sz="2000" b="1" i="1" dirty="0">
                <a:solidFill>
                  <a:srgbClr val="00297A"/>
                </a:solidFill>
                <a:latin typeface="Century Schoolbook" pitchFamily="18" charset="0"/>
              </a:rPr>
              <a:t>I n t e g r i t y  -  S e r v i c e  -  E x c e l l e n c e</a:t>
            </a:r>
          </a:p>
        </p:txBody>
      </p:sp>
      <p:pic>
        <p:nvPicPr>
          <p:cNvPr id="6" name="Picture 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715" y="2743200"/>
            <a:ext cx="5140325"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hasCustomPrompt="1"/>
          </p:nvPr>
        </p:nvSpPr>
        <p:spPr>
          <a:xfrm>
            <a:off x="4321175" y="2275532"/>
            <a:ext cx="4684713" cy="1085850"/>
          </a:xfrm>
        </p:spPr>
        <p:txBody>
          <a:bodyPr/>
          <a:lstStyle>
            <a:lvl1pPr>
              <a:defRPr sz="3200" b="1">
                <a:solidFill>
                  <a:schemeClr val="tx1"/>
                </a:solidFill>
              </a:defRPr>
            </a:lvl1pPr>
          </a:lstStyle>
          <a:p>
            <a:r>
              <a:rPr lang="en-US" dirty="0"/>
              <a:t>Click To Edit Master Title Style</a:t>
            </a:r>
          </a:p>
        </p:txBody>
      </p:sp>
      <p:sp>
        <p:nvSpPr>
          <p:cNvPr id="4099" name="Rectangle 3"/>
          <p:cNvSpPr>
            <a:spLocks noGrp="1" noChangeArrowheads="1"/>
          </p:cNvSpPr>
          <p:nvPr>
            <p:ph type="subTitle" idx="1" hasCustomPrompt="1"/>
          </p:nvPr>
        </p:nvSpPr>
        <p:spPr>
          <a:xfrm>
            <a:off x="4551365" y="5360457"/>
            <a:ext cx="4454525" cy="953261"/>
          </a:xfrm>
        </p:spPr>
        <p:txBody>
          <a:bodyPr/>
          <a:lstStyle>
            <a:lvl1pPr marL="0" indent="0" algn="r">
              <a:buFontTx/>
              <a:buNone/>
              <a:defRPr sz="2000">
                <a:solidFill>
                  <a:schemeClr val="tx1"/>
                </a:solidFill>
              </a:defRPr>
            </a:lvl1pPr>
          </a:lstStyle>
          <a:p>
            <a:r>
              <a:rPr lang="en-US" dirty="0"/>
              <a:t>Click To Edit Master Subtitle Style</a:t>
            </a:r>
          </a:p>
        </p:txBody>
      </p:sp>
      <p:sp>
        <p:nvSpPr>
          <p:cNvPr id="7" name="Rectangle 6"/>
          <p:cNvSpPr>
            <a:spLocks noGrp="1" noChangeArrowheads="1"/>
          </p:cNvSpPr>
          <p:nvPr>
            <p:ph type="sldNum" sz="quarter" idx="10"/>
          </p:nvPr>
        </p:nvSpPr>
        <p:spPr>
          <a:xfrm>
            <a:off x="7950201" y="6559550"/>
            <a:ext cx="1193800" cy="298450"/>
          </a:xfrm>
        </p:spPr>
        <p:txBody>
          <a:bodyPr/>
          <a:lstStyle>
            <a:lvl1pPr>
              <a:defRPr/>
            </a:lvl1pPr>
          </a:lstStyle>
          <a:p>
            <a:pPr>
              <a:defRPr/>
            </a:pPr>
            <a:fld id="{4333BF62-4EDB-4C85-9A57-A67E78F2FD08}" type="slidenum">
              <a:rPr lang="en-US" smtClean="0">
                <a:solidFill>
                  <a:srgbClr val="00297A"/>
                </a:solidFill>
              </a:rPr>
              <a:pPr>
                <a:defRPr/>
              </a:pPr>
              <a:t>‹#›</a:t>
            </a:fld>
            <a:endParaRPr lang="en-US" dirty="0">
              <a:solidFill>
                <a:srgbClr val="00297A"/>
              </a:solidFill>
            </a:endParaRPr>
          </a:p>
        </p:txBody>
      </p:sp>
    </p:spTree>
    <p:extLst>
      <p:ext uri="{BB962C8B-B14F-4D97-AF65-F5344CB8AC3E}">
        <p14:creationId xmlns:p14="http://schemas.microsoft.com/office/powerpoint/2010/main" val="4019758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BAEE2B65-A239-476D-A20C-4A8DBB25BDFB}" type="datetime1">
              <a:rPr lang="en-US" smtClean="0">
                <a:solidFill>
                  <a:srgbClr val="00297A"/>
                </a:solidFill>
              </a:rPr>
              <a:t>9/24/2020</a:t>
            </a:fld>
            <a:endParaRPr lang="en-US" dirty="0">
              <a:solidFill>
                <a:srgbClr val="00297A"/>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13F7D34B-AC18-4A65-A59B-885D5653E826}" type="slidenum">
              <a:rPr lang="en-US" smtClean="0">
                <a:solidFill>
                  <a:srgbClr val="00297A"/>
                </a:solidFill>
              </a:rPr>
              <a:pPr>
                <a:defRPr/>
              </a:pPr>
              <a:t>‹#›</a:t>
            </a:fld>
            <a:endParaRPr lang="en-US" dirty="0">
              <a:solidFill>
                <a:srgbClr val="00297A"/>
              </a:solidFill>
            </a:endParaRPr>
          </a:p>
        </p:txBody>
      </p:sp>
    </p:spTree>
    <p:extLst>
      <p:ext uri="{BB962C8B-B14F-4D97-AF65-F5344CB8AC3E}">
        <p14:creationId xmlns:p14="http://schemas.microsoft.com/office/powerpoint/2010/main" val="465092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2D26B67E-7F33-4606-BE67-F2A20B09B95B}" type="datetime1">
              <a:rPr lang="en-US" smtClean="0">
                <a:solidFill>
                  <a:srgbClr val="00297A"/>
                </a:solidFill>
              </a:rPr>
              <a:t>9/24/2020</a:t>
            </a:fld>
            <a:endParaRPr lang="en-US" dirty="0">
              <a:solidFill>
                <a:srgbClr val="00297A"/>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ABC8062F-F9EE-4C2A-8CD6-6839DA33B14D}" type="slidenum">
              <a:rPr lang="en-US" smtClean="0">
                <a:solidFill>
                  <a:srgbClr val="00297A"/>
                </a:solidFill>
              </a:rPr>
              <a:pPr>
                <a:defRPr/>
              </a:pPr>
              <a:t>‹#›</a:t>
            </a:fld>
            <a:endParaRPr lang="en-US" dirty="0">
              <a:solidFill>
                <a:srgbClr val="00297A"/>
              </a:solidFill>
            </a:endParaRPr>
          </a:p>
        </p:txBody>
      </p:sp>
    </p:spTree>
    <p:extLst>
      <p:ext uri="{BB962C8B-B14F-4D97-AF65-F5344CB8AC3E}">
        <p14:creationId xmlns:p14="http://schemas.microsoft.com/office/powerpoint/2010/main" val="47542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163" y="1209675"/>
            <a:ext cx="4102100" cy="5121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5665" y="1209675"/>
            <a:ext cx="4103687" cy="5121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B8876539-4DD7-4F28-88BB-E6588C81926C}" type="datetime1">
              <a:rPr lang="en-US" smtClean="0">
                <a:solidFill>
                  <a:srgbClr val="00297A"/>
                </a:solidFill>
              </a:rPr>
              <a:t>9/24/2020</a:t>
            </a:fld>
            <a:endParaRPr lang="en-US" dirty="0">
              <a:solidFill>
                <a:srgbClr val="00297A"/>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207699B7-6526-4D20-AB1A-E7787409D264}" type="slidenum">
              <a:rPr lang="en-US" smtClean="0">
                <a:solidFill>
                  <a:srgbClr val="00297A"/>
                </a:solidFill>
              </a:rPr>
              <a:pPr>
                <a:defRPr/>
              </a:pPr>
              <a:t>‹#›</a:t>
            </a:fld>
            <a:endParaRPr lang="en-US" dirty="0">
              <a:solidFill>
                <a:srgbClr val="00297A"/>
              </a:solidFill>
            </a:endParaRPr>
          </a:p>
        </p:txBody>
      </p:sp>
    </p:spTree>
    <p:extLst>
      <p:ext uri="{BB962C8B-B14F-4D97-AF65-F5344CB8AC3E}">
        <p14:creationId xmlns:p14="http://schemas.microsoft.com/office/powerpoint/2010/main" val="3872886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fld id="{0F4D6E03-B67B-4FF0-BF62-301037C25EC4}" type="datetime1">
              <a:rPr lang="en-US" smtClean="0">
                <a:solidFill>
                  <a:srgbClr val="00297A"/>
                </a:solidFill>
              </a:rPr>
              <a:t>9/24/2020</a:t>
            </a:fld>
            <a:endParaRPr lang="en-US" dirty="0">
              <a:solidFill>
                <a:srgbClr val="00297A"/>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038BA2E6-47B4-4B43-BB21-210AD1A28CCB}" type="slidenum">
              <a:rPr lang="en-US" smtClean="0">
                <a:solidFill>
                  <a:srgbClr val="00297A"/>
                </a:solidFill>
              </a:rPr>
              <a:pPr>
                <a:defRPr/>
              </a:pPr>
              <a:t>‹#›</a:t>
            </a:fld>
            <a:endParaRPr lang="en-US" dirty="0">
              <a:solidFill>
                <a:srgbClr val="00297A"/>
              </a:solidFill>
            </a:endParaRPr>
          </a:p>
        </p:txBody>
      </p:sp>
    </p:spTree>
    <p:extLst>
      <p:ext uri="{BB962C8B-B14F-4D97-AF65-F5344CB8AC3E}">
        <p14:creationId xmlns:p14="http://schemas.microsoft.com/office/powerpoint/2010/main" val="1381439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76F4673F-3257-4C32-9BE8-7F7B4FADB187}" type="datetime1">
              <a:rPr lang="en-US" smtClean="0">
                <a:solidFill>
                  <a:srgbClr val="00297A"/>
                </a:solidFill>
              </a:rPr>
              <a:t>9/24/2020</a:t>
            </a:fld>
            <a:endParaRPr lang="en-US" dirty="0">
              <a:solidFill>
                <a:srgbClr val="00297A"/>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A174BBB5-53A3-4C8D-8D35-A68B32B4E255}" type="slidenum">
              <a:rPr lang="en-US" smtClean="0">
                <a:solidFill>
                  <a:srgbClr val="00297A"/>
                </a:solidFill>
              </a:rPr>
              <a:pPr>
                <a:defRPr/>
              </a:pPr>
              <a:t>‹#›</a:t>
            </a:fld>
            <a:endParaRPr lang="en-US" dirty="0">
              <a:solidFill>
                <a:srgbClr val="00297A"/>
              </a:solidFill>
            </a:endParaRPr>
          </a:p>
        </p:txBody>
      </p:sp>
    </p:spTree>
    <p:extLst>
      <p:ext uri="{BB962C8B-B14F-4D97-AF65-F5344CB8AC3E}">
        <p14:creationId xmlns:p14="http://schemas.microsoft.com/office/powerpoint/2010/main" val="4254141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F6D79669-5305-46B2-99EC-3ADDF523AB3C}" type="datetime1">
              <a:rPr lang="en-US" smtClean="0">
                <a:solidFill>
                  <a:srgbClr val="00297A"/>
                </a:solidFill>
              </a:rPr>
              <a:t>9/24/2020</a:t>
            </a:fld>
            <a:endParaRPr lang="en-US" dirty="0">
              <a:solidFill>
                <a:srgbClr val="00297A"/>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7A6DB27E-BF76-448C-B46E-1699CC933613}" type="slidenum">
              <a:rPr lang="en-US" smtClean="0">
                <a:solidFill>
                  <a:srgbClr val="00297A"/>
                </a:solidFill>
              </a:rPr>
              <a:pPr>
                <a:defRPr/>
              </a:pPr>
              <a:t>‹#›</a:t>
            </a:fld>
            <a:endParaRPr lang="en-US" dirty="0">
              <a:solidFill>
                <a:srgbClr val="00297A"/>
              </a:solidFill>
            </a:endParaRPr>
          </a:p>
        </p:txBody>
      </p:sp>
    </p:spTree>
    <p:extLst>
      <p:ext uri="{BB962C8B-B14F-4D97-AF65-F5344CB8AC3E}">
        <p14:creationId xmlns:p14="http://schemas.microsoft.com/office/powerpoint/2010/main" val="28607229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4AD36931-8021-4AA9-A0DB-AE550B26A641}" type="datetime1">
              <a:rPr lang="en-US" smtClean="0">
                <a:solidFill>
                  <a:srgbClr val="00297A"/>
                </a:solidFill>
              </a:rPr>
              <a:t>9/24/2020</a:t>
            </a:fld>
            <a:endParaRPr lang="en-US" dirty="0">
              <a:solidFill>
                <a:srgbClr val="00297A"/>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B11D55CA-005D-48A0-B414-37D535208A8A}" type="slidenum">
              <a:rPr lang="en-US" smtClean="0">
                <a:solidFill>
                  <a:srgbClr val="00297A"/>
                </a:solidFill>
              </a:rPr>
              <a:pPr>
                <a:defRPr/>
              </a:pPr>
              <a:t>‹#›</a:t>
            </a:fld>
            <a:endParaRPr lang="en-US" dirty="0">
              <a:solidFill>
                <a:srgbClr val="00297A"/>
              </a:solidFill>
            </a:endParaRPr>
          </a:p>
        </p:txBody>
      </p:sp>
    </p:spTree>
    <p:extLst>
      <p:ext uri="{BB962C8B-B14F-4D97-AF65-F5344CB8AC3E}">
        <p14:creationId xmlns:p14="http://schemas.microsoft.com/office/powerpoint/2010/main" val="1051362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7BCF0050-2570-4CB2-BC42-60D75CC22144}" type="datetime1">
              <a:rPr lang="en-US" smtClean="0">
                <a:solidFill>
                  <a:srgbClr val="00297A"/>
                </a:solidFill>
              </a:rPr>
              <a:t>9/24/2020</a:t>
            </a:fld>
            <a:endParaRPr lang="en-US">
              <a:solidFill>
                <a:srgbClr val="00297A"/>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13F7D34B-AC18-4A65-A59B-885D5653E826}" type="slidenum">
              <a:rPr lang="en-US" smtClean="0">
                <a:solidFill>
                  <a:srgbClr val="00297A"/>
                </a:solidFill>
              </a:rPr>
              <a:pPr>
                <a:defRPr/>
              </a:pPr>
              <a:t>‹#›</a:t>
            </a:fld>
            <a:endParaRPr lang="en-US" dirty="0">
              <a:solidFill>
                <a:srgbClr val="00297A"/>
              </a:solidFill>
            </a:endParaRPr>
          </a:p>
        </p:txBody>
      </p:sp>
    </p:spTree>
    <p:extLst>
      <p:ext uri="{BB962C8B-B14F-4D97-AF65-F5344CB8AC3E}">
        <p14:creationId xmlns:p14="http://schemas.microsoft.com/office/powerpoint/2010/main" val="1134350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B1E9876B-7810-4416-8985-3DC0DE2E7E9F}" type="datetime1">
              <a:rPr lang="en-US" smtClean="0">
                <a:solidFill>
                  <a:srgbClr val="00297A"/>
                </a:solidFill>
              </a:rPr>
              <a:t>9/24/2020</a:t>
            </a:fld>
            <a:endParaRPr lang="en-US" dirty="0">
              <a:solidFill>
                <a:srgbClr val="00297A"/>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461A9B49-08DB-4ED6-915D-702A336FB548}" type="slidenum">
              <a:rPr lang="en-US" smtClean="0">
                <a:solidFill>
                  <a:srgbClr val="00297A"/>
                </a:solidFill>
              </a:rPr>
              <a:pPr>
                <a:defRPr/>
              </a:pPr>
              <a:t>‹#›</a:t>
            </a:fld>
            <a:endParaRPr lang="en-US" dirty="0">
              <a:solidFill>
                <a:srgbClr val="00297A"/>
              </a:solidFill>
            </a:endParaRPr>
          </a:p>
        </p:txBody>
      </p:sp>
    </p:spTree>
    <p:extLst>
      <p:ext uri="{BB962C8B-B14F-4D97-AF65-F5344CB8AC3E}">
        <p14:creationId xmlns:p14="http://schemas.microsoft.com/office/powerpoint/2010/main" val="13142885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82CFD2ED-F097-4E32-8C51-5A21F8FB3403}" type="datetime1">
              <a:rPr lang="en-US" smtClean="0">
                <a:solidFill>
                  <a:srgbClr val="00297A"/>
                </a:solidFill>
              </a:rPr>
              <a:t>9/24/2020</a:t>
            </a:fld>
            <a:endParaRPr lang="en-US" dirty="0">
              <a:solidFill>
                <a:srgbClr val="00297A"/>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2C4E2AD8-06BC-4386-9888-CEDEF1F891F9}" type="slidenum">
              <a:rPr lang="en-US" smtClean="0">
                <a:solidFill>
                  <a:srgbClr val="00297A"/>
                </a:solidFill>
              </a:rPr>
              <a:pPr>
                <a:defRPr/>
              </a:pPr>
              <a:t>‹#›</a:t>
            </a:fld>
            <a:endParaRPr lang="en-US" dirty="0">
              <a:solidFill>
                <a:srgbClr val="00297A"/>
              </a:solidFill>
            </a:endParaRPr>
          </a:p>
        </p:txBody>
      </p:sp>
    </p:spTree>
    <p:extLst>
      <p:ext uri="{BB962C8B-B14F-4D97-AF65-F5344CB8AC3E}">
        <p14:creationId xmlns:p14="http://schemas.microsoft.com/office/powerpoint/2010/main" val="2879440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0202" y="274638"/>
            <a:ext cx="2089150" cy="60563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1164" y="274638"/>
            <a:ext cx="6116637" cy="6056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931EAE88-907E-4A7F-AAF0-29C4420F0532}" type="datetime1">
              <a:rPr lang="en-US" smtClean="0">
                <a:solidFill>
                  <a:srgbClr val="00297A"/>
                </a:solidFill>
              </a:rPr>
              <a:t>9/24/2020</a:t>
            </a:fld>
            <a:endParaRPr lang="en-US" dirty="0">
              <a:solidFill>
                <a:srgbClr val="00297A"/>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C641C13C-8D61-4091-A475-5B480632DA95}" type="slidenum">
              <a:rPr lang="en-US" smtClean="0">
                <a:solidFill>
                  <a:srgbClr val="00297A"/>
                </a:solidFill>
              </a:rPr>
              <a:pPr>
                <a:defRPr/>
              </a:pPr>
              <a:t>‹#›</a:t>
            </a:fld>
            <a:endParaRPr lang="en-US" dirty="0">
              <a:solidFill>
                <a:srgbClr val="00297A"/>
              </a:solidFill>
            </a:endParaRPr>
          </a:p>
        </p:txBody>
      </p:sp>
    </p:spTree>
    <p:extLst>
      <p:ext uri="{BB962C8B-B14F-4D97-AF65-F5344CB8AC3E}">
        <p14:creationId xmlns:p14="http://schemas.microsoft.com/office/powerpoint/2010/main" val="22262845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0426916-30B2-514A-835B-A5AB9D8B2C67}"/>
              </a:ext>
            </a:extLst>
          </p:cNvPr>
          <p:cNvSpPr/>
          <p:nvPr userDrawn="1"/>
        </p:nvSpPr>
        <p:spPr>
          <a:xfrm>
            <a:off x="0" y="0"/>
            <a:ext cx="9144000" cy="6705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1"/>
          </a:p>
        </p:txBody>
      </p:sp>
      <p:pic>
        <p:nvPicPr>
          <p:cNvPr id="7" name="Picture 6">
            <a:extLst>
              <a:ext uri="{FF2B5EF4-FFF2-40B4-BE49-F238E27FC236}">
                <a16:creationId xmlns:a16="http://schemas.microsoft.com/office/drawing/2014/main" id="{EFD9732A-1F1A-7442-960F-57D134EA315A}"/>
              </a:ext>
            </a:extLst>
          </p:cNvPr>
          <p:cNvPicPr>
            <a:picLocks noChangeAspect="1"/>
          </p:cNvPicPr>
          <p:nvPr userDrawn="1"/>
        </p:nvPicPr>
        <p:blipFill rotWithShape="1">
          <a:blip r:embed="rId2"/>
          <a:srcRect l="24712"/>
          <a:stretch/>
        </p:blipFill>
        <p:spPr>
          <a:xfrm>
            <a:off x="2258830" y="0"/>
            <a:ext cx="6885170" cy="6858000"/>
          </a:xfrm>
          <a:prstGeom prst="rect">
            <a:avLst/>
          </a:prstGeom>
        </p:spPr>
      </p:pic>
      <p:pic>
        <p:nvPicPr>
          <p:cNvPr id="18" name="Picture 17" descr="ALION_logo_WHITE_Horiz.eps"/>
          <p:cNvPicPr>
            <a:picLocks noChangeAspect="1"/>
          </p:cNvPicPr>
          <p:nvPr userDrawn="1"/>
        </p:nvPicPr>
        <p:blipFill rotWithShape="1">
          <a:blip r:embed="rId3" cstate="print">
            <a:extLst>
              <a:ext uri="{28A0092B-C50C-407E-A947-70E740481C1C}">
                <a14:useLocalDpi xmlns:a14="http://schemas.microsoft.com/office/drawing/2010/main" val="0"/>
              </a:ext>
            </a:extLst>
          </a:blip>
          <a:srcRect l="21771"/>
          <a:stretch/>
        </p:blipFill>
        <p:spPr bwMode="auto">
          <a:xfrm>
            <a:off x="451113" y="447635"/>
            <a:ext cx="1371600" cy="2647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386777" y="2743203"/>
            <a:ext cx="4983425" cy="917948"/>
          </a:xfrm>
          <a:prstGeom prst="rect">
            <a:avLst/>
          </a:prstGeom>
        </p:spPr>
        <p:txBody>
          <a:bodyPr lIns="0" rIns="0" anchor="b" anchorCtr="0">
            <a:normAutofit/>
          </a:bodyPr>
          <a:lstStyle>
            <a:lvl1pPr algn="l">
              <a:defRPr sz="2400" b="1">
                <a:solidFill>
                  <a:schemeClr val="accent3"/>
                </a:solidFill>
              </a:defRPr>
            </a:lvl1pPr>
          </a:lstStyle>
          <a:p>
            <a:r>
              <a:rPr lang="en-US" dirty="0"/>
              <a:t>CLICK TO EDIT MASTER TITLE STYLE</a:t>
            </a:r>
          </a:p>
        </p:txBody>
      </p:sp>
      <p:sp>
        <p:nvSpPr>
          <p:cNvPr id="3" name="Subtitle 2"/>
          <p:cNvSpPr>
            <a:spLocks noGrp="1"/>
          </p:cNvSpPr>
          <p:nvPr>
            <p:ph type="subTitle" idx="1"/>
          </p:nvPr>
        </p:nvSpPr>
        <p:spPr>
          <a:xfrm>
            <a:off x="386764" y="3626903"/>
            <a:ext cx="5480636" cy="1097507"/>
          </a:xfrm>
          <a:prstGeom prst="rect">
            <a:avLst/>
          </a:prstGeom>
        </p:spPr>
        <p:txBody>
          <a:bodyPr lIns="0" rIns="0"/>
          <a:lstStyle>
            <a:lvl1pPr marL="0" indent="0" algn="l">
              <a:buNone/>
              <a:defRPr>
                <a:solidFill>
                  <a:schemeClr val="tx1"/>
                </a:solidFill>
              </a:defRPr>
            </a:lvl1pPr>
            <a:lvl2pPr marL="342875"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498" indent="0" algn="ctr">
              <a:buNone/>
              <a:defRPr>
                <a:solidFill>
                  <a:schemeClr val="tx1">
                    <a:tint val="75000"/>
                  </a:schemeClr>
                </a:solidFill>
              </a:defRPr>
            </a:lvl5pPr>
            <a:lvl6pPr marL="1714372"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5" indent="0" algn="ctr">
              <a:buNone/>
              <a:defRPr>
                <a:solidFill>
                  <a:schemeClr val="tx1">
                    <a:tint val="75000"/>
                  </a:schemeClr>
                </a:solidFill>
              </a:defRPr>
            </a:lvl9pPr>
          </a:lstStyle>
          <a:p>
            <a:r>
              <a:rPr lang="en-US" dirty="0"/>
              <a:t>Click to edit Master subtitle style</a:t>
            </a:r>
          </a:p>
        </p:txBody>
      </p:sp>
      <p:pic>
        <p:nvPicPr>
          <p:cNvPr id="8" name="Picture 7">
            <a:extLst>
              <a:ext uri="{FF2B5EF4-FFF2-40B4-BE49-F238E27FC236}">
                <a16:creationId xmlns:a16="http://schemas.microsoft.com/office/drawing/2014/main" id="{9B7A5D53-A927-774D-88F5-C7BCD72D75F5}"/>
              </a:ext>
            </a:extLst>
          </p:cNvPr>
          <p:cNvPicPr>
            <a:picLocks noChangeAspect="1"/>
          </p:cNvPicPr>
          <p:nvPr userDrawn="1"/>
        </p:nvPicPr>
        <p:blipFill>
          <a:blip r:embed="rId4"/>
          <a:stretch>
            <a:fillRect/>
          </a:stretch>
        </p:blipFill>
        <p:spPr>
          <a:xfrm>
            <a:off x="391213" y="363796"/>
            <a:ext cx="1889144" cy="474404"/>
          </a:xfrm>
          <a:prstGeom prst="rect">
            <a:avLst/>
          </a:prstGeom>
        </p:spPr>
      </p:pic>
    </p:spTree>
    <p:extLst>
      <p:ext uri="{BB962C8B-B14F-4D97-AF65-F5344CB8AC3E}">
        <p14:creationId xmlns:p14="http://schemas.microsoft.com/office/powerpoint/2010/main" val="1332868533"/>
      </p:ext>
    </p:extLst>
  </p:cSld>
  <p:clrMapOvr>
    <a:masterClrMapping/>
  </p:clrMapOvr>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7463" y="402352"/>
            <a:ext cx="8303990" cy="288541"/>
          </a:xfrm>
          <a:prstGeom prst="rect">
            <a:avLst/>
          </a:prstGeom>
          <a:ln>
            <a:noFill/>
          </a:ln>
        </p:spPr>
        <p:txBody>
          <a:bodyPr lIns="0" tIns="0" rIns="0" bIns="0" anchor="t">
            <a:spAutoFit/>
          </a:bodyPr>
          <a:lstStyle>
            <a:lvl1pPr algn="l">
              <a:defRPr sz="1875" b="1" cap="all">
                <a:solidFill>
                  <a:schemeClr val="tx1"/>
                </a:solidFill>
              </a:defRPr>
            </a:lvl1pPr>
          </a:lstStyle>
          <a:p>
            <a:r>
              <a:rPr lang="en-US" dirty="0"/>
              <a:t>Click to edit Master title style</a:t>
            </a:r>
          </a:p>
        </p:txBody>
      </p:sp>
      <p:sp>
        <p:nvSpPr>
          <p:cNvPr id="9" name="Content Placeholder 3"/>
          <p:cNvSpPr>
            <a:spLocks noGrp="1"/>
          </p:cNvSpPr>
          <p:nvPr>
            <p:ph sz="half" idx="2"/>
          </p:nvPr>
        </p:nvSpPr>
        <p:spPr>
          <a:xfrm>
            <a:off x="267463" y="1133856"/>
            <a:ext cx="8505434" cy="5038344"/>
          </a:xfrm>
          <a:prstGeom prst="rect">
            <a:avLst/>
          </a:prstGeom>
        </p:spPr>
        <p:txBody>
          <a:bodyPr>
            <a:normAutofit/>
          </a:bodyPr>
          <a:lstStyle>
            <a:lvl1pPr marL="175009" indent="-175009">
              <a:buClr>
                <a:schemeClr val="accent3"/>
              </a:buClr>
              <a:buFont typeface="Wingdings" charset="2"/>
              <a:buChar char="§"/>
              <a:defRPr sz="1500" b="1">
                <a:solidFill>
                  <a:schemeClr val="tx1"/>
                </a:solidFill>
              </a:defRPr>
            </a:lvl1pPr>
            <a:lvl2pPr>
              <a:buClr>
                <a:schemeClr val="accent6"/>
              </a:buClr>
              <a:defRPr sz="1351">
                <a:solidFill>
                  <a:schemeClr val="tx1"/>
                </a:solidFill>
              </a:defRPr>
            </a:lvl2pPr>
            <a:lvl3pPr>
              <a:buClr>
                <a:schemeClr val="accent3"/>
              </a:buClr>
              <a:defRPr sz="1351">
                <a:solidFill>
                  <a:schemeClr val="tx1"/>
                </a:solidFill>
              </a:defRPr>
            </a:lvl3pPr>
            <a:lvl4pPr>
              <a:buClr>
                <a:schemeClr val="accent6"/>
              </a:buClr>
              <a:defRPr sz="1351">
                <a:solidFill>
                  <a:schemeClr val="tx1"/>
                </a:solidFill>
              </a:defRPr>
            </a:lvl4pPr>
            <a:lvl5pPr>
              <a:buClr>
                <a:schemeClr val="accent3"/>
              </a:buClr>
              <a:defRPr sz="1351">
                <a:solidFill>
                  <a:schemeClr val="tx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0550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702F40-64E1-2A4E-BB4F-E8A0A7E0868C}"/>
              </a:ext>
            </a:extLst>
          </p:cNvPr>
          <p:cNvPicPr>
            <a:picLocks noChangeAspect="1"/>
          </p:cNvPicPr>
          <p:nvPr userDrawn="1"/>
        </p:nvPicPr>
        <p:blipFill>
          <a:blip r:embed="rId2"/>
          <a:stretch>
            <a:fillRect/>
          </a:stretch>
        </p:blipFill>
        <p:spPr>
          <a:xfrm>
            <a:off x="6623788" y="-9626"/>
            <a:ext cx="2521080" cy="6172200"/>
          </a:xfrm>
          <a:prstGeom prst="rect">
            <a:avLst/>
          </a:prstGeom>
        </p:spPr>
      </p:pic>
      <p:sp>
        <p:nvSpPr>
          <p:cNvPr id="2" name="Title 1"/>
          <p:cNvSpPr>
            <a:spLocks noGrp="1"/>
          </p:cNvSpPr>
          <p:nvPr>
            <p:ph type="title" hasCustomPrompt="1"/>
          </p:nvPr>
        </p:nvSpPr>
        <p:spPr>
          <a:xfrm>
            <a:off x="267462" y="402336"/>
            <a:ext cx="6291072" cy="594360"/>
          </a:xfrm>
          <a:prstGeom prst="rect">
            <a:avLst/>
          </a:prstGeom>
        </p:spPr>
        <p:txBody>
          <a:bodyPr lIns="0" tIns="0" rIns="0" bIns="0" anchor="t" anchorCtr="0">
            <a:noAutofit/>
          </a:bodyPr>
          <a:lstStyle>
            <a:lvl1pPr algn="l">
              <a:defRPr sz="1875" b="1">
                <a:solidFill>
                  <a:schemeClr val="tx1"/>
                </a:solidFill>
              </a:defRPr>
            </a:lvl1pPr>
          </a:lstStyle>
          <a:p>
            <a:r>
              <a:rPr lang="en-US" dirty="0"/>
              <a:t>CLICK TO EDIT MASTER TITLE STYLE</a:t>
            </a:r>
          </a:p>
        </p:txBody>
      </p:sp>
      <p:sp>
        <p:nvSpPr>
          <p:cNvPr id="10" name="Content Placeholder 3"/>
          <p:cNvSpPr>
            <a:spLocks noGrp="1"/>
          </p:cNvSpPr>
          <p:nvPr>
            <p:ph sz="half" idx="2"/>
          </p:nvPr>
        </p:nvSpPr>
        <p:spPr>
          <a:xfrm>
            <a:off x="267463" y="1143000"/>
            <a:ext cx="6361944" cy="4953000"/>
          </a:xfrm>
          <a:prstGeom prst="rect">
            <a:avLst/>
          </a:prstGeom>
        </p:spPr>
        <p:txBody>
          <a:bodyPr>
            <a:normAutofit/>
          </a:bodyPr>
          <a:lstStyle>
            <a:lvl1pPr marL="175009" indent="-175009">
              <a:buClr>
                <a:schemeClr val="accent3"/>
              </a:buClr>
              <a:buFont typeface="Wingdings" charset="2"/>
              <a:buChar char="§"/>
              <a:defRPr sz="1500" b="1">
                <a:solidFill>
                  <a:schemeClr val="tx1"/>
                </a:solidFill>
              </a:defRPr>
            </a:lvl1pPr>
            <a:lvl2pPr>
              <a:buClr>
                <a:schemeClr val="accent6"/>
              </a:buClr>
              <a:defRPr sz="1351">
                <a:solidFill>
                  <a:schemeClr val="tx1"/>
                </a:solidFill>
              </a:defRPr>
            </a:lvl2pPr>
            <a:lvl3pPr>
              <a:buClr>
                <a:schemeClr val="accent3"/>
              </a:buClr>
              <a:defRPr sz="1351">
                <a:solidFill>
                  <a:schemeClr val="tx1"/>
                </a:solidFill>
              </a:defRPr>
            </a:lvl3pPr>
            <a:lvl4pPr>
              <a:buClr>
                <a:schemeClr val="accent6"/>
              </a:buClr>
              <a:defRPr sz="1351">
                <a:solidFill>
                  <a:schemeClr val="tx1"/>
                </a:solidFill>
              </a:defRPr>
            </a:lvl4pPr>
            <a:lvl5pPr>
              <a:buClr>
                <a:schemeClr val="accent3"/>
              </a:buClr>
              <a:defRPr sz="1351">
                <a:solidFill>
                  <a:schemeClr val="tx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01940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0AF39D-77DA-1043-91C4-F859569A8D13}"/>
              </a:ext>
            </a:extLst>
          </p:cNvPr>
          <p:cNvSpPr/>
          <p:nvPr userDrawn="1"/>
        </p:nvSpPr>
        <p:spPr>
          <a:xfrm>
            <a:off x="0" y="0"/>
            <a:ext cx="9144000" cy="6705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1"/>
          </a:p>
        </p:txBody>
      </p:sp>
      <p:pic>
        <p:nvPicPr>
          <p:cNvPr id="7" name="Picture 6">
            <a:extLst>
              <a:ext uri="{FF2B5EF4-FFF2-40B4-BE49-F238E27FC236}">
                <a16:creationId xmlns:a16="http://schemas.microsoft.com/office/drawing/2014/main" id="{EB7A218C-FF2D-BB47-807E-425777DDCFDB}"/>
              </a:ext>
            </a:extLst>
          </p:cNvPr>
          <p:cNvPicPr>
            <a:picLocks noChangeAspect="1"/>
          </p:cNvPicPr>
          <p:nvPr userDrawn="1"/>
        </p:nvPicPr>
        <p:blipFill>
          <a:blip r:embed="rId2"/>
          <a:stretch>
            <a:fillRect/>
          </a:stretch>
        </p:blipFill>
        <p:spPr>
          <a:xfrm>
            <a:off x="2262671" y="1981200"/>
            <a:ext cx="4875938" cy="1224452"/>
          </a:xfrm>
          <a:prstGeom prst="rect">
            <a:avLst/>
          </a:prstGeom>
        </p:spPr>
      </p:pic>
      <p:sp>
        <p:nvSpPr>
          <p:cNvPr id="6" name="TextBox 5"/>
          <p:cNvSpPr txBox="1"/>
          <p:nvPr userDrawn="1"/>
        </p:nvSpPr>
        <p:spPr>
          <a:xfrm>
            <a:off x="1927182" y="5712557"/>
            <a:ext cx="5289641" cy="226216"/>
          </a:xfrm>
          <a:prstGeom prst="rect">
            <a:avLst/>
          </a:prstGeom>
          <a:noFill/>
        </p:spPr>
        <p:txBody>
          <a:bodyPr wrap="square" lIns="0" tIns="0" rIns="0" bIns="0" rtlCol="0">
            <a:spAutoFit/>
          </a:bodyPr>
          <a:lstStyle/>
          <a:p>
            <a:pPr algn="ctr">
              <a:lnSpc>
                <a:spcPct val="70000"/>
              </a:lnSpc>
              <a:spcAft>
                <a:spcPts val="451"/>
              </a:spcAft>
            </a:pPr>
            <a:r>
              <a:rPr lang="en-US" sz="2100" spc="151" dirty="0" err="1">
                <a:solidFill>
                  <a:schemeClr val="tx1">
                    <a:lumMod val="65000"/>
                    <a:lumOff val="35000"/>
                  </a:schemeClr>
                </a:solidFill>
                <a:cs typeface="Gill Sans Light"/>
              </a:rPr>
              <a:t>alionscience.com</a:t>
            </a:r>
            <a:endParaRPr lang="en-US" sz="2100" spc="151" dirty="0">
              <a:solidFill>
                <a:schemeClr val="tx1">
                  <a:lumMod val="65000"/>
                  <a:lumOff val="35000"/>
                </a:schemeClr>
              </a:solidFill>
              <a:cs typeface="Gill Sans Light"/>
            </a:endParaRPr>
          </a:p>
        </p:txBody>
      </p:sp>
      <p:pic>
        <p:nvPicPr>
          <p:cNvPr id="8" name="Picture 7">
            <a:extLst>
              <a:ext uri="{FF2B5EF4-FFF2-40B4-BE49-F238E27FC236}">
                <a16:creationId xmlns:a16="http://schemas.microsoft.com/office/drawing/2014/main" id="{2EE14B85-8BF0-4E40-AC09-732D9BBC701D}"/>
              </a:ext>
            </a:extLst>
          </p:cNvPr>
          <p:cNvPicPr>
            <a:picLocks noChangeAspect="1"/>
          </p:cNvPicPr>
          <p:nvPr userDrawn="1"/>
        </p:nvPicPr>
        <p:blipFill>
          <a:blip r:embed="rId3"/>
          <a:stretch>
            <a:fillRect/>
          </a:stretch>
        </p:blipFill>
        <p:spPr>
          <a:xfrm>
            <a:off x="2926012" y="3800461"/>
            <a:ext cx="3291980" cy="1101920"/>
          </a:xfrm>
          <a:prstGeom prst="rect">
            <a:avLst/>
          </a:prstGeom>
        </p:spPr>
      </p:pic>
    </p:spTree>
    <p:extLst>
      <p:ext uri="{BB962C8B-B14F-4D97-AF65-F5344CB8AC3E}">
        <p14:creationId xmlns:p14="http://schemas.microsoft.com/office/powerpoint/2010/main" val="2271736394"/>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9119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E56F97-5F75-4BA6-BFEC-A2CA8B2BCA96}" type="datetime1">
              <a:rPr lang="en-US" smtClean="0"/>
              <a:t>9/24/2020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E4DF03-DEAE-4C9B-ABC6-099E3E08B6D6}" type="slidenum">
              <a:rPr lang="en-US" smtClean="0"/>
              <a:t>‹#›</a:t>
            </a:fld>
            <a:endParaRPr lang="en-US"/>
          </a:p>
        </p:txBody>
      </p:sp>
    </p:spTree>
    <p:extLst>
      <p:ext uri="{BB962C8B-B14F-4D97-AF65-F5344CB8AC3E}">
        <p14:creationId xmlns:p14="http://schemas.microsoft.com/office/powerpoint/2010/main" val="40920149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3BA1D1-EE84-4CF3-BA0F-153BC53D983A}" type="datetime1">
              <a:rPr lang="en-US" smtClean="0">
                <a:solidFill>
                  <a:prstClr val="black">
                    <a:tint val="75000"/>
                  </a:prstClr>
                </a:solidFill>
              </a:rPr>
              <a:t>9/24/2020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8597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28DF3A62-B2DE-460E-877E-718468F7627D}" type="datetime1">
              <a:rPr lang="en-US" smtClean="0">
                <a:solidFill>
                  <a:srgbClr val="00297A"/>
                </a:solidFill>
              </a:rPr>
              <a:t>9/24/2020</a:t>
            </a:fld>
            <a:endParaRPr lang="en-US">
              <a:solidFill>
                <a:srgbClr val="00297A"/>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ABC8062F-F9EE-4C2A-8CD6-6839DA33B14D}" type="slidenum">
              <a:rPr lang="en-US" smtClean="0">
                <a:solidFill>
                  <a:srgbClr val="00297A"/>
                </a:solidFill>
              </a:rPr>
              <a:pPr>
                <a:defRPr/>
              </a:pPr>
              <a:t>‹#›</a:t>
            </a:fld>
            <a:endParaRPr lang="en-US" dirty="0">
              <a:solidFill>
                <a:srgbClr val="00297A"/>
              </a:solidFill>
            </a:endParaRPr>
          </a:p>
        </p:txBody>
      </p:sp>
    </p:spTree>
    <p:extLst>
      <p:ext uri="{BB962C8B-B14F-4D97-AF65-F5344CB8AC3E}">
        <p14:creationId xmlns:p14="http://schemas.microsoft.com/office/powerpoint/2010/main" val="27814003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9051F20-11BF-47C3-9F55-7A4FB9D84344}" type="datetime1">
              <a:rPr lang="en-US" smtClean="0">
                <a:solidFill>
                  <a:prstClr val="black">
                    <a:tint val="75000"/>
                  </a:prstClr>
                </a:solidFill>
              </a:rPr>
              <a:t>9/24/2020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54886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19783A-D10C-496B-8C82-4936ED605134}" type="datetime1">
              <a:rPr lang="en-US" smtClean="0">
                <a:solidFill>
                  <a:prstClr val="black">
                    <a:tint val="75000"/>
                  </a:prstClr>
                </a:solidFill>
              </a:rPr>
              <a:t>9/24/2020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65392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84A9FF-9ED9-4264-9710-F961629C386A}" type="datetime1">
              <a:rPr lang="en-US" smtClean="0">
                <a:solidFill>
                  <a:prstClr val="black">
                    <a:tint val="75000"/>
                  </a:prstClr>
                </a:solidFill>
              </a:rPr>
              <a:t>9/24/2020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89555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C77A76E-569B-449F-B8F0-ABC4CD82BBD6}" type="datetime1">
              <a:rPr lang="en-US" smtClean="0">
                <a:solidFill>
                  <a:prstClr val="black">
                    <a:tint val="75000"/>
                  </a:prstClr>
                </a:solidFill>
              </a:rPr>
              <a:t>9/24/2020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47157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9DAE1-FE97-494E-A071-1A5238654AE1}" type="datetime1">
              <a:rPr lang="en-US" smtClean="0">
                <a:solidFill>
                  <a:prstClr val="black">
                    <a:tint val="75000"/>
                  </a:prstClr>
                </a:solidFill>
              </a:rPr>
              <a:t>9/24/2020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82646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F06B45-FE75-4524-B4DB-B6654AB9ABD2}" type="datetime1">
              <a:rPr lang="en-US" smtClean="0">
                <a:solidFill>
                  <a:prstClr val="black">
                    <a:tint val="75000"/>
                  </a:prstClr>
                </a:solidFill>
              </a:rPr>
              <a:t>9/24/2020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78486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ACD7B7-0700-4085-BD54-EA129CC86998}" type="datetime1">
              <a:rPr lang="en-US" smtClean="0">
                <a:solidFill>
                  <a:prstClr val="black">
                    <a:tint val="75000"/>
                  </a:prstClr>
                </a:solidFill>
              </a:rPr>
              <a:t>9/24/2020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11704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F201D2B9-21DD-4E9E-A3D2-6BC590C057CE}" type="datetime1">
              <a:rPr lang="en-US" smtClean="0">
                <a:solidFill>
                  <a:prstClr val="black">
                    <a:tint val="75000"/>
                  </a:prstClr>
                </a:solidFill>
              </a:rPr>
              <a:t>9/24/2020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01483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055E34F-DA76-49F8-AFB7-C72BD83BA8BB}" type="datetime1">
              <a:rPr lang="en-US" smtClean="0">
                <a:solidFill>
                  <a:prstClr val="black">
                    <a:tint val="75000"/>
                  </a:prstClr>
                </a:solidFill>
              </a:rPr>
              <a:t>9/24/2020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54462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8BF500-FB51-4E45-B786-79BFAF8070C7}" type="datetime1">
              <a:rPr lang="en-US" smtClean="0">
                <a:solidFill>
                  <a:prstClr val="black">
                    <a:tint val="75000"/>
                  </a:prstClr>
                </a:solidFill>
              </a:rPr>
              <a:t>9/24/2020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2759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163" y="1209675"/>
            <a:ext cx="4102100" cy="5121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5665" y="1209675"/>
            <a:ext cx="4103687" cy="5121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DCC84B9C-7575-40F8-98CC-EA79FBFEAA0B}" type="datetime1">
              <a:rPr lang="en-US" smtClean="0">
                <a:solidFill>
                  <a:srgbClr val="00297A"/>
                </a:solidFill>
              </a:rPr>
              <a:t>9/24/2020</a:t>
            </a:fld>
            <a:endParaRPr lang="en-US">
              <a:solidFill>
                <a:srgbClr val="00297A"/>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207699B7-6526-4D20-AB1A-E7787409D264}" type="slidenum">
              <a:rPr lang="en-US" smtClean="0">
                <a:solidFill>
                  <a:srgbClr val="00297A"/>
                </a:solidFill>
              </a:rPr>
              <a:pPr>
                <a:defRPr/>
              </a:pPr>
              <a:t>‹#›</a:t>
            </a:fld>
            <a:endParaRPr lang="en-US" dirty="0">
              <a:solidFill>
                <a:srgbClr val="00297A"/>
              </a:solidFill>
            </a:endParaRPr>
          </a:p>
        </p:txBody>
      </p:sp>
    </p:spTree>
    <p:extLst>
      <p:ext uri="{BB962C8B-B14F-4D97-AF65-F5344CB8AC3E}">
        <p14:creationId xmlns:p14="http://schemas.microsoft.com/office/powerpoint/2010/main" val="19472215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03EAB8-329E-47A9-A00F-3CEA2ACF1359}" type="datetime1">
              <a:rPr lang="en-US" smtClean="0">
                <a:solidFill>
                  <a:prstClr val="black">
                    <a:tint val="75000"/>
                  </a:prstClr>
                </a:solidFill>
              </a:rPr>
              <a:t>9/24/2020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301178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71A43F2-91FA-4773-A9D0-3AB26095BC9C}" type="datetime1">
              <a:rPr lang="en-US" smtClean="0"/>
              <a:t>9/24/2020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B9E6DA-86A3-4331-AA31-4EFFADA7443D}" type="slidenum">
              <a:rPr lang="en-US" smtClean="0"/>
              <a:t>‹#›</a:t>
            </a:fld>
            <a:endParaRPr lang="en-US"/>
          </a:p>
        </p:txBody>
      </p:sp>
    </p:spTree>
    <p:extLst>
      <p:ext uri="{BB962C8B-B14F-4D97-AF65-F5344CB8AC3E}">
        <p14:creationId xmlns:p14="http://schemas.microsoft.com/office/powerpoint/2010/main" val="2092511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68AF7C-CADA-46AA-945B-C0FEDD4919BB}" type="datetime1">
              <a:rPr lang="en-US" smtClean="0"/>
              <a:t>9/24/2020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B9E6DA-86A3-4331-AA31-4EFFADA7443D}" type="slidenum">
              <a:rPr lang="en-US" smtClean="0"/>
              <a:t>‹#›</a:t>
            </a:fld>
            <a:endParaRPr lang="en-US"/>
          </a:p>
        </p:txBody>
      </p:sp>
    </p:spTree>
    <p:extLst>
      <p:ext uri="{BB962C8B-B14F-4D97-AF65-F5344CB8AC3E}">
        <p14:creationId xmlns:p14="http://schemas.microsoft.com/office/powerpoint/2010/main" val="22905208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656FCBE-3CFE-4822-97D2-D40138E3D954}" type="datetime1">
              <a:rPr lang="en-US" smtClean="0"/>
              <a:t>9/24/2020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B9E6DA-86A3-4331-AA31-4EFFADA7443D}" type="slidenum">
              <a:rPr lang="en-US" smtClean="0"/>
              <a:t>‹#›</a:t>
            </a:fld>
            <a:endParaRPr lang="en-US"/>
          </a:p>
        </p:txBody>
      </p:sp>
    </p:spTree>
    <p:extLst>
      <p:ext uri="{BB962C8B-B14F-4D97-AF65-F5344CB8AC3E}">
        <p14:creationId xmlns:p14="http://schemas.microsoft.com/office/powerpoint/2010/main" val="31381272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437AA48-DF85-4278-8FFE-4BEB4E364C88}" type="datetime1">
              <a:rPr lang="en-US" smtClean="0"/>
              <a:t>9/24/2020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B9E6DA-86A3-4331-AA31-4EFFADA7443D}" type="slidenum">
              <a:rPr lang="en-US" smtClean="0"/>
              <a:t>‹#›</a:t>
            </a:fld>
            <a:endParaRPr lang="en-US"/>
          </a:p>
        </p:txBody>
      </p:sp>
    </p:spTree>
    <p:extLst>
      <p:ext uri="{BB962C8B-B14F-4D97-AF65-F5344CB8AC3E}">
        <p14:creationId xmlns:p14="http://schemas.microsoft.com/office/powerpoint/2010/main" val="17779261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9A4D0C-4E79-4B02-8D1D-608554316937}" type="datetime1">
              <a:rPr lang="en-US" smtClean="0"/>
              <a:t>9/24/2020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B9E6DA-86A3-4331-AA31-4EFFADA7443D}" type="slidenum">
              <a:rPr lang="en-US" smtClean="0"/>
              <a:t>‹#›</a:t>
            </a:fld>
            <a:endParaRPr lang="en-US"/>
          </a:p>
        </p:txBody>
      </p:sp>
    </p:spTree>
    <p:extLst>
      <p:ext uri="{BB962C8B-B14F-4D97-AF65-F5344CB8AC3E}">
        <p14:creationId xmlns:p14="http://schemas.microsoft.com/office/powerpoint/2010/main" val="34659128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6525F8-1868-4BD2-9F91-8796A48DC4FF}" type="datetime1">
              <a:rPr lang="en-US" smtClean="0"/>
              <a:t>9/24/2020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B9E6DA-86A3-4331-AA31-4EFFADA7443D}" type="slidenum">
              <a:rPr lang="en-US" smtClean="0"/>
              <a:t>‹#›</a:t>
            </a:fld>
            <a:endParaRPr lang="en-US"/>
          </a:p>
        </p:txBody>
      </p:sp>
    </p:spTree>
    <p:extLst>
      <p:ext uri="{BB962C8B-B14F-4D97-AF65-F5344CB8AC3E}">
        <p14:creationId xmlns:p14="http://schemas.microsoft.com/office/powerpoint/2010/main" val="16804172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95C34A-C50D-42E7-B5C3-C0705DD6699D}" type="datetime1">
              <a:rPr lang="en-US" smtClean="0"/>
              <a:t>9/24/2020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B9E6DA-86A3-4331-AA31-4EFFADA7443D}" type="slidenum">
              <a:rPr lang="en-US" smtClean="0"/>
              <a:t>‹#›</a:t>
            </a:fld>
            <a:endParaRPr lang="en-US"/>
          </a:p>
        </p:txBody>
      </p:sp>
    </p:spTree>
    <p:extLst>
      <p:ext uri="{BB962C8B-B14F-4D97-AF65-F5344CB8AC3E}">
        <p14:creationId xmlns:p14="http://schemas.microsoft.com/office/powerpoint/2010/main" val="34593608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76129E6B-E20C-4C41-885A-6109F3A247B3}" type="datetime1">
              <a:rPr lang="en-US" smtClean="0"/>
              <a:t>9/24/2020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B9E6DA-86A3-4331-AA31-4EFFADA7443D}" type="slidenum">
              <a:rPr lang="en-US" smtClean="0"/>
              <a:t>‹#›</a:t>
            </a:fld>
            <a:endParaRPr lang="en-US"/>
          </a:p>
        </p:txBody>
      </p:sp>
    </p:spTree>
    <p:extLst>
      <p:ext uri="{BB962C8B-B14F-4D97-AF65-F5344CB8AC3E}">
        <p14:creationId xmlns:p14="http://schemas.microsoft.com/office/powerpoint/2010/main" val="21520776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C193F165-5112-4163-A30B-528E87FEC591}" type="datetime1">
              <a:rPr lang="en-US" smtClean="0"/>
              <a:t>9/24/2020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B9E6DA-86A3-4331-AA31-4EFFADA7443D}" type="slidenum">
              <a:rPr lang="en-US" smtClean="0"/>
              <a:t>‹#›</a:t>
            </a:fld>
            <a:endParaRPr lang="en-US"/>
          </a:p>
        </p:txBody>
      </p:sp>
    </p:spTree>
    <p:extLst>
      <p:ext uri="{BB962C8B-B14F-4D97-AF65-F5344CB8AC3E}">
        <p14:creationId xmlns:p14="http://schemas.microsoft.com/office/powerpoint/2010/main" val="2354272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fld id="{5D0EE8B8-41D2-46FB-AAB8-2ABC6A3BA6C7}" type="datetime1">
              <a:rPr lang="en-US" smtClean="0">
                <a:solidFill>
                  <a:srgbClr val="00297A"/>
                </a:solidFill>
              </a:rPr>
              <a:t>9/24/2020</a:t>
            </a:fld>
            <a:endParaRPr lang="en-US">
              <a:solidFill>
                <a:srgbClr val="00297A"/>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038BA2E6-47B4-4B43-BB21-210AD1A28CCB}" type="slidenum">
              <a:rPr lang="en-US" smtClean="0">
                <a:solidFill>
                  <a:srgbClr val="00297A"/>
                </a:solidFill>
              </a:rPr>
              <a:pPr>
                <a:defRPr/>
              </a:pPr>
              <a:t>‹#›</a:t>
            </a:fld>
            <a:endParaRPr lang="en-US" dirty="0">
              <a:solidFill>
                <a:srgbClr val="00297A"/>
              </a:solidFill>
            </a:endParaRPr>
          </a:p>
        </p:txBody>
      </p:sp>
    </p:spTree>
    <p:extLst>
      <p:ext uri="{BB962C8B-B14F-4D97-AF65-F5344CB8AC3E}">
        <p14:creationId xmlns:p14="http://schemas.microsoft.com/office/powerpoint/2010/main" val="15675272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C4C7D8-126D-42E4-AE8C-8CA300AFE881}" type="datetime1">
              <a:rPr lang="en-US" smtClean="0"/>
              <a:t>9/24/2020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B9E6DA-86A3-4331-AA31-4EFFADA7443D}" type="slidenum">
              <a:rPr lang="en-US" smtClean="0"/>
              <a:t>‹#›</a:t>
            </a:fld>
            <a:endParaRPr lang="en-US"/>
          </a:p>
        </p:txBody>
      </p:sp>
    </p:spTree>
    <p:extLst>
      <p:ext uri="{BB962C8B-B14F-4D97-AF65-F5344CB8AC3E}">
        <p14:creationId xmlns:p14="http://schemas.microsoft.com/office/powerpoint/2010/main" val="29698069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31BCEF-29F0-4AD9-8F93-2C8B5F04CF38}" type="datetime1">
              <a:rPr lang="en-US" smtClean="0"/>
              <a:t>9/24/2020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B9E6DA-86A3-4331-AA31-4EFFADA7443D}" type="slidenum">
              <a:rPr lang="en-US" smtClean="0"/>
              <a:t>‹#›</a:t>
            </a:fld>
            <a:endParaRPr lang="en-US"/>
          </a:p>
        </p:txBody>
      </p:sp>
    </p:spTree>
    <p:extLst>
      <p:ext uri="{BB962C8B-B14F-4D97-AF65-F5344CB8AC3E}">
        <p14:creationId xmlns:p14="http://schemas.microsoft.com/office/powerpoint/2010/main" val="37458816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457200" y="274638"/>
            <a:ext cx="8229600" cy="666530"/>
          </a:xfrm>
        </p:spPr>
        <p:txBody>
          <a:bodyPr>
            <a:normAutofit/>
          </a:bodyPr>
          <a:lstStyle>
            <a:lvl1pPr>
              <a:defRPr sz="1350">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2"/>
          <p:cNvSpPr>
            <a:spLocks noGrp="1"/>
          </p:cNvSpPr>
          <p:nvPr>
            <p:ph idx="1"/>
          </p:nvPr>
        </p:nvSpPr>
        <p:spPr>
          <a:xfrm>
            <a:off x="454025" y="1143000"/>
            <a:ext cx="8229600" cy="5181600"/>
          </a:xfrm>
          <a:prstGeom prst="rect">
            <a:avLst/>
          </a:prstGeom>
        </p:spPr>
        <p:txBody>
          <a:bodyPr>
            <a:normAutofit/>
          </a:bodyPr>
          <a:lstStyle>
            <a:lvl1pPr>
              <a:defRPr sz="1125">
                <a:latin typeface="Arial" panose="020B0604020202020204" pitchFamily="34" charset="0"/>
                <a:cs typeface="Arial" panose="020B0604020202020204" pitchFamily="34" charset="0"/>
              </a:defRPr>
            </a:lvl1pPr>
            <a:lvl2pPr>
              <a:defRPr sz="1125">
                <a:latin typeface="Arial" panose="020B0604020202020204" pitchFamily="34" charset="0"/>
                <a:cs typeface="Arial" panose="020B0604020202020204" pitchFamily="34" charset="0"/>
              </a:defRPr>
            </a:lvl2pPr>
            <a:lvl3pPr>
              <a:defRPr sz="1125">
                <a:latin typeface="Arial" panose="020B0604020202020204" pitchFamily="34" charset="0"/>
                <a:cs typeface="Arial" panose="020B0604020202020204" pitchFamily="34" charset="0"/>
              </a:defRPr>
            </a:lvl3pPr>
            <a:lvl4pPr>
              <a:defRPr sz="1125">
                <a:latin typeface="Arial" panose="020B0604020202020204" pitchFamily="34" charset="0"/>
                <a:cs typeface="Arial" panose="020B0604020202020204" pitchFamily="34" charset="0"/>
              </a:defRPr>
            </a:lvl4pPr>
            <a:lvl5pPr>
              <a:defRPr sz="1125">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4"/>
          <p:cNvSpPr txBox="1">
            <a:spLocks/>
          </p:cNvSpPr>
          <p:nvPr userDrawn="1"/>
        </p:nvSpPr>
        <p:spPr bwMode="auto">
          <a:xfrm>
            <a:off x="7239000" y="6400800"/>
            <a:ext cx="1905000" cy="457200"/>
          </a:xfrm>
          <a:prstGeom prst="rect">
            <a:avLst/>
          </a:prstGeom>
          <a:noFill/>
          <a:ln w="9525">
            <a:noFill/>
            <a:miter lim="800000"/>
            <a:headEnd/>
            <a:tailEnd/>
          </a:ln>
          <a:effectLst/>
        </p:spPr>
        <p:txBody>
          <a:bodyPr vert="horz" wrap="square" lIns="51435" tIns="25718" rIns="51435" bIns="25718" numCol="1" anchor="b" anchorCtr="0" compatLnSpc="1">
            <a:prstTxWarp prst="textNoShape">
              <a:avLst/>
            </a:prstTxWarp>
          </a:bodyPr>
          <a:lstStyle>
            <a:defPPr>
              <a:defRPr lang="en-US"/>
            </a:defPPr>
            <a:lvl1pPr marL="0" algn="r" defTabSz="914400" rtl="0" eaLnBrk="1" latinLnBrk="0" hangingPunct="1">
              <a:defRPr sz="12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A2432C-9675-4518-A7D3-A1EBD246DCF9}" type="slidenum">
              <a:rPr lang="en-US" sz="675" smtClean="0">
                <a:solidFill>
                  <a:srgbClr val="000000"/>
                </a:solidFill>
              </a:rPr>
              <a:pPr/>
              <a:t>‹#›</a:t>
            </a:fld>
            <a:endParaRPr lang="en-US" sz="675" dirty="0">
              <a:solidFill>
                <a:srgbClr val="000000"/>
              </a:solidFill>
            </a:endParaRPr>
          </a:p>
        </p:txBody>
      </p:sp>
      <p:sp>
        <p:nvSpPr>
          <p:cNvPr id="7" name="Rectangle 6"/>
          <p:cNvSpPr/>
          <p:nvPr userDrawn="1"/>
        </p:nvSpPr>
        <p:spPr>
          <a:xfrm>
            <a:off x="3626068" y="6629403"/>
            <a:ext cx="1035861" cy="178960"/>
          </a:xfrm>
          <a:prstGeom prst="rect">
            <a:avLst/>
          </a:prstGeom>
        </p:spPr>
        <p:txBody>
          <a:bodyPr wrap="none">
            <a:spAutoFit/>
          </a:bodyPr>
          <a:lstStyle/>
          <a:p>
            <a:r>
              <a:rPr lang="en-US" sz="563" dirty="0" smtClean="0">
                <a:solidFill>
                  <a:srgbClr val="FF0000"/>
                </a:solidFill>
              </a:rPr>
              <a:t>For Official Use Only (FOUO) </a:t>
            </a:r>
            <a:endParaRPr lang="en-US" sz="563" dirty="0">
              <a:solidFill>
                <a:srgbClr val="FF0000"/>
              </a:solidFill>
            </a:endParaRPr>
          </a:p>
        </p:txBody>
      </p:sp>
    </p:spTree>
    <p:extLst>
      <p:ext uri="{BB962C8B-B14F-4D97-AF65-F5344CB8AC3E}">
        <p14:creationId xmlns:p14="http://schemas.microsoft.com/office/powerpoint/2010/main" val="160082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solidFill>
                  <a:prstClr val="black">
                    <a:tint val="75000"/>
                  </a:prstClr>
                </a:solidFill>
              </a:rPr>
              <a:t>As of:9/28/2017</a:t>
            </a: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4417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solidFill>
                  <a:prstClr val="black">
                    <a:tint val="75000"/>
                  </a:prstClr>
                </a:solidFill>
              </a:rPr>
              <a:t>As of:9/28/2017</a:t>
            </a: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15897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225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125">
                <a:solidFill>
                  <a:schemeClr val="tx1">
                    <a:tint val="75000"/>
                  </a:schemeClr>
                </a:solidFill>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solidFill>
                  <a:prstClr val="black">
                    <a:tint val="75000"/>
                  </a:prstClr>
                </a:solidFill>
              </a:rPr>
              <a:t>As of:9/28/2017</a:t>
            </a: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38692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solidFill>
                  <a:prstClr val="black">
                    <a:tint val="75000"/>
                  </a:prstClr>
                </a:solidFill>
              </a:rPr>
              <a:t>As of:9/28/2017</a:t>
            </a: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30560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solidFill>
                  <a:prstClr val="black">
                    <a:tint val="75000"/>
                  </a:prstClr>
                </a:solidFill>
              </a:rPr>
              <a:t>As of:9/28/2017</a:t>
            </a: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62926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solidFill>
                  <a:prstClr val="black">
                    <a:tint val="75000"/>
                  </a:prstClr>
                </a:solidFill>
              </a:rPr>
              <a:t>As of:9/28/2017</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08433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prstClr val="black">
                    <a:tint val="75000"/>
                  </a:prstClr>
                </a:solidFill>
              </a:rPr>
              <a:t>As of:9/28/2017</a:t>
            </a: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2353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053E41E2-85B5-454A-8D64-9A92FB8C5B3D}" type="datetime1">
              <a:rPr lang="en-US" smtClean="0">
                <a:solidFill>
                  <a:srgbClr val="00297A"/>
                </a:solidFill>
              </a:rPr>
              <a:t>9/24/2020</a:t>
            </a:fld>
            <a:endParaRPr lang="en-US">
              <a:solidFill>
                <a:srgbClr val="00297A"/>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A174BBB5-53A3-4C8D-8D35-A68B32B4E255}" type="slidenum">
              <a:rPr lang="en-US" smtClean="0">
                <a:solidFill>
                  <a:srgbClr val="00297A"/>
                </a:solidFill>
              </a:rPr>
              <a:pPr>
                <a:defRPr/>
              </a:pPr>
              <a:t>‹#›</a:t>
            </a:fld>
            <a:endParaRPr lang="en-US" dirty="0">
              <a:solidFill>
                <a:srgbClr val="00297A"/>
              </a:solidFill>
            </a:endParaRPr>
          </a:p>
        </p:txBody>
      </p:sp>
    </p:spTree>
    <p:extLst>
      <p:ext uri="{BB962C8B-B14F-4D97-AF65-F5344CB8AC3E}">
        <p14:creationId xmlns:p14="http://schemas.microsoft.com/office/powerpoint/2010/main" val="39032484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125"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solidFill>
                  <a:prstClr val="black">
                    <a:tint val="75000"/>
                  </a:prstClr>
                </a:solidFill>
              </a:rPr>
              <a:t>As of:9/28/2017</a:t>
            </a: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38895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125"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solidFill>
                  <a:prstClr val="black">
                    <a:tint val="75000"/>
                  </a:prstClr>
                </a:solidFill>
              </a:rPr>
              <a:t>As of:9/28/2017</a:t>
            </a: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06575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solidFill>
                  <a:prstClr val="black">
                    <a:tint val="75000"/>
                  </a:prstClr>
                </a:solidFill>
              </a:rPr>
              <a:t>As of:9/28/2017</a:t>
            </a: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06582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solidFill>
                  <a:prstClr val="black">
                    <a:tint val="75000"/>
                  </a:prstClr>
                </a:solidFill>
              </a:rPr>
              <a:t>As of:9/28/2017</a:t>
            </a: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41959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457200" y="274638"/>
            <a:ext cx="8229600" cy="666530"/>
          </a:xfrm>
        </p:spPr>
        <p:txBody>
          <a:bodyPr>
            <a:normAutofit/>
          </a:bodyPr>
          <a:lstStyle>
            <a:lvl1pPr>
              <a:defRPr sz="1350">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2"/>
          <p:cNvSpPr>
            <a:spLocks noGrp="1"/>
          </p:cNvSpPr>
          <p:nvPr>
            <p:ph idx="1"/>
          </p:nvPr>
        </p:nvSpPr>
        <p:spPr>
          <a:xfrm>
            <a:off x="454025" y="1143000"/>
            <a:ext cx="8229600" cy="5181600"/>
          </a:xfrm>
          <a:prstGeom prst="rect">
            <a:avLst/>
          </a:prstGeom>
        </p:spPr>
        <p:txBody>
          <a:bodyPr>
            <a:normAutofit/>
          </a:bodyPr>
          <a:lstStyle>
            <a:lvl1pPr>
              <a:defRPr sz="1125">
                <a:latin typeface="Arial" panose="020B0604020202020204" pitchFamily="34" charset="0"/>
                <a:cs typeface="Arial" panose="020B0604020202020204" pitchFamily="34" charset="0"/>
              </a:defRPr>
            </a:lvl1pPr>
            <a:lvl2pPr>
              <a:defRPr sz="1125">
                <a:latin typeface="Arial" panose="020B0604020202020204" pitchFamily="34" charset="0"/>
                <a:cs typeface="Arial" panose="020B0604020202020204" pitchFamily="34" charset="0"/>
              </a:defRPr>
            </a:lvl2pPr>
            <a:lvl3pPr>
              <a:defRPr sz="1125">
                <a:latin typeface="Arial" panose="020B0604020202020204" pitchFamily="34" charset="0"/>
                <a:cs typeface="Arial" panose="020B0604020202020204" pitchFamily="34" charset="0"/>
              </a:defRPr>
            </a:lvl3pPr>
            <a:lvl4pPr>
              <a:defRPr sz="1125">
                <a:latin typeface="Arial" panose="020B0604020202020204" pitchFamily="34" charset="0"/>
                <a:cs typeface="Arial" panose="020B0604020202020204" pitchFamily="34" charset="0"/>
              </a:defRPr>
            </a:lvl4pPr>
            <a:lvl5pPr>
              <a:defRPr sz="1125">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4"/>
          <p:cNvSpPr txBox="1">
            <a:spLocks/>
          </p:cNvSpPr>
          <p:nvPr userDrawn="1"/>
        </p:nvSpPr>
        <p:spPr bwMode="auto">
          <a:xfrm>
            <a:off x="7239000" y="6400800"/>
            <a:ext cx="1905000" cy="457200"/>
          </a:xfrm>
          <a:prstGeom prst="rect">
            <a:avLst/>
          </a:prstGeom>
          <a:noFill/>
          <a:ln w="9525">
            <a:noFill/>
            <a:miter lim="800000"/>
            <a:headEnd/>
            <a:tailEnd/>
          </a:ln>
          <a:effectLst/>
        </p:spPr>
        <p:txBody>
          <a:bodyPr vert="horz" wrap="square" lIns="51435" tIns="25718" rIns="51435" bIns="25718" numCol="1" anchor="b" anchorCtr="0" compatLnSpc="1">
            <a:prstTxWarp prst="textNoShape">
              <a:avLst/>
            </a:prstTxWarp>
          </a:bodyPr>
          <a:lstStyle>
            <a:defPPr>
              <a:defRPr lang="en-US"/>
            </a:defPPr>
            <a:lvl1pPr marL="0" algn="r" defTabSz="914400" rtl="0" eaLnBrk="1" latinLnBrk="0" hangingPunct="1">
              <a:defRPr sz="12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A2432C-9675-4518-A7D3-A1EBD246DCF9}" type="slidenum">
              <a:rPr lang="en-US" sz="675" smtClean="0">
                <a:solidFill>
                  <a:srgbClr val="000000"/>
                </a:solidFill>
              </a:rPr>
              <a:pPr/>
              <a:t>‹#›</a:t>
            </a:fld>
            <a:endParaRPr lang="en-US" sz="675" dirty="0">
              <a:solidFill>
                <a:srgbClr val="000000"/>
              </a:solidFill>
            </a:endParaRPr>
          </a:p>
        </p:txBody>
      </p:sp>
      <p:sp>
        <p:nvSpPr>
          <p:cNvPr id="7" name="Rectangle 6"/>
          <p:cNvSpPr/>
          <p:nvPr userDrawn="1"/>
        </p:nvSpPr>
        <p:spPr>
          <a:xfrm>
            <a:off x="3626068" y="6629403"/>
            <a:ext cx="1035861" cy="178960"/>
          </a:xfrm>
          <a:prstGeom prst="rect">
            <a:avLst/>
          </a:prstGeom>
        </p:spPr>
        <p:txBody>
          <a:bodyPr wrap="none">
            <a:spAutoFit/>
          </a:bodyPr>
          <a:lstStyle/>
          <a:p>
            <a:r>
              <a:rPr lang="en-US" sz="563" dirty="0" smtClean="0">
                <a:solidFill>
                  <a:srgbClr val="FF0000"/>
                </a:solidFill>
              </a:rPr>
              <a:t>For Official Use Only (FOUO) </a:t>
            </a:r>
            <a:endParaRPr lang="en-US" sz="563" dirty="0">
              <a:solidFill>
                <a:srgbClr val="FF0000"/>
              </a:solidFill>
            </a:endParaRPr>
          </a:p>
        </p:txBody>
      </p:sp>
    </p:spTree>
    <p:extLst>
      <p:ext uri="{BB962C8B-B14F-4D97-AF65-F5344CB8AC3E}">
        <p14:creationId xmlns:p14="http://schemas.microsoft.com/office/powerpoint/2010/main" val="93765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solidFill>
                  <a:prstClr val="black">
                    <a:tint val="75000"/>
                  </a:prstClr>
                </a:solidFill>
              </a:rPr>
              <a:t>As of:9/28/2017</a:t>
            </a: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46030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solidFill>
                  <a:prstClr val="black">
                    <a:tint val="75000"/>
                  </a:prstClr>
                </a:solidFill>
              </a:rPr>
              <a:t>As of:9/28/2017</a:t>
            </a: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40501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solidFill>
                  <a:prstClr val="black">
                    <a:tint val="75000"/>
                  </a:prstClr>
                </a:solidFill>
              </a:rPr>
              <a:t>As of:9/28/2017</a:t>
            </a: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60761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solidFill>
                  <a:prstClr val="black">
                    <a:tint val="75000"/>
                  </a:prstClr>
                </a:solidFill>
              </a:rPr>
              <a:t>As of:9/28/2017</a:t>
            </a: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3724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solidFill>
                  <a:prstClr val="black">
                    <a:tint val="75000"/>
                  </a:prstClr>
                </a:solidFill>
              </a:rPr>
              <a:t>As of:9/28/2017</a:t>
            </a: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154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311195CA-513B-4168-8BE2-09FD5D35E942}" type="datetime1">
              <a:rPr lang="en-US" smtClean="0">
                <a:solidFill>
                  <a:srgbClr val="00297A"/>
                </a:solidFill>
              </a:rPr>
              <a:t>9/24/2020</a:t>
            </a:fld>
            <a:endParaRPr lang="en-US">
              <a:solidFill>
                <a:srgbClr val="00297A"/>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7A6DB27E-BF76-448C-B46E-1699CC933613}" type="slidenum">
              <a:rPr lang="en-US" smtClean="0">
                <a:solidFill>
                  <a:srgbClr val="00297A"/>
                </a:solidFill>
              </a:rPr>
              <a:pPr>
                <a:defRPr/>
              </a:pPr>
              <a:t>‹#›</a:t>
            </a:fld>
            <a:endParaRPr lang="en-US" dirty="0">
              <a:solidFill>
                <a:srgbClr val="00297A"/>
              </a:solidFill>
            </a:endParaRPr>
          </a:p>
        </p:txBody>
      </p:sp>
    </p:spTree>
    <p:extLst>
      <p:ext uri="{BB962C8B-B14F-4D97-AF65-F5344CB8AC3E}">
        <p14:creationId xmlns:p14="http://schemas.microsoft.com/office/powerpoint/2010/main" val="24504587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solidFill>
                  <a:prstClr val="black">
                    <a:tint val="75000"/>
                  </a:prstClr>
                </a:solidFill>
              </a:rPr>
              <a:t>As of:9/28/2017</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36294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prstClr val="black">
                    <a:tint val="75000"/>
                  </a:prstClr>
                </a:solidFill>
              </a:rPr>
              <a:t>As of:9/28/2017</a:t>
            </a: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95759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solidFill>
                  <a:prstClr val="black">
                    <a:tint val="75000"/>
                  </a:prstClr>
                </a:solidFill>
              </a:rPr>
              <a:t>As of:9/28/2017</a:t>
            </a: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972580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solidFill>
                  <a:prstClr val="black">
                    <a:tint val="75000"/>
                  </a:prstClr>
                </a:solidFill>
              </a:rPr>
              <a:t>As of:9/28/2017</a:t>
            </a: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26388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solidFill>
                  <a:prstClr val="black">
                    <a:tint val="75000"/>
                  </a:prstClr>
                </a:solidFill>
              </a:rPr>
              <a:t>As of:9/28/2017</a:t>
            </a: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74536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solidFill>
                  <a:prstClr val="black">
                    <a:tint val="75000"/>
                  </a:prstClr>
                </a:solidFill>
              </a:rPr>
              <a:t>As of:9/28/2017</a:t>
            </a: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47233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457200" y="274638"/>
            <a:ext cx="8229600" cy="666530"/>
          </a:xfrm>
        </p:spPr>
        <p:txBody>
          <a:bodyPr>
            <a:normAutofit/>
          </a:bodyPr>
          <a:lstStyle>
            <a:lvl1pPr>
              <a:defRPr sz="1350">
                <a:latin typeface="Arial" panose="020B0604020202020204" pitchFamily="34" charset="0"/>
                <a:cs typeface="Arial" panose="020B0604020202020204" pitchFamily="34" charset="0"/>
              </a:defRPr>
            </a:lvl1pPr>
          </a:lstStyle>
          <a:p>
            <a:r>
              <a:rPr lang="en-US" dirty="0"/>
              <a:t>Click to edit Master title style</a:t>
            </a:r>
          </a:p>
        </p:txBody>
      </p:sp>
      <p:sp>
        <p:nvSpPr>
          <p:cNvPr id="4" name="Content Placeholder 2"/>
          <p:cNvSpPr>
            <a:spLocks noGrp="1"/>
          </p:cNvSpPr>
          <p:nvPr>
            <p:ph idx="1"/>
          </p:nvPr>
        </p:nvSpPr>
        <p:spPr>
          <a:xfrm>
            <a:off x="454025" y="1143000"/>
            <a:ext cx="8229600" cy="5181600"/>
          </a:xfrm>
          <a:prstGeom prst="rect">
            <a:avLst/>
          </a:prstGeom>
        </p:spPr>
        <p:txBody>
          <a:bodyPr>
            <a:normAutofit/>
          </a:bodyPr>
          <a:lstStyle>
            <a:lvl1pPr>
              <a:defRPr sz="1125">
                <a:latin typeface="Arial" panose="020B0604020202020204" pitchFamily="34" charset="0"/>
                <a:cs typeface="Arial" panose="020B0604020202020204" pitchFamily="34" charset="0"/>
              </a:defRPr>
            </a:lvl1pPr>
            <a:lvl2pPr>
              <a:defRPr sz="1125">
                <a:latin typeface="Arial" panose="020B0604020202020204" pitchFamily="34" charset="0"/>
                <a:cs typeface="Arial" panose="020B0604020202020204" pitchFamily="34" charset="0"/>
              </a:defRPr>
            </a:lvl2pPr>
            <a:lvl3pPr>
              <a:defRPr sz="1125">
                <a:latin typeface="Arial" panose="020B0604020202020204" pitchFamily="34" charset="0"/>
                <a:cs typeface="Arial" panose="020B0604020202020204" pitchFamily="34" charset="0"/>
              </a:defRPr>
            </a:lvl3pPr>
            <a:lvl4pPr>
              <a:defRPr sz="1125">
                <a:latin typeface="Arial" panose="020B0604020202020204" pitchFamily="34" charset="0"/>
                <a:cs typeface="Arial" panose="020B0604020202020204" pitchFamily="34" charset="0"/>
              </a:defRPr>
            </a:lvl4pPr>
            <a:lvl5pPr>
              <a:defRPr sz="1125">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4"/>
          <p:cNvSpPr txBox="1">
            <a:spLocks/>
          </p:cNvSpPr>
          <p:nvPr userDrawn="1"/>
        </p:nvSpPr>
        <p:spPr bwMode="auto">
          <a:xfrm>
            <a:off x="7239000" y="6400800"/>
            <a:ext cx="1905000" cy="457200"/>
          </a:xfrm>
          <a:prstGeom prst="rect">
            <a:avLst/>
          </a:prstGeom>
          <a:noFill/>
          <a:ln w="9525">
            <a:noFill/>
            <a:miter lim="800000"/>
            <a:headEnd/>
            <a:tailEnd/>
          </a:ln>
          <a:effectLst/>
        </p:spPr>
        <p:txBody>
          <a:bodyPr vert="horz" wrap="square" lIns="51435" tIns="25718" rIns="51435" bIns="25718" numCol="1" anchor="b" anchorCtr="0" compatLnSpc="1">
            <a:prstTxWarp prst="textNoShape">
              <a:avLst/>
            </a:prstTxWarp>
          </a:bodyPr>
          <a:lstStyle>
            <a:defPPr>
              <a:defRPr lang="en-US"/>
            </a:defPPr>
            <a:lvl1pPr marL="0" algn="r" defTabSz="914400" rtl="0" eaLnBrk="1" latinLnBrk="0" hangingPunct="1">
              <a:defRPr sz="12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A2432C-9675-4518-A7D3-A1EBD246DCF9}" type="slidenum">
              <a:rPr lang="en-US" sz="675" smtClean="0">
                <a:solidFill>
                  <a:srgbClr val="000000"/>
                </a:solidFill>
              </a:rPr>
              <a:pPr/>
              <a:t>‹#›</a:t>
            </a:fld>
            <a:endParaRPr lang="en-US" sz="675" dirty="0">
              <a:solidFill>
                <a:srgbClr val="000000"/>
              </a:solidFill>
            </a:endParaRPr>
          </a:p>
        </p:txBody>
      </p:sp>
      <p:sp>
        <p:nvSpPr>
          <p:cNvPr id="7" name="Rectangle 6"/>
          <p:cNvSpPr/>
          <p:nvPr userDrawn="1"/>
        </p:nvSpPr>
        <p:spPr>
          <a:xfrm>
            <a:off x="3626068" y="6629403"/>
            <a:ext cx="1035861" cy="178960"/>
          </a:xfrm>
          <a:prstGeom prst="rect">
            <a:avLst/>
          </a:prstGeom>
        </p:spPr>
        <p:txBody>
          <a:bodyPr wrap="none">
            <a:spAutoFit/>
          </a:bodyPr>
          <a:lstStyle/>
          <a:p>
            <a:r>
              <a:rPr lang="en-US" sz="563" dirty="0">
                <a:solidFill>
                  <a:srgbClr val="FF0000"/>
                </a:solidFill>
              </a:rPr>
              <a:t>For Official Use Only (FOUO) </a:t>
            </a:r>
          </a:p>
        </p:txBody>
      </p:sp>
    </p:spTree>
    <p:extLst>
      <p:ext uri="{BB962C8B-B14F-4D97-AF65-F5344CB8AC3E}">
        <p14:creationId xmlns:p14="http://schemas.microsoft.com/office/powerpoint/2010/main" val="3509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solidFill>
                  <a:prstClr val="black">
                    <a:tint val="75000"/>
                  </a:prstClr>
                </a:solidFill>
              </a:rPr>
              <a:t>As of:9/28/2017</a:t>
            </a: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19871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solidFill>
                  <a:prstClr val="black">
                    <a:tint val="75000"/>
                  </a:prstClr>
                </a:solidFill>
              </a:rPr>
              <a:t>As of:9/28/2017</a:t>
            </a: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514765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solidFill>
                  <a:prstClr val="black">
                    <a:tint val="75000"/>
                  </a:prstClr>
                </a:solidFill>
              </a:rPr>
              <a:t>As of:9/28/2017</a:t>
            </a: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9959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2FE2FFA9-3B68-49D8-B526-59E0128C95BB}" type="datetime1">
              <a:rPr lang="en-US" smtClean="0">
                <a:solidFill>
                  <a:srgbClr val="00297A"/>
                </a:solidFill>
              </a:rPr>
              <a:t>9/24/2020</a:t>
            </a:fld>
            <a:endParaRPr lang="en-US">
              <a:solidFill>
                <a:srgbClr val="00297A"/>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B11D55CA-005D-48A0-B414-37D535208A8A}" type="slidenum">
              <a:rPr lang="en-US" smtClean="0">
                <a:solidFill>
                  <a:srgbClr val="00297A"/>
                </a:solidFill>
              </a:rPr>
              <a:pPr>
                <a:defRPr/>
              </a:pPr>
              <a:t>‹#›</a:t>
            </a:fld>
            <a:endParaRPr lang="en-US" dirty="0">
              <a:solidFill>
                <a:srgbClr val="00297A"/>
              </a:solidFill>
            </a:endParaRPr>
          </a:p>
        </p:txBody>
      </p:sp>
    </p:spTree>
    <p:extLst>
      <p:ext uri="{BB962C8B-B14F-4D97-AF65-F5344CB8AC3E}">
        <p14:creationId xmlns:p14="http://schemas.microsoft.com/office/powerpoint/2010/main" val="67351345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solidFill>
                  <a:prstClr val="black">
                    <a:tint val="75000"/>
                  </a:prstClr>
                </a:solidFill>
              </a:rPr>
              <a:t>As of:9/28/2017</a:t>
            </a: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29659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solidFill>
                  <a:prstClr val="black">
                    <a:tint val="75000"/>
                  </a:prstClr>
                </a:solidFill>
              </a:rPr>
              <a:t>As of:9/28/2017</a:t>
            </a: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057320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solidFill>
                  <a:prstClr val="black">
                    <a:tint val="75000"/>
                  </a:prstClr>
                </a:solidFill>
              </a:rPr>
              <a:t>As of:9/28/2017</a:t>
            </a: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270719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prstClr val="black">
                    <a:tint val="75000"/>
                  </a:prstClr>
                </a:solidFill>
              </a:rPr>
              <a:t>As of:9/28/2017</a:t>
            </a: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86810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solidFill>
                  <a:prstClr val="black">
                    <a:tint val="75000"/>
                  </a:prstClr>
                </a:solidFill>
              </a:rPr>
              <a:t>As of:9/28/2017</a:t>
            </a: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14069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solidFill>
                  <a:prstClr val="black">
                    <a:tint val="75000"/>
                  </a:prstClr>
                </a:solidFill>
              </a:rPr>
              <a:t>As of:9/28/2017</a:t>
            </a: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9129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solidFill>
                  <a:prstClr val="black">
                    <a:tint val="75000"/>
                  </a:prstClr>
                </a:solidFill>
              </a:rPr>
              <a:t>As of:9/28/2017</a:t>
            </a: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456429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solidFill>
                  <a:prstClr val="black">
                    <a:tint val="75000"/>
                  </a:prstClr>
                </a:solidFill>
              </a:rPr>
              <a:t>As of:9/28/2017</a:t>
            </a: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92797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As of:9/28/2017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91117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As of:9/28/2017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526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3AF90D11-ADEA-4022-8795-88170FE66C0C}" type="datetime1">
              <a:rPr lang="en-US" smtClean="0">
                <a:solidFill>
                  <a:srgbClr val="00297A"/>
                </a:solidFill>
              </a:rPr>
              <a:t>9/24/2020</a:t>
            </a:fld>
            <a:endParaRPr lang="en-US">
              <a:solidFill>
                <a:srgbClr val="00297A"/>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461A9B49-08DB-4ED6-915D-702A336FB548}" type="slidenum">
              <a:rPr lang="en-US" smtClean="0">
                <a:solidFill>
                  <a:srgbClr val="00297A"/>
                </a:solidFill>
              </a:rPr>
              <a:pPr>
                <a:defRPr/>
              </a:pPr>
              <a:t>‹#›</a:t>
            </a:fld>
            <a:endParaRPr lang="en-US" dirty="0">
              <a:solidFill>
                <a:srgbClr val="00297A"/>
              </a:solidFill>
            </a:endParaRPr>
          </a:p>
        </p:txBody>
      </p:sp>
    </p:spTree>
    <p:extLst>
      <p:ext uri="{BB962C8B-B14F-4D97-AF65-F5344CB8AC3E}">
        <p14:creationId xmlns:p14="http://schemas.microsoft.com/office/powerpoint/2010/main" val="2211884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r>
              <a:rPr lang="en-US" smtClean="0">
                <a:solidFill>
                  <a:prstClr val="black">
                    <a:tint val="75000"/>
                  </a:prstClr>
                </a:solidFill>
              </a:rPr>
              <a:t>As of:9/28/2017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180894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solidFill>
                  <a:prstClr val="black">
                    <a:tint val="75000"/>
                  </a:prstClr>
                </a:solidFill>
              </a:rPr>
              <a:t>As of:9/28/2017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198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solidFill>
                  <a:prstClr val="black">
                    <a:tint val="75000"/>
                  </a:prstClr>
                </a:solidFill>
              </a:rPr>
              <a:t>As of:9/28/2017</a:t>
            </a:r>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351895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solidFill>
                  <a:prstClr val="black">
                    <a:tint val="75000"/>
                  </a:prstClr>
                </a:solidFill>
              </a:rPr>
              <a:t>As of:9/28/2017</a:t>
            </a: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048610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prstClr val="black">
                    <a:tint val="75000"/>
                  </a:prstClr>
                </a:solidFill>
              </a:rPr>
              <a:t>As of:9/28/2017</a:t>
            </a:r>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183648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r>
              <a:rPr lang="en-US" smtClean="0">
                <a:solidFill>
                  <a:prstClr val="black">
                    <a:tint val="75000"/>
                  </a:prstClr>
                </a:solidFill>
              </a:rPr>
              <a:t>As of:9/28/2017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29598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r>
              <a:rPr lang="en-US" smtClean="0">
                <a:solidFill>
                  <a:prstClr val="black">
                    <a:tint val="75000"/>
                  </a:prstClr>
                </a:solidFill>
              </a:rPr>
              <a:t>As of:9/28/2017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256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As of:9/28/2017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78753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As of:9/28/2017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B6206B6-F2A0-418B-8D9E-D091DF9682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4153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5.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6.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theme" Target="../theme/theme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theme" Target="../theme/theme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66825" y="274642"/>
            <a:ext cx="63627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11165" y="1209675"/>
            <a:ext cx="8358187"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p:cNvSpPr>
            <a:spLocks noGrp="1" noChangeArrowheads="1"/>
          </p:cNvSpPr>
          <p:nvPr>
            <p:ph type="dt" sz="half" idx="2"/>
          </p:nvPr>
        </p:nvSpPr>
        <p:spPr bwMode="auto">
          <a:xfrm>
            <a:off x="1" y="6575429"/>
            <a:ext cx="1157288" cy="2825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cs typeface="+mn-cs"/>
              </a:defRPr>
            </a:lvl1pPr>
          </a:lstStyle>
          <a:p>
            <a:pPr fontAlgn="base">
              <a:spcBef>
                <a:spcPct val="0"/>
              </a:spcBef>
              <a:spcAft>
                <a:spcPct val="0"/>
              </a:spcAft>
            </a:pPr>
            <a:fld id="{4C7ECE9C-9381-4C57-99E0-D6BB55E27B8D}" type="datetime1">
              <a:rPr lang="en-US" smtClean="0">
                <a:solidFill>
                  <a:srgbClr val="00297A"/>
                </a:solidFill>
                <a:latin typeface="Times New Roman" pitchFamily="18" charset="0"/>
              </a:rPr>
              <a:t>9/24/2020</a:t>
            </a:fld>
            <a:endParaRPr lang="en-US" dirty="0">
              <a:solidFill>
                <a:srgbClr val="00297A"/>
              </a:solidFill>
              <a:latin typeface="Times New Roman" pitchFamily="18" charset="0"/>
            </a:endParaRPr>
          </a:p>
        </p:txBody>
      </p:sp>
      <p:sp>
        <p:nvSpPr>
          <p:cNvPr id="1030" name="Rectangle 6"/>
          <p:cNvSpPr>
            <a:spLocks noGrp="1" noChangeArrowheads="1"/>
          </p:cNvSpPr>
          <p:nvPr>
            <p:ph type="sldNum" sz="quarter" idx="4"/>
          </p:nvPr>
        </p:nvSpPr>
        <p:spPr bwMode="auto">
          <a:xfrm>
            <a:off x="7810500" y="6496050"/>
            <a:ext cx="1333500" cy="361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cs typeface="+mn-cs"/>
              </a:defRPr>
            </a:lvl1pPr>
          </a:lstStyle>
          <a:p>
            <a:pPr fontAlgn="base">
              <a:spcBef>
                <a:spcPct val="0"/>
              </a:spcBef>
              <a:spcAft>
                <a:spcPct val="0"/>
              </a:spcAft>
              <a:defRPr/>
            </a:pPr>
            <a:fld id="{F991ABB4-58C1-4AED-A749-26B521445EDF}" type="slidenum">
              <a:rPr lang="en-US" smtClean="0">
                <a:solidFill>
                  <a:srgbClr val="00297A"/>
                </a:solidFill>
                <a:latin typeface="Times New Roman" pitchFamily="18" charset="0"/>
              </a:rPr>
              <a:pPr fontAlgn="base">
                <a:spcBef>
                  <a:spcPct val="0"/>
                </a:spcBef>
                <a:spcAft>
                  <a:spcPct val="0"/>
                </a:spcAft>
                <a:defRPr/>
              </a:pPr>
              <a:t>‹#›</a:t>
            </a:fld>
            <a:endParaRPr lang="en-US" dirty="0">
              <a:solidFill>
                <a:srgbClr val="00297A"/>
              </a:solidFill>
              <a:latin typeface="Times New Roman" pitchFamily="18" charset="0"/>
            </a:endParaRPr>
          </a:p>
        </p:txBody>
      </p:sp>
      <p:sp>
        <p:nvSpPr>
          <p:cNvPr id="3" name="Rectangle 8"/>
          <p:cNvSpPr>
            <a:spLocks noChangeArrowheads="1"/>
          </p:cNvSpPr>
          <p:nvPr/>
        </p:nvSpPr>
        <p:spPr bwMode="auto">
          <a:xfrm rot="10800000">
            <a:off x="338138" y="1031875"/>
            <a:ext cx="8382000" cy="76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defRPr/>
            </a:pPr>
            <a:endParaRPr lang="en-US" altLang="en-US" sz="2000" dirty="0">
              <a:solidFill>
                <a:srgbClr val="00297A"/>
              </a:solidFill>
            </a:endParaRPr>
          </a:p>
        </p:txBody>
      </p:sp>
      <p:sp>
        <p:nvSpPr>
          <p:cNvPr id="1031" name="Rectangle 13"/>
          <p:cNvSpPr>
            <a:spLocks noChangeArrowheads="1"/>
          </p:cNvSpPr>
          <p:nvPr/>
        </p:nvSpPr>
        <p:spPr bwMode="auto">
          <a:xfrm rot="10800000">
            <a:off x="387350" y="6453188"/>
            <a:ext cx="8382000" cy="76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defRPr/>
            </a:pPr>
            <a:endParaRPr lang="en-US" altLang="en-US" sz="2000" dirty="0">
              <a:solidFill>
                <a:srgbClr val="00297A"/>
              </a:solidFill>
            </a:endParaRPr>
          </a:p>
        </p:txBody>
      </p:sp>
      <p:sp>
        <p:nvSpPr>
          <p:cNvPr id="1032" name="Text Box 14"/>
          <p:cNvSpPr txBox="1">
            <a:spLocks noChangeArrowheads="1"/>
          </p:cNvSpPr>
          <p:nvPr/>
        </p:nvSpPr>
        <p:spPr bwMode="auto">
          <a:xfrm>
            <a:off x="1292225" y="6461127"/>
            <a:ext cx="6553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fontAlgn="base">
              <a:spcBef>
                <a:spcPct val="50000"/>
              </a:spcBef>
              <a:spcAft>
                <a:spcPct val="0"/>
              </a:spcAft>
              <a:defRPr/>
            </a:pPr>
            <a:r>
              <a:rPr lang="en-US" altLang="en-US" sz="2000" b="1" i="1" dirty="0">
                <a:solidFill>
                  <a:srgbClr val="000000"/>
                </a:solidFill>
                <a:latin typeface="Century Schoolbook" pitchFamily="18" charset="0"/>
              </a:rPr>
              <a:t>I n t e g r i t y  -  S e r v i c e  -  E x c e l l e n c e</a:t>
            </a:r>
          </a:p>
        </p:txBody>
      </p:sp>
      <p:pic>
        <p:nvPicPr>
          <p:cNvPr id="1033" name="Picture 10"/>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05715" y="95251"/>
            <a:ext cx="1576387"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1"/>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5888" y="95250"/>
            <a:ext cx="944562"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73857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1" fontAlgn="base" hangingPunct="1">
        <a:lnSpc>
          <a:spcPct val="85000"/>
        </a:lnSpc>
        <a:spcBef>
          <a:spcPct val="25000"/>
        </a:spcBef>
        <a:spcAft>
          <a:spcPct val="0"/>
        </a:spcAft>
        <a:defRPr sz="3200" b="1">
          <a:solidFill>
            <a:schemeClr val="tx1"/>
          </a:solidFill>
          <a:latin typeface="+mj-lt"/>
          <a:ea typeface="+mj-ea"/>
          <a:cs typeface="+mj-cs"/>
        </a:defRPr>
      </a:lvl1pPr>
      <a:lvl2pPr algn="ctr" rtl="0" eaLnBrk="1" fontAlgn="base" hangingPunct="1">
        <a:lnSpc>
          <a:spcPct val="85000"/>
        </a:lnSpc>
        <a:spcBef>
          <a:spcPct val="25000"/>
        </a:spcBef>
        <a:spcAft>
          <a:spcPct val="0"/>
        </a:spcAft>
        <a:defRPr sz="3200" b="1">
          <a:solidFill>
            <a:schemeClr val="tx1"/>
          </a:solidFill>
          <a:latin typeface="Arial" charset="0"/>
        </a:defRPr>
      </a:lvl2pPr>
      <a:lvl3pPr algn="ctr" rtl="0" eaLnBrk="1" fontAlgn="base" hangingPunct="1">
        <a:lnSpc>
          <a:spcPct val="85000"/>
        </a:lnSpc>
        <a:spcBef>
          <a:spcPct val="25000"/>
        </a:spcBef>
        <a:spcAft>
          <a:spcPct val="0"/>
        </a:spcAft>
        <a:defRPr sz="3200" b="1">
          <a:solidFill>
            <a:schemeClr val="tx1"/>
          </a:solidFill>
          <a:latin typeface="Arial" charset="0"/>
        </a:defRPr>
      </a:lvl3pPr>
      <a:lvl4pPr algn="ctr" rtl="0" eaLnBrk="1" fontAlgn="base" hangingPunct="1">
        <a:lnSpc>
          <a:spcPct val="85000"/>
        </a:lnSpc>
        <a:spcBef>
          <a:spcPct val="25000"/>
        </a:spcBef>
        <a:spcAft>
          <a:spcPct val="0"/>
        </a:spcAft>
        <a:defRPr sz="3200" b="1">
          <a:solidFill>
            <a:schemeClr val="tx1"/>
          </a:solidFill>
          <a:latin typeface="Arial" charset="0"/>
        </a:defRPr>
      </a:lvl4pPr>
      <a:lvl5pPr algn="ctr" rtl="0" eaLnBrk="1" fontAlgn="base" hangingPunct="1">
        <a:lnSpc>
          <a:spcPct val="85000"/>
        </a:lnSpc>
        <a:spcBef>
          <a:spcPct val="25000"/>
        </a:spcBef>
        <a:spcAft>
          <a:spcPct val="0"/>
        </a:spcAft>
        <a:defRPr sz="3200" b="1">
          <a:solidFill>
            <a:schemeClr val="tx1"/>
          </a:solidFill>
          <a:latin typeface="Arial" charset="0"/>
        </a:defRPr>
      </a:lvl5pPr>
      <a:lvl6pPr marL="457189" algn="ctr" rtl="0" eaLnBrk="1" fontAlgn="base" hangingPunct="1">
        <a:lnSpc>
          <a:spcPct val="85000"/>
        </a:lnSpc>
        <a:spcBef>
          <a:spcPct val="25000"/>
        </a:spcBef>
        <a:spcAft>
          <a:spcPct val="0"/>
        </a:spcAft>
        <a:defRPr sz="3600">
          <a:solidFill>
            <a:srgbClr val="000066"/>
          </a:solidFill>
          <a:latin typeface="Arial" charset="0"/>
        </a:defRPr>
      </a:lvl6pPr>
      <a:lvl7pPr marL="914377" algn="ctr" rtl="0" eaLnBrk="1" fontAlgn="base" hangingPunct="1">
        <a:lnSpc>
          <a:spcPct val="85000"/>
        </a:lnSpc>
        <a:spcBef>
          <a:spcPct val="25000"/>
        </a:spcBef>
        <a:spcAft>
          <a:spcPct val="0"/>
        </a:spcAft>
        <a:defRPr sz="3600">
          <a:solidFill>
            <a:srgbClr val="000066"/>
          </a:solidFill>
          <a:latin typeface="Arial" charset="0"/>
        </a:defRPr>
      </a:lvl7pPr>
      <a:lvl8pPr marL="1371566" algn="ctr" rtl="0" eaLnBrk="1" fontAlgn="base" hangingPunct="1">
        <a:lnSpc>
          <a:spcPct val="85000"/>
        </a:lnSpc>
        <a:spcBef>
          <a:spcPct val="25000"/>
        </a:spcBef>
        <a:spcAft>
          <a:spcPct val="0"/>
        </a:spcAft>
        <a:defRPr sz="3600">
          <a:solidFill>
            <a:srgbClr val="000066"/>
          </a:solidFill>
          <a:latin typeface="Arial" charset="0"/>
        </a:defRPr>
      </a:lvl8pPr>
      <a:lvl9pPr marL="1828754" algn="ctr" rtl="0" eaLnBrk="1" fontAlgn="base" hangingPunct="1">
        <a:lnSpc>
          <a:spcPct val="85000"/>
        </a:lnSpc>
        <a:spcBef>
          <a:spcPct val="25000"/>
        </a:spcBef>
        <a:spcAft>
          <a:spcPct val="0"/>
        </a:spcAft>
        <a:defRPr sz="3600">
          <a:solidFill>
            <a:srgbClr val="000066"/>
          </a:solidFill>
          <a:latin typeface="Arial" charset="0"/>
        </a:defRPr>
      </a:lvl9pPr>
    </p:titleStyle>
    <p:bodyStyle>
      <a:lvl1pPr marL="342891" indent="-342891" algn="l" rtl="0" eaLnBrk="1" fontAlgn="base" hangingPunct="1">
        <a:lnSpc>
          <a:spcPct val="85000"/>
        </a:lnSpc>
        <a:spcBef>
          <a:spcPct val="25000"/>
        </a:spcBef>
        <a:spcAft>
          <a:spcPct val="0"/>
        </a:spcAft>
        <a:buChar char="•"/>
        <a:defRPr sz="3000">
          <a:solidFill>
            <a:schemeClr val="tx1"/>
          </a:solidFill>
          <a:latin typeface="+mn-lt"/>
          <a:ea typeface="+mn-ea"/>
          <a:cs typeface="+mn-cs"/>
        </a:defRPr>
      </a:lvl1pPr>
      <a:lvl2pPr marL="742932" indent="-285744" algn="l" rtl="0" eaLnBrk="1" fontAlgn="base" hangingPunct="1">
        <a:lnSpc>
          <a:spcPct val="85000"/>
        </a:lnSpc>
        <a:spcBef>
          <a:spcPct val="25000"/>
        </a:spcBef>
        <a:spcAft>
          <a:spcPct val="0"/>
        </a:spcAft>
        <a:buChar char="–"/>
        <a:defRPr sz="2800">
          <a:solidFill>
            <a:schemeClr val="tx1"/>
          </a:solidFill>
          <a:latin typeface="+mn-lt"/>
        </a:defRPr>
      </a:lvl2pPr>
      <a:lvl3pPr marL="1142971" indent="-228594" algn="l" rtl="0" eaLnBrk="1" fontAlgn="base" hangingPunct="1">
        <a:lnSpc>
          <a:spcPct val="85000"/>
        </a:lnSpc>
        <a:spcBef>
          <a:spcPct val="25000"/>
        </a:spcBef>
        <a:spcAft>
          <a:spcPct val="0"/>
        </a:spcAft>
        <a:buChar char="•"/>
        <a:defRPr sz="2400">
          <a:solidFill>
            <a:schemeClr val="tx1"/>
          </a:solidFill>
          <a:latin typeface="+mn-lt"/>
        </a:defRPr>
      </a:lvl3pPr>
      <a:lvl4pPr marL="1600160" indent="-228594" algn="l" rtl="0" eaLnBrk="1" fontAlgn="base" hangingPunct="1">
        <a:lnSpc>
          <a:spcPct val="85000"/>
        </a:lnSpc>
        <a:spcBef>
          <a:spcPct val="25000"/>
        </a:spcBef>
        <a:spcAft>
          <a:spcPct val="0"/>
        </a:spcAft>
        <a:buChar char="–"/>
        <a:defRPr sz="2000">
          <a:solidFill>
            <a:schemeClr val="tx1"/>
          </a:solidFill>
          <a:latin typeface="+mn-lt"/>
        </a:defRPr>
      </a:lvl4pPr>
      <a:lvl5pPr marL="2057349" indent="-228594" algn="l" rtl="0" eaLnBrk="1" fontAlgn="base" hangingPunct="1">
        <a:lnSpc>
          <a:spcPct val="85000"/>
        </a:lnSpc>
        <a:spcBef>
          <a:spcPct val="25000"/>
        </a:spcBef>
        <a:spcAft>
          <a:spcPct val="0"/>
        </a:spcAft>
        <a:buChar char="»"/>
        <a:defRPr sz="2000">
          <a:solidFill>
            <a:schemeClr val="tx1"/>
          </a:solidFill>
          <a:latin typeface="+mn-lt"/>
        </a:defRPr>
      </a:lvl5pPr>
      <a:lvl6pPr marL="2514537" indent="-228594" algn="l" rtl="0" eaLnBrk="1" fontAlgn="base" hangingPunct="1">
        <a:lnSpc>
          <a:spcPct val="85000"/>
        </a:lnSpc>
        <a:spcBef>
          <a:spcPct val="25000"/>
        </a:spcBef>
        <a:spcAft>
          <a:spcPct val="0"/>
        </a:spcAft>
        <a:buChar char="»"/>
        <a:defRPr sz="2000">
          <a:solidFill>
            <a:srgbClr val="000066"/>
          </a:solidFill>
          <a:latin typeface="+mn-lt"/>
        </a:defRPr>
      </a:lvl6pPr>
      <a:lvl7pPr marL="2971726" indent="-228594" algn="l" rtl="0" eaLnBrk="1" fontAlgn="base" hangingPunct="1">
        <a:lnSpc>
          <a:spcPct val="85000"/>
        </a:lnSpc>
        <a:spcBef>
          <a:spcPct val="25000"/>
        </a:spcBef>
        <a:spcAft>
          <a:spcPct val="0"/>
        </a:spcAft>
        <a:buChar char="»"/>
        <a:defRPr sz="2000">
          <a:solidFill>
            <a:srgbClr val="000066"/>
          </a:solidFill>
          <a:latin typeface="+mn-lt"/>
        </a:defRPr>
      </a:lvl7pPr>
      <a:lvl8pPr marL="3428914" indent="-228594" algn="l" rtl="0" eaLnBrk="1" fontAlgn="base" hangingPunct="1">
        <a:lnSpc>
          <a:spcPct val="85000"/>
        </a:lnSpc>
        <a:spcBef>
          <a:spcPct val="25000"/>
        </a:spcBef>
        <a:spcAft>
          <a:spcPct val="0"/>
        </a:spcAft>
        <a:buChar char="»"/>
        <a:defRPr sz="2000">
          <a:solidFill>
            <a:srgbClr val="000066"/>
          </a:solidFill>
          <a:latin typeface="+mn-lt"/>
        </a:defRPr>
      </a:lvl8pPr>
      <a:lvl9pPr marL="3886103" indent="-228594" algn="l" rtl="0" eaLnBrk="1" fontAlgn="base" hangingPunct="1">
        <a:lnSpc>
          <a:spcPct val="85000"/>
        </a:lnSpc>
        <a:spcBef>
          <a:spcPct val="25000"/>
        </a:spcBef>
        <a:spcAft>
          <a:spcPct val="0"/>
        </a:spcAft>
        <a:buChar char="»"/>
        <a:defRPr sz="2000">
          <a:solidFill>
            <a:srgbClr val="000066"/>
          </a:solidFill>
          <a:latin typeface="+mn-lt"/>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66825" y="274642"/>
            <a:ext cx="63627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11165" y="1209675"/>
            <a:ext cx="8358187"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p:cNvSpPr>
            <a:spLocks noGrp="1" noChangeArrowheads="1"/>
          </p:cNvSpPr>
          <p:nvPr>
            <p:ph type="dt" sz="half" idx="2"/>
          </p:nvPr>
        </p:nvSpPr>
        <p:spPr bwMode="auto">
          <a:xfrm>
            <a:off x="1" y="6575429"/>
            <a:ext cx="1157288" cy="2825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cs typeface="+mn-cs"/>
              </a:defRPr>
            </a:lvl1pPr>
          </a:lstStyle>
          <a:p>
            <a:pPr fontAlgn="base">
              <a:spcBef>
                <a:spcPct val="0"/>
              </a:spcBef>
              <a:spcAft>
                <a:spcPct val="0"/>
              </a:spcAft>
            </a:pPr>
            <a:fld id="{F4A3B2F1-E08C-4BAE-BC63-8838E485E639}" type="datetime1">
              <a:rPr lang="en-US" smtClean="0">
                <a:solidFill>
                  <a:srgbClr val="00297A"/>
                </a:solidFill>
                <a:latin typeface="Times New Roman" pitchFamily="18" charset="0"/>
              </a:rPr>
              <a:t>9/24/2020</a:t>
            </a:fld>
            <a:endParaRPr lang="en-US" dirty="0">
              <a:solidFill>
                <a:srgbClr val="00297A"/>
              </a:solidFill>
              <a:latin typeface="Times New Roman" pitchFamily="18" charset="0"/>
            </a:endParaRPr>
          </a:p>
        </p:txBody>
      </p:sp>
      <p:sp>
        <p:nvSpPr>
          <p:cNvPr id="1030" name="Rectangle 6"/>
          <p:cNvSpPr>
            <a:spLocks noGrp="1" noChangeArrowheads="1"/>
          </p:cNvSpPr>
          <p:nvPr>
            <p:ph type="sldNum" sz="quarter" idx="4"/>
          </p:nvPr>
        </p:nvSpPr>
        <p:spPr bwMode="auto">
          <a:xfrm>
            <a:off x="7810500" y="6496050"/>
            <a:ext cx="1333500" cy="361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cs typeface="+mn-cs"/>
              </a:defRPr>
            </a:lvl1pPr>
          </a:lstStyle>
          <a:p>
            <a:pPr fontAlgn="base">
              <a:spcBef>
                <a:spcPct val="0"/>
              </a:spcBef>
              <a:spcAft>
                <a:spcPct val="0"/>
              </a:spcAft>
              <a:defRPr/>
            </a:pPr>
            <a:fld id="{F991ABB4-58C1-4AED-A749-26B521445EDF}" type="slidenum">
              <a:rPr lang="en-US" smtClean="0">
                <a:solidFill>
                  <a:srgbClr val="00297A"/>
                </a:solidFill>
                <a:latin typeface="Times New Roman" pitchFamily="18" charset="0"/>
              </a:rPr>
              <a:pPr fontAlgn="base">
                <a:spcBef>
                  <a:spcPct val="0"/>
                </a:spcBef>
                <a:spcAft>
                  <a:spcPct val="0"/>
                </a:spcAft>
                <a:defRPr/>
              </a:pPr>
              <a:t>‹#›</a:t>
            </a:fld>
            <a:endParaRPr lang="en-US" dirty="0">
              <a:solidFill>
                <a:srgbClr val="00297A"/>
              </a:solidFill>
              <a:latin typeface="Times New Roman" pitchFamily="18" charset="0"/>
            </a:endParaRPr>
          </a:p>
        </p:txBody>
      </p:sp>
      <p:sp>
        <p:nvSpPr>
          <p:cNvPr id="3" name="Rectangle 8"/>
          <p:cNvSpPr>
            <a:spLocks noChangeArrowheads="1"/>
          </p:cNvSpPr>
          <p:nvPr/>
        </p:nvSpPr>
        <p:spPr bwMode="auto">
          <a:xfrm rot="10800000">
            <a:off x="338138" y="1031875"/>
            <a:ext cx="8382000" cy="76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defRPr/>
            </a:pPr>
            <a:endParaRPr lang="en-US" altLang="en-US" sz="2000" dirty="0">
              <a:solidFill>
                <a:srgbClr val="00297A"/>
              </a:solidFill>
            </a:endParaRPr>
          </a:p>
        </p:txBody>
      </p:sp>
      <p:sp>
        <p:nvSpPr>
          <p:cNvPr id="1031" name="Rectangle 13"/>
          <p:cNvSpPr>
            <a:spLocks noChangeArrowheads="1"/>
          </p:cNvSpPr>
          <p:nvPr/>
        </p:nvSpPr>
        <p:spPr bwMode="auto">
          <a:xfrm rot="10800000">
            <a:off x="387350" y="6453188"/>
            <a:ext cx="8382000" cy="76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defRPr/>
            </a:pPr>
            <a:endParaRPr lang="en-US" altLang="en-US" sz="2000" dirty="0">
              <a:solidFill>
                <a:srgbClr val="00297A"/>
              </a:solidFill>
            </a:endParaRPr>
          </a:p>
        </p:txBody>
      </p:sp>
      <p:sp>
        <p:nvSpPr>
          <p:cNvPr id="1032" name="Text Box 14"/>
          <p:cNvSpPr txBox="1">
            <a:spLocks noChangeArrowheads="1"/>
          </p:cNvSpPr>
          <p:nvPr/>
        </p:nvSpPr>
        <p:spPr bwMode="auto">
          <a:xfrm>
            <a:off x="1292225" y="6461127"/>
            <a:ext cx="6553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fontAlgn="base">
              <a:spcBef>
                <a:spcPct val="50000"/>
              </a:spcBef>
              <a:spcAft>
                <a:spcPct val="0"/>
              </a:spcAft>
              <a:defRPr/>
            </a:pPr>
            <a:r>
              <a:rPr lang="en-US" altLang="en-US" sz="2000" b="1" i="1" dirty="0">
                <a:solidFill>
                  <a:srgbClr val="000000"/>
                </a:solidFill>
                <a:latin typeface="Century Schoolbook" pitchFamily="18" charset="0"/>
              </a:rPr>
              <a:t>I n t e g r i t y  -  S e r v i c e  -  E x c e l l e n c e</a:t>
            </a:r>
          </a:p>
        </p:txBody>
      </p:sp>
      <p:pic>
        <p:nvPicPr>
          <p:cNvPr id="1033" name="Picture 10"/>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05715" y="95251"/>
            <a:ext cx="1576387"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1"/>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5888" y="95250"/>
            <a:ext cx="944562"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063532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rtl="0" eaLnBrk="1" fontAlgn="base" hangingPunct="1">
        <a:lnSpc>
          <a:spcPct val="85000"/>
        </a:lnSpc>
        <a:spcBef>
          <a:spcPct val="25000"/>
        </a:spcBef>
        <a:spcAft>
          <a:spcPct val="0"/>
        </a:spcAft>
        <a:defRPr sz="3200" b="1">
          <a:solidFill>
            <a:schemeClr val="tx1"/>
          </a:solidFill>
          <a:latin typeface="+mj-lt"/>
          <a:ea typeface="+mj-ea"/>
          <a:cs typeface="+mj-cs"/>
        </a:defRPr>
      </a:lvl1pPr>
      <a:lvl2pPr algn="ctr" rtl="0" eaLnBrk="1" fontAlgn="base" hangingPunct="1">
        <a:lnSpc>
          <a:spcPct val="85000"/>
        </a:lnSpc>
        <a:spcBef>
          <a:spcPct val="25000"/>
        </a:spcBef>
        <a:spcAft>
          <a:spcPct val="0"/>
        </a:spcAft>
        <a:defRPr sz="3200" b="1">
          <a:solidFill>
            <a:schemeClr val="tx1"/>
          </a:solidFill>
          <a:latin typeface="Arial" charset="0"/>
        </a:defRPr>
      </a:lvl2pPr>
      <a:lvl3pPr algn="ctr" rtl="0" eaLnBrk="1" fontAlgn="base" hangingPunct="1">
        <a:lnSpc>
          <a:spcPct val="85000"/>
        </a:lnSpc>
        <a:spcBef>
          <a:spcPct val="25000"/>
        </a:spcBef>
        <a:spcAft>
          <a:spcPct val="0"/>
        </a:spcAft>
        <a:defRPr sz="3200" b="1">
          <a:solidFill>
            <a:schemeClr val="tx1"/>
          </a:solidFill>
          <a:latin typeface="Arial" charset="0"/>
        </a:defRPr>
      </a:lvl3pPr>
      <a:lvl4pPr algn="ctr" rtl="0" eaLnBrk="1" fontAlgn="base" hangingPunct="1">
        <a:lnSpc>
          <a:spcPct val="85000"/>
        </a:lnSpc>
        <a:spcBef>
          <a:spcPct val="25000"/>
        </a:spcBef>
        <a:spcAft>
          <a:spcPct val="0"/>
        </a:spcAft>
        <a:defRPr sz="3200" b="1">
          <a:solidFill>
            <a:schemeClr val="tx1"/>
          </a:solidFill>
          <a:latin typeface="Arial" charset="0"/>
        </a:defRPr>
      </a:lvl4pPr>
      <a:lvl5pPr algn="ctr" rtl="0" eaLnBrk="1" fontAlgn="base" hangingPunct="1">
        <a:lnSpc>
          <a:spcPct val="85000"/>
        </a:lnSpc>
        <a:spcBef>
          <a:spcPct val="25000"/>
        </a:spcBef>
        <a:spcAft>
          <a:spcPct val="0"/>
        </a:spcAft>
        <a:defRPr sz="3200" b="1">
          <a:solidFill>
            <a:schemeClr val="tx1"/>
          </a:solidFill>
          <a:latin typeface="Arial" charset="0"/>
        </a:defRPr>
      </a:lvl5pPr>
      <a:lvl6pPr marL="457189" algn="ctr" rtl="0" eaLnBrk="1" fontAlgn="base" hangingPunct="1">
        <a:lnSpc>
          <a:spcPct val="85000"/>
        </a:lnSpc>
        <a:spcBef>
          <a:spcPct val="25000"/>
        </a:spcBef>
        <a:spcAft>
          <a:spcPct val="0"/>
        </a:spcAft>
        <a:defRPr sz="3600">
          <a:solidFill>
            <a:srgbClr val="000066"/>
          </a:solidFill>
          <a:latin typeface="Arial" charset="0"/>
        </a:defRPr>
      </a:lvl6pPr>
      <a:lvl7pPr marL="914377" algn="ctr" rtl="0" eaLnBrk="1" fontAlgn="base" hangingPunct="1">
        <a:lnSpc>
          <a:spcPct val="85000"/>
        </a:lnSpc>
        <a:spcBef>
          <a:spcPct val="25000"/>
        </a:spcBef>
        <a:spcAft>
          <a:spcPct val="0"/>
        </a:spcAft>
        <a:defRPr sz="3600">
          <a:solidFill>
            <a:srgbClr val="000066"/>
          </a:solidFill>
          <a:latin typeface="Arial" charset="0"/>
        </a:defRPr>
      </a:lvl7pPr>
      <a:lvl8pPr marL="1371566" algn="ctr" rtl="0" eaLnBrk="1" fontAlgn="base" hangingPunct="1">
        <a:lnSpc>
          <a:spcPct val="85000"/>
        </a:lnSpc>
        <a:spcBef>
          <a:spcPct val="25000"/>
        </a:spcBef>
        <a:spcAft>
          <a:spcPct val="0"/>
        </a:spcAft>
        <a:defRPr sz="3600">
          <a:solidFill>
            <a:srgbClr val="000066"/>
          </a:solidFill>
          <a:latin typeface="Arial" charset="0"/>
        </a:defRPr>
      </a:lvl8pPr>
      <a:lvl9pPr marL="1828754" algn="ctr" rtl="0" eaLnBrk="1" fontAlgn="base" hangingPunct="1">
        <a:lnSpc>
          <a:spcPct val="85000"/>
        </a:lnSpc>
        <a:spcBef>
          <a:spcPct val="25000"/>
        </a:spcBef>
        <a:spcAft>
          <a:spcPct val="0"/>
        </a:spcAft>
        <a:defRPr sz="3600">
          <a:solidFill>
            <a:srgbClr val="000066"/>
          </a:solidFill>
          <a:latin typeface="Arial" charset="0"/>
        </a:defRPr>
      </a:lvl9pPr>
    </p:titleStyle>
    <p:bodyStyle>
      <a:lvl1pPr marL="342891" indent="-342891" algn="l" rtl="0" eaLnBrk="1" fontAlgn="base" hangingPunct="1">
        <a:lnSpc>
          <a:spcPct val="85000"/>
        </a:lnSpc>
        <a:spcBef>
          <a:spcPct val="25000"/>
        </a:spcBef>
        <a:spcAft>
          <a:spcPct val="0"/>
        </a:spcAft>
        <a:buChar char="•"/>
        <a:defRPr sz="3000">
          <a:solidFill>
            <a:schemeClr val="tx1"/>
          </a:solidFill>
          <a:latin typeface="+mn-lt"/>
          <a:ea typeface="+mn-ea"/>
          <a:cs typeface="+mn-cs"/>
        </a:defRPr>
      </a:lvl1pPr>
      <a:lvl2pPr marL="742932" indent="-285744" algn="l" rtl="0" eaLnBrk="1" fontAlgn="base" hangingPunct="1">
        <a:lnSpc>
          <a:spcPct val="85000"/>
        </a:lnSpc>
        <a:spcBef>
          <a:spcPct val="25000"/>
        </a:spcBef>
        <a:spcAft>
          <a:spcPct val="0"/>
        </a:spcAft>
        <a:buChar char="–"/>
        <a:defRPr sz="2800">
          <a:solidFill>
            <a:schemeClr val="tx1"/>
          </a:solidFill>
          <a:latin typeface="+mn-lt"/>
        </a:defRPr>
      </a:lvl2pPr>
      <a:lvl3pPr marL="1142971" indent="-228594" algn="l" rtl="0" eaLnBrk="1" fontAlgn="base" hangingPunct="1">
        <a:lnSpc>
          <a:spcPct val="85000"/>
        </a:lnSpc>
        <a:spcBef>
          <a:spcPct val="25000"/>
        </a:spcBef>
        <a:spcAft>
          <a:spcPct val="0"/>
        </a:spcAft>
        <a:buChar char="•"/>
        <a:defRPr sz="2400">
          <a:solidFill>
            <a:schemeClr val="tx1"/>
          </a:solidFill>
          <a:latin typeface="+mn-lt"/>
        </a:defRPr>
      </a:lvl3pPr>
      <a:lvl4pPr marL="1600160" indent="-228594" algn="l" rtl="0" eaLnBrk="1" fontAlgn="base" hangingPunct="1">
        <a:lnSpc>
          <a:spcPct val="85000"/>
        </a:lnSpc>
        <a:spcBef>
          <a:spcPct val="25000"/>
        </a:spcBef>
        <a:spcAft>
          <a:spcPct val="0"/>
        </a:spcAft>
        <a:buChar char="–"/>
        <a:defRPr sz="2000">
          <a:solidFill>
            <a:schemeClr val="tx1"/>
          </a:solidFill>
          <a:latin typeface="+mn-lt"/>
        </a:defRPr>
      </a:lvl4pPr>
      <a:lvl5pPr marL="2057349" indent="-228594" algn="l" rtl="0" eaLnBrk="1" fontAlgn="base" hangingPunct="1">
        <a:lnSpc>
          <a:spcPct val="85000"/>
        </a:lnSpc>
        <a:spcBef>
          <a:spcPct val="25000"/>
        </a:spcBef>
        <a:spcAft>
          <a:spcPct val="0"/>
        </a:spcAft>
        <a:buChar char="»"/>
        <a:defRPr sz="2000">
          <a:solidFill>
            <a:schemeClr val="tx1"/>
          </a:solidFill>
          <a:latin typeface="+mn-lt"/>
        </a:defRPr>
      </a:lvl5pPr>
      <a:lvl6pPr marL="2514537" indent="-228594" algn="l" rtl="0" eaLnBrk="1" fontAlgn="base" hangingPunct="1">
        <a:lnSpc>
          <a:spcPct val="85000"/>
        </a:lnSpc>
        <a:spcBef>
          <a:spcPct val="25000"/>
        </a:spcBef>
        <a:spcAft>
          <a:spcPct val="0"/>
        </a:spcAft>
        <a:buChar char="»"/>
        <a:defRPr sz="2000">
          <a:solidFill>
            <a:srgbClr val="000066"/>
          </a:solidFill>
          <a:latin typeface="+mn-lt"/>
        </a:defRPr>
      </a:lvl6pPr>
      <a:lvl7pPr marL="2971726" indent="-228594" algn="l" rtl="0" eaLnBrk="1" fontAlgn="base" hangingPunct="1">
        <a:lnSpc>
          <a:spcPct val="85000"/>
        </a:lnSpc>
        <a:spcBef>
          <a:spcPct val="25000"/>
        </a:spcBef>
        <a:spcAft>
          <a:spcPct val="0"/>
        </a:spcAft>
        <a:buChar char="»"/>
        <a:defRPr sz="2000">
          <a:solidFill>
            <a:srgbClr val="000066"/>
          </a:solidFill>
          <a:latin typeface="+mn-lt"/>
        </a:defRPr>
      </a:lvl7pPr>
      <a:lvl8pPr marL="3428914" indent="-228594" algn="l" rtl="0" eaLnBrk="1" fontAlgn="base" hangingPunct="1">
        <a:lnSpc>
          <a:spcPct val="85000"/>
        </a:lnSpc>
        <a:spcBef>
          <a:spcPct val="25000"/>
        </a:spcBef>
        <a:spcAft>
          <a:spcPct val="0"/>
        </a:spcAft>
        <a:buChar char="»"/>
        <a:defRPr sz="2000">
          <a:solidFill>
            <a:srgbClr val="000066"/>
          </a:solidFill>
          <a:latin typeface="+mn-lt"/>
        </a:defRPr>
      </a:lvl8pPr>
      <a:lvl9pPr marL="3886103" indent="-228594" algn="l" rtl="0" eaLnBrk="1" fontAlgn="base" hangingPunct="1">
        <a:lnSpc>
          <a:spcPct val="85000"/>
        </a:lnSpc>
        <a:spcBef>
          <a:spcPct val="25000"/>
        </a:spcBef>
        <a:spcAft>
          <a:spcPct val="0"/>
        </a:spcAft>
        <a:buChar char="»"/>
        <a:defRPr sz="2000">
          <a:solidFill>
            <a:srgbClr val="000066"/>
          </a:solidFill>
          <a:latin typeface="+mn-lt"/>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19">
            <a:extLst>
              <a:ext uri="{FF2B5EF4-FFF2-40B4-BE49-F238E27FC236}">
                <a16:creationId xmlns:a16="http://schemas.microsoft.com/office/drawing/2014/main" id="{A7A272FB-0F93-A840-A0AD-1A1B33FA3F3E}"/>
              </a:ext>
            </a:extLst>
          </p:cNvPr>
          <p:cNvSpPr txBox="1">
            <a:spLocks/>
          </p:cNvSpPr>
          <p:nvPr userDrawn="1"/>
        </p:nvSpPr>
        <p:spPr>
          <a:xfrm>
            <a:off x="251979" y="6290514"/>
            <a:ext cx="919746" cy="365125"/>
          </a:xfrm>
          <a:prstGeom prst="rect">
            <a:avLst/>
          </a:prstGeom>
        </p:spPr>
        <p:txBody>
          <a:bodyPr vert="horz" lIns="0" tIns="0" rIns="0" bIns="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675" dirty="0">
                <a:solidFill>
                  <a:schemeClr val="tx1">
                    <a:lumMod val="65000"/>
                    <a:lumOff val="35000"/>
                  </a:schemeClr>
                </a:solidFill>
              </a:rPr>
              <a:t> SLIDE </a:t>
            </a:r>
            <a:fld id="{4778883E-8E1C-984D-8BED-C82ED1FC678A}" type="slidenum">
              <a:rPr lang="en-US" sz="675" smtClean="0">
                <a:solidFill>
                  <a:schemeClr val="tx1">
                    <a:lumMod val="65000"/>
                    <a:lumOff val="35000"/>
                  </a:schemeClr>
                </a:solidFill>
              </a:rPr>
              <a:pPr algn="l"/>
              <a:t>‹#›</a:t>
            </a:fld>
            <a:endParaRPr lang="en-US" sz="675" dirty="0">
              <a:solidFill>
                <a:schemeClr val="tx1">
                  <a:lumMod val="65000"/>
                  <a:lumOff val="35000"/>
                </a:schemeClr>
              </a:solidFill>
            </a:endParaRPr>
          </a:p>
        </p:txBody>
      </p:sp>
      <p:pic>
        <p:nvPicPr>
          <p:cNvPr id="6" name="Picture 5">
            <a:extLst>
              <a:ext uri="{FF2B5EF4-FFF2-40B4-BE49-F238E27FC236}">
                <a16:creationId xmlns:a16="http://schemas.microsoft.com/office/drawing/2014/main" id="{E9CE3F7E-F1A5-2D46-8524-B9CB1E2A46A0}"/>
              </a:ext>
            </a:extLst>
          </p:cNvPr>
          <p:cNvPicPr>
            <a:picLocks noChangeAspect="1"/>
          </p:cNvPicPr>
          <p:nvPr userDrawn="1"/>
        </p:nvPicPr>
        <p:blipFill>
          <a:blip r:embed="rId9"/>
          <a:stretch>
            <a:fillRect/>
          </a:stretch>
        </p:blipFill>
        <p:spPr>
          <a:xfrm>
            <a:off x="7866377" y="6262906"/>
            <a:ext cx="1001473" cy="251491"/>
          </a:xfrm>
          <a:prstGeom prst="rect">
            <a:avLst/>
          </a:prstGeom>
        </p:spPr>
      </p:pic>
      <p:sp>
        <p:nvSpPr>
          <p:cNvPr id="8" name="Right Triangle 7">
            <a:extLst>
              <a:ext uri="{FF2B5EF4-FFF2-40B4-BE49-F238E27FC236}">
                <a16:creationId xmlns:a16="http://schemas.microsoft.com/office/drawing/2014/main" id="{2B2638D8-3C70-3448-BC1C-32D3D199B002}"/>
              </a:ext>
            </a:extLst>
          </p:cNvPr>
          <p:cNvSpPr>
            <a:spLocks noChangeAspect="1"/>
          </p:cNvSpPr>
          <p:nvPr userDrawn="1"/>
        </p:nvSpPr>
        <p:spPr>
          <a:xfrm rot="10800000">
            <a:off x="8740162" y="0"/>
            <a:ext cx="403838" cy="1069028"/>
          </a:xfrm>
          <a:prstGeom prst="rtTriangle">
            <a:avLst/>
          </a:prstGeom>
          <a:solidFill>
            <a:schemeClr val="accent3"/>
          </a:solidFill>
          <a:ln w="9525" cap="flat" cmpd="sng" algn="ctr">
            <a:noFill/>
            <a:prstDash val="solid"/>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dirty="0">
              <a:ln>
                <a:noFill/>
              </a:ln>
              <a:solidFill>
                <a:srgbClr val="FFFFFF"/>
              </a:solidFill>
              <a:effectLst/>
              <a:uLnTx/>
              <a:uFillTx/>
              <a:latin typeface="Gill Sans MT"/>
              <a:ea typeface="+mn-ea"/>
              <a:cs typeface="+mn-cs"/>
            </a:endParaRPr>
          </a:p>
        </p:txBody>
      </p:sp>
    </p:spTree>
    <p:extLst>
      <p:ext uri="{BB962C8B-B14F-4D97-AF65-F5344CB8AC3E}">
        <p14:creationId xmlns:p14="http://schemas.microsoft.com/office/powerpoint/2010/main" val="191922013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Lst>
  <p:hf hdr="0" ftr="0" dt="0"/>
  <p:txStyles>
    <p:titleStyle>
      <a:lvl1pPr algn="ctr" defTabSz="342875" rtl="0" eaLnBrk="1" latinLnBrk="0" hangingPunct="1">
        <a:spcBef>
          <a:spcPct val="0"/>
        </a:spcBef>
        <a:buNone/>
        <a:defRPr sz="3300" kern="1200">
          <a:solidFill>
            <a:schemeClr val="tx1"/>
          </a:solidFill>
          <a:latin typeface="+mj-lt"/>
          <a:ea typeface="+mj-ea"/>
          <a:cs typeface="+mj-cs"/>
        </a:defRPr>
      </a:lvl1pPr>
    </p:titleStyle>
    <p:bodyStyle>
      <a:lvl1pPr marL="257156" indent="-257156" algn="l" defTabSz="342875" rtl="0" eaLnBrk="1" latinLnBrk="0" hangingPunct="1">
        <a:spcBef>
          <a:spcPct val="20000"/>
        </a:spcBef>
        <a:buFont typeface="Arial"/>
        <a:buChar char="•"/>
        <a:defRPr sz="2400" kern="1200">
          <a:solidFill>
            <a:schemeClr val="tx1"/>
          </a:solidFill>
          <a:latin typeface="+mn-lt"/>
          <a:ea typeface="+mn-ea"/>
          <a:cs typeface="+mn-cs"/>
        </a:defRPr>
      </a:lvl1pPr>
      <a:lvl2pPr marL="557171" indent="-214297" algn="l" defTabSz="342875" rtl="0" eaLnBrk="1" latinLnBrk="0" hangingPunct="1">
        <a:spcBef>
          <a:spcPct val="20000"/>
        </a:spcBef>
        <a:buFont typeface="Arial"/>
        <a:buChar char="–"/>
        <a:defRPr sz="2100" kern="1200">
          <a:solidFill>
            <a:schemeClr val="tx1"/>
          </a:solidFill>
          <a:latin typeface="+mn-lt"/>
          <a:ea typeface="+mn-ea"/>
          <a:cs typeface="+mn-cs"/>
        </a:defRPr>
      </a:lvl2pPr>
      <a:lvl3pPr marL="857185" indent="-171438" algn="l" defTabSz="342875" rtl="0" eaLnBrk="1" latinLnBrk="0" hangingPunct="1">
        <a:spcBef>
          <a:spcPct val="20000"/>
        </a:spcBef>
        <a:buFont typeface="Arial"/>
        <a:buChar char="•"/>
        <a:defRPr sz="1800" kern="1200">
          <a:solidFill>
            <a:schemeClr val="tx1"/>
          </a:solidFill>
          <a:latin typeface="+mn-lt"/>
          <a:ea typeface="+mn-ea"/>
          <a:cs typeface="+mn-cs"/>
        </a:defRPr>
      </a:lvl3pPr>
      <a:lvl4pPr marL="1200061" indent="-171438" algn="l" defTabSz="342875" rtl="0" eaLnBrk="1" latinLnBrk="0" hangingPunct="1">
        <a:spcBef>
          <a:spcPct val="20000"/>
        </a:spcBef>
        <a:buFont typeface="Arial"/>
        <a:buChar char="–"/>
        <a:defRPr sz="1500" kern="1200">
          <a:solidFill>
            <a:schemeClr val="tx1"/>
          </a:solidFill>
          <a:latin typeface="+mn-lt"/>
          <a:ea typeface="+mn-ea"/>
          <a:cs typeface="+mn-cs"/>
        </a:defRPr>
      </a:lvl4pPr>
      <a:lvl5pPr marL="1542936" indent="-171438" algn="l" defTabSz="342875" rtl="0" eaLnBrk="1" latinLnBrk="0" hangingPunct="1">
        <a:spcBef>
          <a:spcPct val="20000"/>
        </a:spcBef>
        <a:buFont typeface="Arial"/>
        <a:buChar char="»"/>
        <a:defRPr sz="1500" kern="1200">
          <a:solidFill>
            <a:schemeClr val="tx1"/>
          </a:solidFill>
          <a:latin typeface="+mn-lt"/>
          <a:ea typeface="+mn-ea"/>
          <a:cs typeface="+mn-cs"/>
        </a:defRPr>
      </a:lvl5pPr>
      <a:lvl6pPr marL="1885809" indent="-171438" algn="l" defTabSz="342875"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5"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5"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5"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75" rtl="0" eaLnBrk="1" latinLnBrk="0" hangingPunct="1">
        <a:defRPr sz="1351" kern="1200">
          <a:solidFill>
            <a:schemeClr val="tx1"/>
          </a:solidFill>
          <a:latin typeface="+mn-lt"/>
          <a:ea typeface="+mn-ea"/>
          <a:cs typeface="+mn-cs"/>
        </a:defRPr>
      </a:lvl1pPr>
      <a:lvl2pPr marL="342875" algn="l" defTabSz="342875" rtl="0" eaLnBrk="1" latinLnBrk="0" hangingPunct="1">
        <a:defRPr sz="1351" kern="1200">
          <a:solidFill>
            <a:schemeClr val="tx1"/>
          </a:solidFill>
          <a:latin typeface="+mn-lt"/>
          <a:ea typeface="+mn-ea"/>
          <a:cs typeface="+mn-cs"/>
        </a:defRPr>
      </a:lvl2pPr>
      <a:lvl3pPr marL="685750" algn="l" defTabSz="342875" rtl="0" eaLnBrk="1" latinLnBrk="0" hangingPunct="1">
        <a:defRPr sz="1351" kern="1200">
          <a:solidFill>
            <a:schemeClr val="tx1"/>
          </a:solidFill>
          <a:latin typeface="+mn-lt"/>
          <a:ea typeface="+mn-ea"/>
          <a:cs typeface="+mn-cs"/>
        </a:defRPr>
      </a:lvl3pPr>
      <a:lvl4pPr marL="1028624" algn="l" defTabSz="342875" rtl="0" eaLnBrk="1" latinLnBrk="0" hangingPunct="1">
        <a:defRPr sz="1351" kern="1200">
          <a:solidFill>
            <a:schemeClr val="tx1"/>
          </a:solidFill>
          <a:latin typeface="+mn-lt"/>
          <a:ea typeface="+mn-ea"/>
          <a:cs typeface="+mn-cs"/>
        </a:defRPr>
      </a:lvl4pPr>
      <a:lvl5pPr marL="1371498" algn="l" defTabSz="342875" rtl="0" eaLnBrk="1" latinLnBrk="0" hangingPunct="1">
        <a:defRPr sz="1351" kern="1200">
          <a:solidFill>
            <a:schemeClr val="tx1"/>
          </a:solidFill>
          <a:latin typeface="+mn-lt"/>
          <a:ea typeface="+mn-ea"/>
          <a:cs typeface="+mn-cs"/>
        </a:defRPr>
      </a:lvl5pPr>
      <a:lvl6pPr marL="1714372" algn="l" defTabSz="342875" rtl="0" eaLnBrk="1" latinLnBrk="0" hangingPunct="1">
        <a:defRPr sz="1351" kern="1200">
          <a:solidFill>
            <a:schemeClr val="tx1"/>
          </a:solidFill>
          <a:latin typeface="+mn-lt"/>
          <a:ea typeface="+mn-ea"/>
          <a:cs typeface="+mn-cs"/>
        </a:defRPr>
      </a:lvl6pPr>
      <a:lvl7pPr marL="2057246" algn="l" defTabSz="342875" rtl="0" eaLnBrk="1" latinLnBrk="0" hangingPunct="1">
        <a:defRPr sz="1351" kern="1200">
          <a:solidFill>
            <a:schemeClr val="tx1"/>
          </a:solidFill>
          <a:latin typeface="+mn-lt"/>
          <a:ea typeface="+mn-ea"/>
          <a:cs typeface="+mn-cs"/>
        </a:defRPr>
      </a:lvl7pPr>
      <a:lvl8pPr marL="2400120" algn="l" defTabSz="342875" rtl="0" eaLnBrk="1" latinLnBrk="0" hangingPunct="1">
        <a:defRPr sz="1351" kern="1200">
          <a:solidFill>
            <a:schemeClr val="tx1"/>
          </a:solidFill>
          <a:latin typeface="+mn-lt"/>
          <a:ea typeface="+mn-ea"/>
          <a:cs typeface="+mn-cs"/>
        </a:defRPr>
      </a:lvl8pPr>
      <a:lvl9pPr marL="2742995" algn="l" defTabSz="342875" rtl="0" eaLnBrk="1" latinLnBrk="0" hangingPunct="1">
        <a:defRPr sz="135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D824F8C-93C7-4123-92C4-7D6CDC7B3B04}" type="datetime1">
              <a:rPr lang="en-US" smtClean="0">
                <a:solidFill>
                  <a:prstClr val="black">
                    <a:tint val="75000"/>
                  </a:prstClr>
                </a:solidFill>
              </a:rPr>
              <a:t>9/24/2020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B6206B6-F2A0-418B-8D9E-D091DF9682D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88222915"/>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39F494A-1474-454B-9F5B-DAB4BBBB1E4A}" type="datetime1">
              <a:rPr lang="en-US" smtClean="0"/>
              <a:t>9/24/2020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2B9E6DA-86A3-4331-AA31-4EFFADA7443D}" type="slidenum">
              <a:rPr lang="en-US" smtClean="0"/>
              <a:t>‹#›</a:t>
            </a:fld>
            <a:endParaRPr lang="en-US"/>
          </a:p>
        </p:txBody>
      </p:sp>
    </p:spTree>
    <p:extLst>
      <p:ext uri="{BB962C8B-B14F-4D97-AF65-F5344CB8AC3E}">
        <p14:creationId xmlns:p14="http://schemas.microsoft.com/office/powerpoint/2010/main" val="1201297798"/>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675">
                <a:solidFill>
                  <a:schemeClr val="tx1">
                    <a:tint val="75000"/>
                  </a:schemeClr>
                </a:solidFill>
              </a:defRPr>
            </a:lvl1pPr>
          </a:lstStyle>
          <a:p>
            <a:r>
              <a:rPr lang="en-US">
                <a:solidFill>
                  <a:prstClr val="black">
                    <a:tint val="75000"/>
                  </a:prstClr>
                </a:solidFill>
              </a:rPr>
              <a:t>As of:9/28/2017</a:t>
            </a:r>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8B6206B6-F2A0-418B-8D9E-D091DF9682D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59406394"/>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hf sldNum="0" hdr="0" ftr="0" dt="0"/>
  <p:txStyles>
    <p:titleStyle>
      <a:lvl1pPr algn="ctr" defTabSz="514350" rtl="0" eaLnBrk="1" latinLnBrk="0" hangingPunct="1">
        <a:spcBef>
          <a:spcPct val="0"/>
        </a:spcBef>
        <a:buNone/>
        <a:defRPr sz="2475" kern="1200">
          <a:solidFill>
            <a:schemeClr val="tx1"/>
          </a:solidFill>
          <a:latin typeface="+mj-lt"/>
          <a:ea typeface="+mj-ea"/>
          <a:cs typeface="+mj-cs"/>
        </a:defRPr>
      </a:lvl1pPr>
    </p:titleStyle>
    <p:bodyStyle>
      <a:lvl1pPr marL="192881" indent="-192881" algn="l" defTabSz="51435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1pPr>
      <a:lvl2pPr marL="417910" indent="-160735" algn="l" defTabSz="514350" rtl="0" eaLnBrk="1" latinLnBrk="0" hangingPunct="1">
        <a:spcBef>
          <a:spcPct val="20000"/>
        </a:spcBef>
        <a:buFont typeface="Arial" panose="020B0604020202020204" pitchFamily="34" charset="0"/>
        <a:buChar char="–"/>
        <a:defRPr sz="1575" kern="1200">
          <a:solidFill>
            <a:schemeClr val="tx1"/>
          </a:solidFill>
          <a:latin typeface="+mn-lt"/>
          <a:ea typeface="+mn-ea"/>
          <a:cs typeface="+mn-cs"/>
        </a:defRPr>
      </a:lvl2pPr>
      <a:lvl3pPr marL="642938" indent="-128588" algn="l" defTabSz="514350" rtl="0" eaLnBrk="1" latinLnBrk="0" hangingPunct="1">
        <a:spcBef>
          <a:spcPct val="20000"/>
        </a:spcBef>
        <a:buFont typeface="Arial" panose="020B0604020202020204" pitchFamily="34" charset="0"/>
        <a:buChar char="•"/>
        <a:defRPr sz="1350" kern="1200">
          <a:solidFill>
            <a:schemeClr val="tx1"/>
          </a:solidFill>
          <a:latin typeface="+mn-lt"/>
          <a:ea typeface="+mn-ea"/>
          <a:cs typeface="+mn-cs"/>
        </a:defRPr>
      </a:lvl3pPr>
      <a:lvl4pPr marL="900113"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4pPr>
      <a:lvl5pPr marL="1157288"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5pPr>
      <a:lvl6pPr marL="1414463"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solidFill>
                  <a:prstClr val="black">
                    <a:tint val="75000"/>
                  </a:prstClr>
                </a:solidFill>
              </a:rPr>
              <a:t>As of:9/28/2017</a:t>
            </a:r>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B6206B6-F2A0-418B-8D9E-D091DF9682D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2143610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hf sldNum="0"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solidFill>
                  <a:prstClr val="black">
                    <a:tint val="75000"/>
                  </a:prstClr>
                </a:solidFill>
              </a:rPr>
              <a:t>As of:9/28/2017</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6206B6-F2A0-418B-8D9E-D091DF9682D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91274495"/>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fontAlgn="base">
              <a:spcBef>
                <a:spcPct val="0"/>
              </a:spcBef>
              <a:spcAft>
                <a:spcPct val="0"/>
              </a:spcAft>
            </a:pPr>
            <a:endParaRPr lang="en-US" dirty="0">
              <a:solidFill>
                <a:srgbClr val="00297A"/>
              </a:solidFill>
              <a:latin typeface="Times New Roman" pitchFamily="18" charset="0"/>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fontAlgn="base">
              <a:spcBef>
                <a:spcPct val="0"/>
              </a:spcBef>
              <a:spcAft>
                <a:spcPct val="0"/>
              </a:spcAft>
              <a:defRPr/>
            </a:pPr>
            <a:fld id="{F991ABB4-58C1-4AED-A749-26B521445EDF}" type="slidenum">
              <a:rPr lang="en-US" smtClean="0">
                <a:solidFill>
                  <a:srgbClr val="00297A"/>
                </a:solidFill>
                <a:latin typeface="Times New Roman" pitchFamily="18" charset="0"/>
              </a:rPr>
              <a:pPr fontAlgn="base">
                <a:spcBef>
                  <a:spcPct val="0"/>
                </a:spcBef>
                <a:spcAft>
                  <a:spcPct val="0"/>
                </a:spcAft>
                <a:defRPr/>
              </a:pPr>
              <a:t>‹#›</a:t>
            </a:fld>
            <a:endParaRPr lang="en-US" dirty="0">
              <a:solidFill>
                <a:srgbClr val="00297A"/>
              </a:solidFill>
              <a:latin typeface="Times New Roman" pitchFamily="18" charset="0"/>
            </a:endParaRPr>
          </a:p>
        </p:txBody>
      </p:sp>
    </p:spTree>
    <p:extLst>
      <p:ext uri="{BB962C8B-B14F-4D97-AF65-F5344CB8AC3E}">
        <p14:creationId xmlns:p14="http://schemas.microsoft.com/office/powerpoint/2010/main" val="4022831357"/>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6.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E-8C JSTARS WSIP</a:t>
            </a:r>
          </a:p>
        </p:txBody>
      </p:sp>
      <p:sp>
        <p:nvSpPr>
          <p:cNvPr id="4" name="Subtitle 3"/>
          <p:cNvSpPr>
            <a:spLocks noGrp="1"/>
          </p:cNvSpPr>
          <p:nvPr>
            <p:ph type="subTitle" idx="1"/>
          </p:nvPr>
        </p:nvSpPr>
        <p:spPr/>
        <p:txBody>
          <a:bodyPr/>
          <a:lstStyle/>
          <a:p>
            <a:r>
              <a:rPr lang="en-US" dirty="0"/>
              <a:t>Bi-Monthly Task Update</a:t>
            </a:r>
          </a:p>
        </p:txBody>
      </p:sp>
    </p:spTree>
    <p:extLst>
      <p:ext uri="{BB962C8B-B14F-4D97-AF65-F5344CB8AC3E}">
        <p14:creationId xmlns:p14="http://schemas.microsoft.com/office/powerpoint/2010/main" val="23512121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3002" y="958371"/>
            <a:ext cx="6743699" cy="310341"/>
          </a:xfrm>
          <a:prstGeom prst="rect">
            <a:avLst/>
          </a:prstGeom>
          <a:noFill/>
        </p:spPr>
        <p:txBody>
          <a:bodyPr wrap="square" rtlCol="0">
            <a:spAutoFit/>
          </a:bodyPr>
          <a:lstStyle/>
          <a:p>
            <a:pPr marL="1587104" marR="0" lvl="0" indent="-1587104" algn="l" defTabSz="685800" rtl="0" eaLnBrk="1" fontAlgn="auto" latinLnBrk="0" hangingPunct="1">
              <a:lnSpc>
                <a:spcPts val="1725"/>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497D">
                    <a:lumMod val="75000"/>
                  </a:srgbClr>
                </a:solidFill>
                <a:effectLst/>
                <a:uLnTx/>
                <a:uFillTx/>
                <a:latin typeface="Calibri"/>
                <a:ea typeface="+mn-ea"/>
                <a:cs typeface="+mn-cs"/>
              </a:rPr>
              <a:t>Program: 					                         </a:t>
            </a:r>
            <a:r>
              <a:rPr kumimoji="0" lang="en-US" sz="1800" b="1" i="0" u="none" strike="noStrike" kern="1200" cap="none" spc="0" normalizeH="0" baseline="0" noProof="0" dirty="0">
                <a:ln>
                  <a:noFill/>
                </a:ln>
                <a:solidFill>
                  <a:srgbClr val="FF0000"/>
                </a:solidFill>
                <a:effectLst/>
                <a:uLnTx/>
                <a:uFillTx/>
                <a:latin typeface="Calibri"/>
                <a:ea typeface="+mn-ea"/>
                <a:cs typeface="+mn-cs"/>
              </a:rPr>
              <a:t>AFIRM</a:t>
            </a:r>
          </a:p>
        </p:txBody>
      </p:sp>
      <p:sp>
        <p:nvSpPr>
          <p:cNvPr id="5" name="TextBox 4"/>
          <p:cNvSpPr txBox="1"/>
          <p:nvPr/>
        </p:nvSpPr>
        <p:spPr>
          <a:xfrm>
            <a:off x="1143000" y="1200151"/>
            <a:ext cx="1313180"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Program</a:t>
            </a:r>
            <a:r>
              <a:rPr kumimoji="0" lang="en-US" sz="900" b="0" i="0" u="none" strike="noStrike" kern="1200" cap="none" spc="0" normalizeH="0" baseline="0" noProof="0" dirty="0">
                <a:ln>
                  <a:noFill/>
                </a:ln>
                <a:solidFill>
                  <a:prstClr val="black"/>
                </a:solidFill>
                <a:effectLst/>
                <a:uLnTx/>
                <a:uFillTx/>
                <a:latin typeface="Calibri"/>
                <a:ea typeface="+mn-ea"/>
                <a:cs typeface="+mn-cs"/>
              </a:rPr>
              <a:t>:  MECSIP</a:t>
            </a:r>
          </a:p>
        </p:txBody>
      </p:sp>
      <p:sp>
        <p:nvSpPr>
          <p:cNvPr id="7" name="TextBox 6"/>
          <p:cNvSpPr txBox="1"/>
          <p:nvPr/>
        </p:nvSpPr>
        <p:spPr>
          <a:xfrm>
            <a:off x="3731850" y="1200151"/>
            <a:ext cx="3647152"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POC</a:t>
            </a:r>
            <a:r>
              <a:rPr kumimoji="0" lang="en-US" sz="900" b="0" i="0" u="none" strike="noStrike" kern="1200" cap="none" spc="0" normalizeH="0" baseline="0" noProof="0" dirty="0">
                <a:ln>
                  <a:noFill/>
                </a:ln>
                <a:solidFill>
                  <a:prstClr val="black"/>
                </a:solidFill>
                <a:effectLst/>
                <a:uLnTx/>
                <a:uFillTx/>
                <a:latin typeface="Calibri"/>
                <a:ea typeface="+mn-ea"/>
                <a:cs typeface="+mn-cs"/>
              </a:rPr>
              <a:t>: Dodd Hamlin (</a:t>
            </a:r>
            <a:r>
              <a:rPr kumimoji="0" lang="en-US" sz="900" b="0" i="0" u="none" strike="noStrike" kern="1200" cap="none" spc="0" normalizeH="0" baseline="0" noProof="0" dirty="0" err="1">
                <a:ln>
                  <a:noFill/>
                </a:ln>
                <a:solidFill>
                  <a:prstClr val="black"/>
                </a:solidFill>
                <a:effectLst/>
                <a:uLnTx/>
                <a:uFillTx/>
                <a:latin typeface="Calibri"/>
                <a:ea typeface="+mn-ea"/>
                <a:cs typeface="+mn-cs"/>
              </a:rPr>
              <a:t>Alion</a:t>
            </a:r>
            <a:r>
              <a:rPr kumimoji="0" lang="en-US" sz="900" b="0" i="0" u="none" strike="noStrike" kern="1200" cap="none" spc="0" normalizeH="0" baseline="0" noProof="0" dirty="0" smtClean="0">
                <a:ln>
                  <a:noFill/>
                </a:ln>
                <a:solidFill>
                  <a:prstClr val="black"/>
                </a:solidFill>
                <a:effectLst/>
                <a:uLnTx/>
                <a:uFillTx/>
                <a:latin typeface="Calibri"/>
                <a:ea typeface="+mn-ea"/>
                <a:cs typeface="+mn-cs"/>
              </a:rPr>
              <a:t>)  </a:t>
            </a:r>
            <a:r>
              <a:rPr kumimoji="0" lang="en-US" sz="900" b="0" i="0" u="none" strike="noStrike" kern="1200" cap="none" spc="0" normalizeH="0" baseline="0" noProof="0" dirty="0" smtClean="0">
                <a:ln>
                  <a:noFill/>
                </a:ln>
                <a:effectLst/>
                <a:uLnTx/>
                <a:uFillTx/>
                <a:latin typeface="Calibri"/>
                <a:ea typeface="+mn-ea"/>
                <a:cs typeface="+mn-cs"/>
              </a:rPr>
              <a:t>24 Sep </a:t>
            </a:r>
            <a:r>
              <a:rPr kumimoji="0" lang="en-US" sz="900" b="0" i="0" u="none" strike="noStrike" kern="1200" cap="none" spc="0" normalizeH="0" baseline="0" noProof="0" dirty="0" smtClean="0">
                <a:ln>
                  <a:noFill/>
                </a:ln>
                <a:solidFill>
                  <a:prstClr val="black"/>
                </a:solidFill>
                <a:effectLst/>
                <a:uLnTx/>
                <a:uFillTx/>
                <a:latin typeface="Calibri"/>
                <a:ea typeface="+mn-ea"/>
                <a:cs typeface="+mn-cs"/>
              </a:rPr>
              <a:t>2020</a:t>
            </a:r>
            <a:r>
              <a:rPr kumimoji="0" lang="en-US" sz="9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9" name="TextBox 8"/>
          <p:cNvSpPr txBox="1"/>
          <p:nvPr/>
        </p:nvSpPr>
        <p:spPr>
          <a:xfrm>
            <a:off x="6575977" y="1200151"/>
            <a:ext cx="1244251"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HBG POC</a:t>
            </a:r>
            <a:r>
              <a:rPr kumimoji="0" lang="en-US" sz="900" b="0" i="0" u="none" strike="noStrike" kern="1200" cap="none" spc="0" normalizeH="0" baseline="0" noProof="0" dirty="0">
                <a:ln>
                  <a:noFill/>
                </a:ln>
                <a:solidFill>
                  <a:prstClr val="black"/>
                </a:solidFill>
                <a:effectLst/>
                <a:uLnTx/>
                <a:uFillTx/>
                <a:latin typeface="Calibri"/>
                <a:ea typeface="+mn-ea"/>
                <a:cs typeface="+mn-cs"/>
              </a:rPr>
              <a:t>:  Jesse Apple</a:t>
            </a: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1" y="1997119"/>
            <a:ext cx="275075" cy="507831"/>
          </a:xfrm>
          <a:prstGeom prst="rect">
            <a:avLst/>
          </a:prstGeom>
          <a:noFill/>
        </p:spPr>
        <p:txBody>
          <a:bodyPr wrap="none" rtlCol="0">
            <a:spAutoFit/>
          </a:bodyPr>
          <a:lstStyle/>
          <a:p>
            <a:pPr marL="89297" marR="0" lvl="0" indent="-89297" algn="l" defTabSz="685800" rtl="0" eaLnBrk="1" fontAlgn="auto" latinLnBrk="0" hangingPunct="1">
              <a:lnSpc>
                <a:spcPct val="100000"/>
              </a:lnSpc>
              <a:spcBef>
                <a:spcPts val="0"/>
              </a:spcBef>
              <a:spcAft>
                <a:spcPts val="0"/>
              </a:spcAft>
              <a:buClrTx/>
              <a:buSzTx/>
              <a:buFont typeface="Arial" pitchFamily="34" charset="0"/>
              <a:buChar char="•"/>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Schedule / Milestones</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25" name="Slide Number Placeholder 10"/>
          <p:cNvSpPr>
            <a:spLocks noGrp="1"/>
          </p:cNvSpPr>
          <p:nvPr>
            <p:ph type="sldNum" sz="quarter" idx="12"/>
          </p:nvPr>
        </p:nvSpPr>
        <p:spPr>
          <a:xfrm>
            <a:off x="6400800" y="5829300"/>
            <a:ext cx="1600200" cy="1714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endParaRPr kumimoji="0" lang="en-US" sz="1200" b="0" i="0" u="none" strike="noStrike" kern="1200" cap="none" spc="0" normalizeH="0" baseline="0" noProof="0" dirty="0">
              <a:ln>
                <a:noFill/>
              </a:ln>
              <a:solidFill>
                <a:srgbClr val="00297A"/>
              </a:solidFill>
              <a:effectLst/>
              <a:uLnTx/>
              <a:uFillTx/>
              <a:latin typeface="Arial"/>
              <a:ea typeface="+mn-ea"/>
              <a:cs typeface="+mn-cs"/>
            </a:endParaRPr>
          </a:p>
          <a:p>
            <a:pPr marL="0" marR="0" lvl="0" indent="0" algn="r" defTabSz="685800" rtl="0" eaLnBrk="1" fontAlgn="auto" latinLnBrk="0" hangingPunct="1">
              <a:lnSpc>
                <a:spcPct val="15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7" name="Straight Connector 26"/>
          <p:cNvCxnSpPr/>
          <p:nvPr/>
        </p:nvCxnSpPr>
        <p:spPr>
          <a:xfrm>
            <a:off x="1143000" y="3714750"/>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43000" y="36004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Description</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34" name="TextBox 33"/>
          <p:cNvSpPr txBox="1"/>
          <p:nvPr/>
        </p:nvSpPr>
        <p:spPr>
          <a:xfrm>
            <a:off x="4564856" y="36004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Recommendation/ Status</a:t>
            </a:r>
          </a:p>
        </p:txBody>
      </p:sp>
      <p:sp>
        <p:nvSpPr>
          <p:cNvPr id="38" name="TextBox 37"/>
          <p:cNvSpPr txBox="1"/>
          <p:nvPr/>
        </p:nvSpPr>
        <p:spPr>
          <a:xfrm>
            <a:off x="1157287" y="1885950"/>
            <a:ext cx="3400425" cy="73866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Ensure E-8 requirements are included in AFIRM consolidation</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30" name="TextBox 29"/>
          <p:cNvSpPr txBox="1"/>
          <p:nvPr/>
        </p:nvSpPr>
        <p:spPr>
          <a:xfrm>
            <a:off x="4603762" y="3916911"/>
            <a:ext cx="4177619" cy="85177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RECOMMENDATION:  </a:t>
            </a:r>
            <a:r>
              <a:rPr kumimoji="0" lang="en-US" sz="1050" b="0" i="0" u="none" strike="noStrike" kern="1200" cap="none" spc="0" normalizeH="0" baseline="0" noProof="0" dirty="0">
                <a:ln>
                  <a:noFill/>
                </a:ln>
                <a:solidFill>
                  <a:prstClr val="black"/>
                </a:solidFill>
                <a:effectLst/>
                <a:uLnTx/>
                <a:uFillTx/>
                <a:latin typeface="Calibri"/>
                <a:ea typeface="+mn-ea"/>
                <a:cs typeface="+mn-cs"/>
              </a:rPr>
              <a:t>Recommendation to continue monthly AFIRM status updates</a:t>
            </a:r>
          </a:p>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r>
              <a:rPr kumimoji="0" lang="en-US" sz="1050" b="1" i="0" u="none" strike="noStrike" kern="1200" cap="none" spc="0" normalizeH="0" baseline="0" noProof="0" dirty="0">
                <a:ln>
                  <a:noFill/>
                </a:ln>
                <a:solidFill>
                  <a:prstClr val="black"/>
                </a:solidFill>
                <a:effectLst/>
                <a:uLnTx/>
                <a:uFillTx/>
                <a:latin typeface="Calibri"/>
                <a:ea typeface="+mn-ea"/>
                <a:cs typeface="+mn-cs"/>
              </a:rPr>
              <a:t>STATUS: </a:t>
            </a:r>
            <a:r>
              <a:rPr kumimoji="0" lang="en-US" sz="1050" b="0" i="0" u="none" strike="noStrike" kern="1200" cap="none" spc="0" normalizeH="0" baseline="0" noProof="0" dirty="0">
                <a:ln>
                  <a:noFill/>
                </a:ln>
                <a:solidFill>
                  <a:prstClr val="black"/>
                </a:solidFill>
                <a:effectLst/>
                <a:uLnTx/>
                <a:uFillTx/>
                <a:latin typeface="Calibri"/>
                <a:ea typeface="+mn-ea"/>
                <a:cs typeface="+mn-cs"/>
              </a:rPr>
              <a:t>AFIRM monthly meeting began 6 July 2020</a:t>
            </a: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endParaRPr kumimoji="0" lang="en-US" sz="1050" b="0" i="0" u="none" strike="noStrike" kern="1200" cap="none" spc="0" normalizeH="0" baseline="0" noProof="0" dirty="0">
              <a:ln>
                <a:noFill/>
              </a:ln>
              <a:solidFill>
                <a:srgbClr val="002060"/>
              </a:solidFill>
              <a:effectLst/>
              <a:uLnTx/>
              <a:uFillTx/>
              <a:latin typeface="Calibri"/>
              <a:ea typeface="+mn-ea"/>
              <a:cs typeface="+mn-cs"/>
            </a:endParaRPr>
          </a:p>
        </p:txBody>
      </p:sp>
      <p:sp>
        <p:nvSpPr>
          <p:cNvPr id="36" name="TextBox 35"/>
          <p:cNvSpPr txBox="1"/>
          <p:nvPr/>
        </p:nvSpPr>
        <p:spPr>
          <a:xfrm>
            <a:off x="4322712" y="812517"/>
            <a:ext cx="351378"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Calibri"/>
                <a:ea typeface="+mn-ea"/>
                <a:cs typeface="+mn-cs"/>
              </a:rPr>
              <a:t>CUI</a:t>
            </a:r>
            <a:endParaRPr kumimoji="0" lang="en-US" sz="900" b="1" i="0" u="none" strike="noStrike" kern="1200" cap="none" spc="0" normalizeH="0" baseline="0" noProof="0" dirty="0">
              <a:ln>
                <a:noFill/>
              </a:ln>
              <a:solidFill>
                <a:srgbClr val="FF0000"/>
              </a:solidFill>
              <a:effectLst/>
              <a:uLnTx/>
              <a:uFillTx/>
              <a:latin typeface="Calibri"/>
              <a:ea typeface="+mn-ea"/>
              <a:cs typeface="+mn-cs"/>
            </a:endParaRPr>
          </a:p>
        </p:txBody>
      </p:sp>
      <p:sp>
        <p:nvSpPr>
          <p:cNvPr id="37" name="TextBox 36"/>
          <p:cNvSpPr txBox="1"/>
          <p:nvPr/>
        </p:nvSpPr>
        <p:spPr>
          <a:xfrm>
            <a:off x="4343400" y="5793002"/>
            <a:ext cx="351378"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Calibri"/>
                <a:ea typeface="+mn-ea"/>
                <a:cs typeface="+mn-cs"/>
              </a:rPr>
              <a:t>CUI</a:t>
            </a:r>
            <a:endParaRPr kumimoji="0" lang="en-US" sz="900" b="1" i="0" u="none" strike="noStrike" kern="1200" cap="none" spc="0" normalizeH="0" baseline="0" noProof="0" dirty="0">
              <a:ln>
                <a:noFill/>
              </a:ln>
              <a:solidFill>
                <a:srgbClr val="FF0000"/>
              </a:solidFill>
              <a:effectLst/>
              <a:uLnTx/>
              <a:uFillTx/>
              <a:latin typeface="Calibri"/>
              <a:ea typeface="+mn-ea"/>
              <a:cs typeface="+mn-cs"/>
            </a:endParaRPr>
          </a:p>
        </p:txBody>
      </p:sp>
      <p:sp>
        <p:nvSpPr>
          <p:cNvPr id="29" name="TextBox 28"/>
          <p:cNvSpPr txBox="1"/>
          <p:nvPr/>
        </p:nvSpPr>
        <p:spPr>
          <a:xfrm>
            <a:off x="4603762" y="1789708"/>
            <a:ext cx="3400425" cy="1708160"/>
          </a:xfrm>
          <a:prstGeom prst="rect">
            <a:avLst/>
          </a:prstGeom>
          <a:noFill/>
        </p:spPr>
        <p:txBody>
          <a:bodyPr wrap="square" rtlCol="0" anchor="ctr">
            <a:spAutoFit/>
          </a:bodyPr>
          <a:lstStyle/>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 contact with 581</a:t>
            </a:r>
            <a:r>
              <a:rPr kumimoji="0" lang="en-US" sz="1050" b="1"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a:t>
            </a: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to leverage modules being used by other weapon systems</a:t>
            </a: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Requested available AFIRM modules be enable for E-8 to see potential tools</a:t>
            </a: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Participate in AFIRM consolidation planning sessions</a:t>
            </a: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Monthly status meeting re-started 6 July</a:t>
            </a: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Coordinated with 581</a:t>
            </a:r>
            <a:r>
              <a:rPr kumimoji="0" lang="en-US" sz="1050" b="1" i="0" u="none" strike="noStrike" kern="1200" cap="none" spc="0" normalizeH="0" baseline="30000" noProof="0" dirty="0">
                <a:ln>
                  <a:noFill/>
                </a:ln>
                <a:solidFill>
                  <a:prstClr val="black"/>
                </a:solidFill>
                <a:effectLst/>
                <a:uLnTx/>
                <a:uFillTx/>
                <a:latin typeface="Calibri"/>
                <a:ea typeface="+mn-ea"/>
                <a:cs typeface="+mn-cs"/>
              </a:rPr>
              <a:t>st</a:t>
            </a:r>
            <a:r>
              <a:rPr kumimoji="0" lang="en-US" sz="1050" b="1" i="0" u="none" strike="noStrike" kern="1200" cap="none" spc="0" normalizeH="0" baseline="0" noProof="0" dirty="0">
                <a:ln>
                  <a:noFill/>
                </a:ln>
                <a:solidFill>
                  <a:prstClr val="black"/>
                </a:solidFill>
                <a:effectLst/>
                <a:uLnTx/>
                <a:uFillTx/>
                <a:latin typeface="Calibri"/>
                <a:ea typeface="+mn-ea"/>
                <a:cs typeface="+mn-cs"/>
              </a:rPr>
              <a:t>/SWES to re-vitalize risk assessment “interview” module for E-8 use</a:t>
            </a: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50" b="0" i="0" u="none" strike="noStrike" kern="1200" cap="none" spc="0" normalizeH="0" baseline="0" noProof="0" dirty="0">
              <a:ln>
                <a:noFill/>
              </a:ln>
              <a:solidFill>
                <a:srgbClr val="1F497D"/>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p:cNvSpPr txBox="1"/>
          <p:nvPr/>
        </p:nvSpPr>
        <p:spPr>
          <a:xfrm>
            <a:off x="1135857" y="3853744"/>
            <a:ext cx="3409507" cy="80329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alibri"/>
                <a:ea typeface="+mn-ea"/>
                <a:cs typeface="+mn-cs"/>
              </a:rPr>
              <a:t>Issues:  </a:t>
            </a:r>
            <a:r>
              <a:rPr kumimoji="0" lang="en-US" sz="1050" b="0" i="0" u="none" strike="noStrike" kern="1200" cap="none" spc="0" normalizeH="0" baseline="0" noProof="0" dirty="0">
                <a:ln>
                  <a:noFill/>
                </a:ln>
                <a:solidFill>
                  <a:prstClr val="black"/>
                </a:solidFill>
                <a:effectLst/>
                <a:uLnTx/>
                <a:uFillTx/>
                <a:latin typeface="Calibri"/>
                <a:ea typeface="+mn-ea"/>
                <a:cs typeface="+mn-cs"/>
              </a:rPr>
              <a:t>AFIRM consolidation effort will take several years to complete </a:t>
            </a: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Status:</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173831" marR="0" lvl="1" indent="-173831" algn="l" defTabSz="6858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On-going</a:t>
            </a:r>
          </a:p>
        </p:txBody>
      </p:sp>
      <p:sp>
        <p:nvSpPr>
          <p:cNvPr id="40" name="TextBox 39"/>
          <p:cNvSpPr txBox="1"/>
          <p:nvPr/>
        </p:nvSpPr>
        <p:spPr>
          <a:xfrm>
            <a:off x="2711634" y="6061626"/>
            <a:ext cx="3706443" cy="25391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F81BD">
                    <a:lumMod val="50000"/>
                  </a:srgbClr>
                </a:solidFill>
                <a:effectLst/>
                <a:uLnTx/>
                <a:uFillTx/>
                <a:latin typeface="Calibri"/>
                <a:ea typeface="+mn-ea"/>
                <a:cs typeface="+mn-cs"/>
              </a:rPr>
              <a:t>Updates, </a:t>
            </a:r>
            <a:r>
              <a:rPr kumimoji="0" lang="en-US" sz="1050" b="0" i="0" u="none" strike="noStrike" kern="1200" cap="none" spc="0" normalizeH="0" baseline="0" noProof="0" dirty="0">
                <a:ln>
                  <a:noFill/>
                </a:ln>
                <a:solidFill>
                  <a:srgbClr val="00B050"/>
                </a:solidFill>
                <a:effectLst/>
                <a:uLnTx/>
                <a:uFillTx/>
                <a:latin typeface="Calibri"/>
                <a:ea typeface="+mn-ea"/>
                <a:cs typeface="+mn-cs"/>
              </a:rPr>
              <a:t>Green is on track/complete, </a:t>
            </a:r>
            <a:r>
              <a:rPr kumimoji="0" lang="en-US" sz="1050" b="0" i="0" u="none" strike="noStrike" kern="1200" cap="none" spc="0" normalizeH="0" baseline="0" noProof="0" dirty="0">
                <a:ln>
                  <a:noFill/>
                </a:ln>
                <a:solidFill>
                  <a:prstClr val="black"/>
                </a:solidFill>
                <a:effectLst/>
                <a:uLnTx/>
                <a:uFillTx/>
                <a:latin typeface="Calibri"/>
                <a:ea typeface="+mn-ea"/>
                <a:cs typeface="+mn-cs"/>
              </a:rPr>
              <a:t>black future</a:t>
            </a:r>
            <a:r>
              <a:rPr kumimoji="0" lang="en-US" sz="1050" b="0" i="0" u="none" strike="noStrike" kern="1200" cap="none" spc="0" normalizeH="0" baseline="0" noProof="0" dirty="0">
                <a:ln>
                  <a:noFill/>
                </a:ln>
                <a:solidFill>
                  <a:srgbClr val="00B050"/>
                </a:solidFill>
                <a:effectLst/>
                <a:uLnTx/>
                <a:uFillTx/>
                <a:latin typeface="Calibri"/>
                <a:ea typeface="+mn-ea"/>
                <a:cs typeface="+mn-cs"/>
              </a:rPr>
              <a:t>, </a:t>
            </a:r>
            <a:r>
              <a:rPr kumimoji="0" lang="en-US" sz="1050" b="0" i="0" u="none" strike="noStrike" kern="1200" cap="none" spc="0" normalizeH="0" baseline="0" noProof="0" dirty="0">
                <a:ln>
                  <a:noFill/>
                </a:ln>
                <a:solidFill>
                  <a:srgbClr val="FF0000"/>
                </a:solidFill>
                <a:effectLst/>
                <a:uLnTx/>
                <a:uFillTx/>
                <a:latin typeface="Calibri"/>
                <a:ea typeface="+mn-ea"/>
                <a:cs typeface="+mn-cs"/>
              </a:rPr>
              <a:t>Red is late</a:t>
            </a:r>
          </a:p>
        </p:txBody>
      </p:sp>
    </p:spTree>
    <p:extLst>
      <p:ext uri="{BB962C8B-B14F-4D97-AF65-F5344CB8AC3E}">
        <p14:creationId xmlns:p14="http://schemas.microsoft.com/office/powerpoint/2010/main" val="40258642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3002" y="958371"/>
            <a:ext cx="7086598" cy="310341"/>
          </a:xfrm>
          <a:prstGeom prst="rect">
            <a:avLst/>
          </a:prstGeom>
          <a:noFill/>
        </p:spPr>
        <p:txBody>
          <a:bodyPr wrap="square" rtlCol="0">
            <a:spAutoFit/>
          </a:bodyPr>
          <a:lstStyle/>
          <a:p>
            <a:pPr marL="1587104" marR="0" lvl="0" indent="-1587104" algn="l" defTabSz="685800" rtl="0" eaLnBrk="1" fontAlgn="auto" latinLnBrk="0" hangingPunct="1">
              <a:lnSpc>
                <a:spcPts val="1725"/>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497D">
                    <a:lumMod val="75000"/>
                  </a:srgbClr>
                </a:solidFill>
                <a:effectLst/>
                <a:uLnTx/>
                <a:uFillTx/>
                <a:latin typeface="Calibri"/>
                <a:ea typeface="+mn-ea"/>
                <a:cs typeface="+mn-cs"/>
              </a:rPr>
              <a:t>Program: 					          </a:t>
            </a:r>
            <a:r>
              <a:rPr kumimoji="0" lang="en-US" sz="1800" b="1" i="0" u="none" strike="noStrike" kern="1200" cap="none" spc="0" normalizeH="0" baseline="0" noProof="0" dirty="0">
                <a:ln>
                  <a:noFill/>
                </a:ln>
                <a:solidFill>
                  <a:srgbClr val="FF0000"/>
                </a:solidFill>
                <a:effectLst/>
                <a:uLnTx/>
                <a:uFillTx/>
                <a:latin typeface="Calibri"/>
                <a:ea typeface="+mn-ea"/>
                <a:cs typeface="+mn-cs"/>
              </a:rPr>
              <a:t>Project Prioritization</a:t>
            </a:r>
          </a:p>
        </p:txBody>
      </p:sp>
      <p:sp>
        <p:nvSpPr>
          <p:cNvPr id="5" name="TextBox 4"/>
          <p:cNvSpPr txBox="1"/>
          <p:nvPr/>
        </p:nvSpPr>
        <p:spPr>
          <a:xfrm>
            <a:off x="1143000" y="1200151"/>
            <a:ext cx="1313180"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Program</a:t>
            </a:r>
            <a:r>
              <a:rPr kumimoji="0" lang="en-US" sz="900" b="0" i="0" u="none" strike="noStrike" kern="1200" cap="none" spc="0" normalizeH="0" baseline="0" noProof="0" dirty="0">
                <a:ln>
                  <a:noFill/>
                </a:ln>
                <a:solidFill>
                  <a:prstClr val="black"/>
                </a:solidFill>
                <a:effectLst/>
                <a:uLnTx/>
                <a:uFillTx/>
                <a:latin typeface="Calibri"/>
                <a:ea typeface="+mn-ea"/>
                <a:cs typeface="+mn-cs"/>
              </a:rPr>
              <a:t>:  MECSIP</a:t>
            </a:r>
          </a:p>
        </p:txBody>
      </p:sp>
      <p:sp>
        <p:nvSpPr>
          <p:cNvPr id="7" name="TextBox 6"/>
          <p:cNvSpPr txBox="1"/>
          <p:nvPr/>
        </p:nvSpPr>
        <p:spPr>
          <a:xfrm>
            <a:off x="3731849" y="1200151"/>
            <a:ext cx="3647152"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POC</a:t>
            </a:r>
            <a:r>
              <a:rPr kumimoji="0" lang="en-US" sz="900" b="0" i="0" u="none" strike="noStrike" kern="1200" cap="none" spc="0" normalizeH="0" baseline="0" noProof="0" dirty="0">
                <a:ln>
                  <a:noFill/>
                </a:ln>
                <a:solidFill>
                  <a:prstClr val="black"/>
                </a:solidFill>
                <a:effectLst/>
                <a:uLnTx/>
                <a:uFillTx/>
                <a:latin typeface="Calibri"/>
                <a:ea typeface="+mn-ea"/>
                <a:cs typeface="+mn-cs"/>
              </a:rPr>
              <a:t>: Dodd Hamlin/Alan Everett (</a:t>
            </a:r>
            <a:r>
              <a:rPr kumimoji="0" lang="en-US" sz="900" b="0" i="0" u="none" strike="noStrike" kern="1200" cap="none" spc="0" normalizeH="0" baseline="0" noProof="0" dirty="0" err="1">
                <a:ln>
                  <a:noFill/>
                </a:ln>
                <a:solidFill>
                  <a:prstClr val="black"/>
                </a:solidFill>
                <a:effectLst/>
                <a:uLnTx/>
                <a:uFillTx/>
                <a:latin typeface="Calibri"/>
                <a:ea typeface="+mn-ea"/>
                <a:cs typeface="+mn-cs"/>
              </a:rPr>
              <a:t>Alion</a:t>
            </a:r>
            <a:r>
              <a:rPr kumimoji="0" lang="en-US" sz="900" b="0" i="0" u="none" strike="noStrike" kern="1200" cap="none" spc="0" normalizeH="0" baseline="0" noProof="0" dirty="0" smtClean="0">
                <a:ln>
                  <a:noFill/>
                </a:ln>
                <a:effectLst/>
                <a:uLnTx/>
                <a:uFillTx/>
                <a:latin typeface="Calibri"/>
                <a:ea typeface="+mn-ea"/>
                <a:cs typeface="+mn-cs"/>
              </a:rPr>
              <a:t>)  24 </a:t>
            </a:r>
            <a:r>
              <a:rPr kumimoji="0" lang="en-US" sz="900" b="0" i="0" u="none" strike="noStrike" kern="1200" cap="none" spc="0" normalizeH="0" baseline="0" noProof="0" dirty="0" smtClean="0">
                <a:ln>
                  <a:noFill/>
                </a:ln>
                <a:solidFill>
                  <a:prstClr val="black"/>
                </a:solidFill>
                <a:effectLst/>
                <a:uLnTx/>
                <a:uFillTx/>
                <a:latin typeface="Calibri"/>
                <a:ea typeface="+mn-ea"/>
                <a:cs typeface="+mn-cs"/>
              </a:rPr>
              <a:t>Sep 2020</a:t>
            </a:r>
            <a:r>
              <a:rPr kumimoji="0" lang="en-US" sz="9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9" name="TextBox 8"/>
          <p:cNvSpPr txBox="1"/>
          <p:nvPr/>
        </p:nvSpPr>
        <p:spPr>
          <a:xfrm>
            <a:off x="6575977" y="1200151"/>
            <a:ext cx="1244251"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HBG POC</a:t>
            </a:r>
            <a:r>
              <a:rPr kumimoji="0" lang="en-US" sz="900" b="0" i="0" u="none" strike="noStrike" kern="1200" cap="none" spc="0" normalizeH="0" baseline="0" noProof="0" dirty="0">
                <a:ln>
                  <a:noFill/>
                </a:ln>
                <a:solidFill>
                  <a:prstClr val="black"/>
                </a:solidFill>
                <a:effectLst/>
                <a:uLnTx/>
                <a:uFillTx/>
                <a:latin typeface="Calibri"/>
                <a:ea typeface="+mn-ea"/>
                <a:cs typeface="+mn-cs"/>
              </a:rPr>
              <a:t>:  Jesse Apple</a:t>
            </a: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1" y="1997119"/>
            <a:ext cx="275075" cy="507831"/>
          </a:xfrm>
          <a:prstGeom prst="rect">
            <a:avLst/>
          </a:prstGeom>
          <a:noFill/>
        </p:spPr>
        <p:txBody>
          <a:bodyPr wrap="none" rtlCol="0">
            <a:spAutoFit/>
          </a:bodyPr>
          <a:lstStyle/>
          <a:p>
            <a:pPr marL="89297" marR="0" lvl="0" indent="-89297" algn="l" defTabSz="685800" rtl="0" eaLnBrk="1" fontAlgn="auto" latinLnBrk="0" hangingPunct="1">
              <a:lnSpc>
                <a:spcPct val="100000"/>
              </a:lnSpc>
              <a:spcBef>
                <a:spcPts val="0"/>
              </a:spcBef>
              <a:spcAft>
                <a:spcPts val="0"/>
              </a:spcAft>
              <a:buClrTx/>
              <a:buSzTx/>
              <a:buFont typeface="Arial" pitchFamily="34" charset="0"/>
              <a:buChar char="•"/>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Schedule / Milestones</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25" name="Slide Number Placeholder 10"/>
          <p:cNvSpPr>
            <a:spLocks noGrp="1"/>
          </p:cNvSpPr>
          <p:nvPr>
            <p:ph type="sldNum" sz="quarter" idx="12"/>
          </p:nvPr>
        </p:nvSpPr>
        <p:spPr>
          <a:xfrm>
            <a:off x="6400800" y="5829300"/>
            <a:ext cx="1600200" cy="1714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endParaRPr kumimoji="0" lang="en-US" sz="1200" b="0" i="0" u="none" strike="noStrike" kern="1200" cap="none" spc="0" normalizeH="0" baseline="0" noProof="0" dirty="0">
              <a:ln>
                <a:noFill/>
              </a:ln>
              <a:solidFill>
                <a:srgbClr val="00297A"/>
              </a:solidFill>
              <a:effectLst/>
              <a:uLnTx/>
              <a:uFillTx/>
              <a:latin typeface="Arial"/>
              <a:ea typeface="+mn-ea"/>
              <a:cs typeface="+mn-cs"/>
            </a:endParaRPr>
          </a:p>
          <a:p>
            <a:pPr marL="0" marR="0" lvl="0" indent="0" algn="r" defTabSz="685800" rtl="0" eaLnBrk="1" fontAlgn="auto" latinLnBrk="0" hangingPunct="1">
              <a:lnSpc>
                <a:spcPct val="15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7" name="Straight Connector 26"/>
          <p:cNvCxnSpPr/>
          <p:nvPr/>
        </p:nvCxnSpPr>
        <p:spPr>
          <a:xfrm>
            <a:off x="1143000" y="3714750"/>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43000" y="36004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Description</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34" name="TextBox 33"/>
          <p:cNvSpPr txBox="1"/>
          <p:nvPr/>
        </p:nvSpPr>
        <p:spPr>
          <a:xfrm>
            <a:off x="4564856" y="36004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Recommendation/ Status</a:t>
            </a:r>
          </a:p>
        </p:txBody>
      </p:sp>
      <p:sp>
        <p:nvSpPr>
          <p:cNvPr id="38" name="TextBox 37"/>
          <p:cNvSpPr txBox="1"/>
          <p:nvPr/>
        </p:nvSpPr>
        <p:spPr>
          <a:xfrm>
            <a:off x="1157287" y="1885950"/>
            <a:ext cx="3400425" cy="676595"/>
          </a:xfrm>
          <a:prstGeom prst="rect">
            <a:avLst/>
          </a:prstGeom>
          <a:noFill/>
        </p:spPr>
        <p:txBody>
          <a:bodyPr wrap="square" rtlCol="0">
            <a:spAutoFit/>
          </a:bodyPr>
          <a:lstStyle/>
          <a:p>
            <a:pPr marL="0" marR="0" lvl="0" indent="0" algn="l" defTabSz="685800" rtl="0" eaLnBrk="1" fontAlgn="auto" latinLnBrk="0" hangingPunct="1">
              <a:lnSpc>
                <a:spcPct val="107000"/>
              </a:lnSpc>
              <a:spcBef>
                <a:spcPts val="0"/>
              </a:spcBef>
              <a:spcAft>
                <a:spcPts val="6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Develop prioritization criteria and tracking for all engineering projects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30" name="TextBox 29"/>
          <p:cNvSpPr txBox="1"/>
          <p:nvPr/>
        </p:nvSpPr>
        <p:spPr>
          <a:xfrm>
            <a:off x="4588034" y="3963408"/>
            <a:ext cx="4177619" cy="120725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RECOMMENDATION:  </a:t>
            </a:r>
            <a:r>
              <a:rPr kumimoji="0" lang="en-US" sz="1050" b="0" i="0" u="none" strike="noStrike" kern="1200" cap="none" spc="0" normalizeH="0" baseline="0" noProof="0" dirty="0" smtClean="0">
                <a:ln>
                  <a:noFill/>
                </a:ln>
                <a:solidFill>
                  <a:prstClr val="black"/>
                </a:solidFill>
                <a:effectLst/>
                <a:uLnTx/>
                <a:uFillTx/>
                <a:latin typeface="Calibri"/>
                <a:ea typeface="+mn-ea"/>
                <a:cs typeface="+mn-cs"/>
              </a:rPr>
              <a:t>After database updates, provide access to engineering for trial use to determine usefulness before moving to production server</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STATUS: </a:t>
            </a:r>
            <a:r>
              <a:rPr kumimoji="0" lang="en-US" sz="1050" b="0" i="0" u="none" strike="noStrike" kern="1200" cap="none" spc="0" normalizeH="0" baseline="0" noProof="0" dirty="0">
                <a:ln>
                  <a:noFill/>
                </a:ln>
                <a:solidFill>
                  <a:prstClr val="black"/>
                </a:solidFill>
                <a:effectLst/>
                <a:uLnTx/>
                <a:uFillTx/>
                <a:latin typeface="Calibri"/>
                <a:ea typeface="+mn-ea"/>
                <a:cs typeface="+mn-cs"/>
              </a:rPr>
              <a:t>On-going </a:t>
            </a:r>
            <a:r>
              <a:rPr kumimoji="0" lang="en-US" sz="1050" b="0" i="0" u="none" strike="noStrike" kern="1200" cap="none" spc="0" normalizeH="0" baseline="0" noProof="0" dirty="0" smtClean="0">
                <a:ln>
                  <a:noFill/>
                </a:ln>
                <a:solidFill>
                  <a:prstClr val="black"/>
                </a:solidFill>
                <a:effectLst/>
                <a:uLnTx/>
                <a:uFillTx/>
                <a:latin typeface="Calibri"/>
                <a:ea typeface="+mn-ea"/>
                <a:cs typeface="+mn-cs"/>
              </a:rPr>
              <a:t>(Database being re-coded)</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685800" rtl="0" eaLnBrk="1" fontAlgn="auto" latinLnBrk="0" hangingPunct="1">
              <a:lnSpc>
                <a:spcPct val="15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endParaRPr kumimoji="0" lang="en-US" sz="1050" b="0" i="0" u="none" strike="noStrike" kern="1200" cap="none" spc="0" normalizeH="0" baseline="0" noProof="0" dirty="0">
              <a:ln>
                <a:noFill/>
              </a:ln>
              <a:solidFill>
                <a:srgbClr val="002060"/>
              </a:solidFill>
              <a:effectLst/>
              <a:uLnTx/>
              <a:uFillTx/>
              <a:latin typeface="Calibri"/>
              <a:ea typeface="+mn-ea"/>
              <a:cs typeface="+mn-cs"/>
            </a:endParaRPr>
          </a:p>
        </p:txBody>
      </p:sp>
      <p:sp>
        <p:nvSpPr>
          <p:cNvPr id="36" name="TextBox 35"/>
          <p:cNvSpPr txBox="1"/>
          <p:nvPr/>
        </p:nvSpPr>
        <p:spPr>
          <a:xfrm>
            <a:off x="4319696" y="805631"/>
            <a:ext cx="351378"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Calibri"/>
                <a:ea typeface="+mn-ea"/>
                <a:cs typeface="+mn-cs"/>
              </a:rPr>
              <a:t>CUI</a:t>
            </a:r>
            <a:endParaRPr kumimoji="0" lang="en-US" sz="900" b="1" i="0" u="none" strike="noStrike" kern="1200" cap="none" spc="0" normalizeH="0" baseline="0" noProof="0" dirty="0">
              <a:ln>
                <a:noFill/>
              </a:ln>
              <a:solidFill>
                <a:srgbClr val="FF0000"/>
              </a:solidFill>
              <a:effectLst/>
              <a:uLnTx/>
              <a:uFillTx/>
              <a:latin typeface="Calibri"/>
              <a:ea typeface="+mn-ea"/>
              <a:cs typeface="+mn-cs"/>
            </a:endParaRPr>
          </a:p>
        </p:txBody>
      </p:sp>
      <p:sp>
        <p:nvSpPr>
          <p:cNvPr id="37" name="TextBox 36"/>
          <p:cNvSpPr txBox="1"/>
          <p:nvPr/>
        </p:nvSpPr>
        <p:spPr>
          <a:xfrm>
            <a:off x="4343400" y="5793002"/>
            <a:ext cx="351378"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Calibri"/>
                <a:ea typeface="+mn-ea"/>
                <a:cs typeface="+mn-cs"/>
              </a:rPr>
              <a:t>CUI</a:t>
            </a:r>
            <a:endParaRPr kumimoji="0" lang="en-US" sz="900" b="1" i="0" u="none" strike="noStrike" kern="1200" cap="none" spc="0" normalizeH="0" baseline="0" noProof="0" dirty="0">
              <a:ln>
                <a:noFill/>
              </a:ln>
              <a:solidFill>
                <a:srgbClr val="FF0000"/>
              </a:solidFill>
              <a:effectLst/>
              <a:uLnTx/>
              <a:uFillTx/>
              <a:latin typeface="Calibri"/>
              <a:ea typeface="+mn-ea"/>
              <a:cs typeface="+mn-cs"/>
            </a:endParaRPr>
          </a:p>
        </p:txBody>
      </p:sp>
      <p:sp>
        <p:nvSpPr>
          <p:cNvPr id="29" name="TextBox 28"/>
          <p:cNvSpPr txBox="1"/>
          <p:nvPr/>
        </p:nvSpPr>
        <p:spPr>
          <a:xfrm>
            <a:off x="4686455" y="1694216"/>
            <a:ext cx="3400425" cy="2442720"/>
          </a:xfrm>
          <a:prstGeom prst="rect">
            <a:avLst/>
          </a:prstGeom>
          <a:noFill/>
        </p:spPr>
        <p:txBody>
          <a:bodyPr wrap="square" rtlCol="0" anchor="ctr">
            <a:spAutoFit/>
          </a:bodyPr>
          <a:lstStyle/>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Incorporated </a:t>
            </a: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multiple scoring criteria to aid in prioritization</a:t>
            </a:r>
          </a:p>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Received updates from CM and SME’s to capture latest status</a:t>
            </a:r>
          </a:p>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Spreadsheet is ready for upload to sharepoint site for enterprise use</a:t>
            </a:r>
          </a:p>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Potential database on C-5 AFIRM identified to meet HBG requirements</a:t>
            </a:r>
          </a:p>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Database </a:t>
            </a:r>
            <a:r>
              <a:rPr kumimoji="0" lang="en-US" sz="1050" b="1" i="0" u="none" strike="noStrike" kern="1200" cap="none" spc="0" normalizeH="0" baseline="0" noProof="0" dirty="0" smtClean="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is completed and located </a:t>
            </a:r>
            <a:r>
              <a:rPr kumimoji="0" lang="en-US" sz="1050"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on E-8 development site for trial </a:t>
            </a:r>
            <a:r>
              <a:rPr kumimoji="0" lang="en-US" sz="1050" b="1" i="0" u="none" strike="noStrike" kern="1200" cap="none" spc="0" normalizeH="0" baseline="0" noProof="0" dirty="0" smtClean="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use and spreadsheet data will be imported this sprint</a:t>
            </a:r>
            <a:endParaRPr kumimoji="0" lang="en-US" sz="1050"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14313" marR="0" lvl="1" indent="-214313" algn="l" defTabSz="685800" rtl="0" eaLnBrk="1" fontAlgn="auto" latinLnBrk="0" hangingPunct="1">
              <a:lnSpc>
                <a:spcPct val="107000"/>
              </a:lnSpc>
              <a:spcBef>
                <a:spcPts val="0"/>
              </a:spcBef>
              <a:spcAft>
                <a:spcPts val="600"/>
              </a:spcAft>
              <a:buClrTx/>
              <a:buSzTx/>
              <a:buFont typeface="Wingdings" panose="05000000000000000000" pitchFamily="2" charset="2"/>
              <a:buChar char="q"/>
              <a:tabLst/>
              <a:defRPr/>
            </a:pPr>
            <a:endPar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p:cNvSpPr txBox="1"/>
          <p:nvPr/>
        </p:nvSpPr>
        <p:spPr>
          <a:xfrm>
            <a:off x="1145189" y="3963408"/>
            <a:ext cx="3409507" cy="80329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alibri"/>
                <a:ea typeface="+mn-ea"/>
                <a:cs typeface="+mn-cs"/>
              </a:rPr>
              <a:t>Issues</a:t>
            </a:r>
            <a:r>
              <a:rPr kumimoji="0" lang="en-US" sz="1050" b="1" i="0" u="none" strike="noStrike" kern="1200" cap="none" spc="0" normalizeH="0" baseline="0" noProof="0" dirty="0">
                <a:ln>
                  <a:noFill/>
                </a:ln>
                <a:solidFill>
                  <a:srgbClr val="0070C0"/>
                </a:solidFill>
                <a:effectLst/>
                <a:uLnTx/>
                <a:uFillTx/>
                <a:latin typeface="Calibri"/>
                <a:ea typeface="+mn-ea"/>
                <a:cs typeface="+mn-cs"/>
              </a:rPr>
              <a:t>:  </a:t>
            </a:r>
            <a:r>
              <a:rPr kumimoji="0" lang="en-US" sz="1050" b="0" i="0" u="none" strike="noStrike" kern="1200" cap="none" spc="0" normalizeH="0" baseline="0" noProof="0" dirty="0">
                <a:ln>
                  <a:noFill/>
                </a:ln>
                <a:solidFill>
                  <a:srgbClr val="0070C0"/>
                </a:solidFill>
                <a:effectLst/>
                <a:uLnTx/>
                <a:uFillTx/>
                <a:latin typeface="Calibri"/>
                <a:ea typeface="+mn-ea"/>
                <a:cs typeface="+mn-cs"/>
              </a:rPr>
              <a:t>Spreadsheet </a:t>
            </a:r>
            <a:r>
              <a:rPr kumimoji="0" lang="en-US" sz="1050" b="0" i="0" u="none" strike="noStrike" kern="1200" cap="none" spc="0" normalizeH="0" baseline="0" noProof="0" dirty="0" smtClean="0">
                <a:ln>
                  <a:noFill/>
                </a:ln>
                <a:solidFill>
                  <a:srgbClr val="0070C0"/>
                </a:solidFill>
                <a:effectLst/>
                <a:uLnTx/>
                <a:uFillTx/>
                <a:latin typeface="Calibri"/>
                <a:ea typeface="+mn-ea"/>
                <a:cs typeface="+mn-cs"/>
              </a:rPr>
              <a:t>being incorporated </a:t>
            </a:r>
            <a:r>
              <a:rPr kumimoji="0" lang="en-US" sz="1050" b="0" i="0" u="none" strike="noStrike" kern="1200" cap="none" spc="0" normalizeH="0" baseline="0" noProof="0" dirty="0">
                <a:ln>
                  <a:noFill/>
                </a:ln>
                <a:solidFill>
                  <a:srgbClr val="0070C0"/>
                </a:solidFill>
                <a:effectLst/>
                <a:uLnTx/>
                <a:uFillTx/>
                <a:latin typeface="Calibri"/>
                <a:ea typeface="+mn-ea"/>
                <a:cs typeface="+mn-cs"/>
              </a:rPr>
              <a:t>into </a:t>
            </a:r>
            <a:r>
              <a:rPr kumimoji="0" lang="en-US" sz="1050" b="0" i="0" u="none" strike="noStrike" kern="1200" cap="none" spc="0" normalizeH="0" baseline="0" noProof="0" dirty="0" smtClean="0">
                <a:ln>
                  <a:noFill/>
                </a:ln>
                <a:solidFill>
                  <a:srgbClr val="0070C0"/>
                </a:solidFill>
                <a:effectLst/>
                <a:uLnTx/>
                <a:uFillTx/>
                <a:latin typeface="Calibri"/>
                <a:ea typeface="+mn-ea"/>
                <a:cs typeface="+mn-cs"/>
              </a:rPr>
              <a:t>Engineering Requirements Management (ERM) module on AFIRM</a:t>
            </a:r>
            <a:endParaRPr kumimoji="0" lang="en-US" sz="1050" b="0" i="0" u="none" strike="noStrike" kern="1200" cap="none" spc="0" normalizeH="0" baseline="0" noProof="0" dirty="0">
              <a:ln>
                <a:noFill/>
              </a:ln>
              <a:solidFill>
                <a:srgbClr val="0070C0"/>
              </a:solidFill>
              <a:effectLst/>
              <a:uLnTx/>
              <a:uFillTx/>
              <a:latin typeface="Calibri"/>
              <a:ea typeface="+mn-ea"/>
              <a:cs typeface="+mn-cs"/>
            </a:endParaRP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Status:</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171450" marR="0" lvl="1" indent="-171450" algn="l" defTabSz="6858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On-going (Database being re-coded)</a:t>
            </a:r>
          </a:p>
        </p:txBody>
      </p:sp>
      <p:sp>
        <p:nvSpPr>
          <p:cNvPr id="40" name="TextBox 39"/>
          <p:cNvSpPr txBox="1"/>
          <p:nvPr/>
        </p:nvSpPr>
        <p:spPr>
          <a:xfrm>
            <a:off x="2694357" y="5953125"/>
            <a:ext cx="3706443" cy="25391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F81BD">
                    <a:lumMod val="50000"/>
                  </a:srgbClr>
                </a:solidFill>
                <a:effectLst/>
                <a:uLnTx/>
                <a:uFillTx/>
                <a:latin typeface="Calibri"/>
                <a:ea typeface="+mn-ea"/>
                <a:cs typeface="+mn-cs"/>
              </a:rPr>
              <a:t>Updates, </a:t>
            </a:r>
            <a:r>
              <a:rPr kumimoji="0" lang="en-US" sz="1050" b="0" i="0" u="none" strike="noStrike" kern="1200" cap="none" spc="0" normalizeH="0" baseline="0" noProof="0" dirty="0">
                <a:ln>
                  <a:noFill/>
                </a:ln>
                <a:solidFill>
                  <a:srgbClr val="00B050"/>
                </a:solidFill>
                <a:effectLst/>
                <a:uLnTx/>
                <a:uFillTx/>
                <a:latin typeface="Calibri"/>
                <a:ea typeface="+mn-ea"/>
                <a:cs typeface="+mn-cs"/>
              </a:rPr>
              <a:t>Green is on track/complete, </a:t>
            </a:r>
            <a:r>
              <a:rPr kumimoji="0" lang="en-US" sz="1050" b="0" i="0" u="none" strike="noStrike" kern="1200" cap="none" spc="0" normalizeH="0" baseline="0" noProof="0" dirty="0">
                <a:ln>
                  <a:noFill/>
                </a:ln>
                <a:solidFill>
                  <a:prstClr val="black"/>
                </a:solidFill>
                <a:effectLst/>
                <a:uLnTx/>
                <a:uFillTx/>
                <a:latin typeface="Calibri"/>
                <a:ea typeface="+mn-ea"/>
                <a:cs typeface="+mn-cs"/>
              </a:rPr>
              <a:t>black future</a:t>
            </a:r>
            <a:r>
              <a:rPr kumimoji="0" lang="en-US" sz="1050" b="0" i="0" u="none" strike="noStrike" kern="1200" cap="none" spc="0" normalizeH="0" baseline="0" noProof="0" dirty="0">
                <a:ln>
                  <a:noFill/>
                </a:ln>
                <a:solidFill>
                  <a:srgbClr val="00B050"/>
                </a:solidFill>
                <a:effectLst/>
                <a:uLnTx/>
                <a:uFillTx/>
                <a:latin typeface="Calibri"/>
                <a:ea typeface="+mn-ea"/>
                <a:cs typeface="+mn-cs"/>
              </a:rPr>
              <a:t>, </a:t>
            </a:r>
            <a:r>
              <a:rPr kumimoji="0" lang="en-US" sz="1050" b="0" i="0" u="none" strike="noStrike" kern="1200" cap="none" spc="0" normalizeH="0" baseline="0" noProof="0" dirty="0">
                <a:ln>
                  <a:noFill/>
                </a:ln>
                <a:solidFill>
                  <a:srgbClr val="FF0000"/>
                </a:solidFill>
                <a:effectLst/>
                <a:uLnTx/>
                <a:uFillTx/>
                <a:latin typeface="Calibri"/>
                <a:ea typeface="+mn-ea"/>
                <a:cs typeface="+mn-cs"/>
              </a:rPr>
              <a:t>Red is late</a:t>
            </a:r>
          </a:p>
        </p:txBody>
      </p:sp>
    </p:spTree>
    <p:extLst>
      <p:ext uri="{BB962C8B-B14F-4D97-AF65-F5344CB8AC3E}">
        <p14:creationId xmlns:p14="http://schemas.microsoft.com/office/powerpoint/2010/main" val="25001134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3002" y="958371"/>
            <a:ext cx="6743699" cy="310341"/>
          </a:xfrm>
          <a:prstGeom prst="rect">
            <a:avLst/>
          </a:prstGeom>
          <a:noFill/>
        </p:spPr>
        <p:txBody>
          <a:bodyPr wrap="square" rtlCol="0">
            <a:spAutoFit/>
          </a:bodyPr>
          <a:lstStyle/>
          <a:p>
            <a:pPr marL="1587104" marR="0" lvl="0" indent="-1587104" algn="l" defTabSz="685800" rtl="0" eaLnBrk="1" fontAlgn="auto" latinLnBrk="0" hangingPunct="1">
              <a:lnSpc>
                <a:spcPts val="1725"/>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497D">
                    <a:lumMod val="75000"/>
                  </a:srgbClr>
                </a:solidFill>
                <a:effectLst/>
                <a:uLnTx/>
                <a:uFillTx/>
                <a:latin typeface="Calibri"/>
                <a:ea typeface="+mn-ea"/>
                <a:cs typeface="+mn-cs"/>
              </a:rPr>
              <a:t>Program: 					                             </a:t>
            </a:r>
            <a:r>
              <a:rPr kumimoji="0" lang="en-US" sz="1800" b="1" i="0" u="none" strike="noStrike" kern="1200" cap="none" spc="0" normalizeH="0" baseline="0" noProof="0" dirty="0">
                <a:ln>
                  <a:noFill/>
                </a:ln>
                <a:solidFill>
                  <a:srgbClr val="FF0000"/>
                </a:solidFill>
                <a:effectLst/>
                <a:uLnTx/>
                <a:uFillTx/>
                <a:latin typeface="Calibri"/>
                <a:ea typeface="+mn-ea"/>
                <a:cs typeface="+mn-cs"/>
              </a:rPr>
              <a:t>AIP</a:t>
            </a:r>
          </a:p>
        </p:txBody>
      </p:sp>
      <p:sp>
        <p:nvSpPr>
          <p:cNvPr id="5" name="TextBox 4"/>
          <p:cNvSpPr txBox="1"/>
          <p:nvPr/>
        </p:nvSpPr>
        <p:spPr>
          <a:xfrm>
            <a:off x="1143000" y="1200151"/>
            <a:ext cx="1313180"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Program</a:t>
            </a:r>
            <a:r>
              <a:rPr kumimoji="0" lang="en-US" sz="900" b="0" i="0" u="none" strike="noStrike" kern="1200" cap="none" spc="0" normalizeH="0" baseline="0" noProof="0" dirty="0">
                <a:ln>
                  <a:noFill/>
                </a:ln>
                <a:solidFill>
                  <a:prstClr val="black"/>
                </a:solidFill>
                <a:effectLst/>
                <a:uLnTx/>
                <a:uFillTx/>
                <a:latin typeface="Calibri"/>
                <a:ea typeface="+mn-ea"/>
                <a:cs typeface="+mn-cs"/>
              </a:rPr>
              <a:t>:  MECSIP</a:t>
            </a:r>
          </a:p>
        </p:txBody>
      </p:sp>
      <p:sp>
        <p:nvSpPr>
          <p:cNvPr id="7" name="TextBox 6"/>
          <p:cNvSpPr txBox="1"/>
          <p:nvPr/>
        </p:nvSpPr>
        <p:spPr>
          <a:xfrm>
            <a:off x="3731850" y="1200151"/>
            <a:ext cx="3647152"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POC</a:t>
            </a:r>
            <a:r>
              <a:rPr kumimoji="0" lang="en-US" sz="900" b="0" i="0" u="none" strike="noStrike" kern="1200" cap="none" spc="0" normalizeH="0" baseline="0" noProof="0" dirty="0">
                <a:ln>
                  <a:noFill/>
                </a:ln>
                <a:solidFill>
                  <a:prstClr val="black"/>
                </a:solidFill>
                <a:effectLst/>
                <a:uLnTx/>
                <a:uFillTx/>
                <a:latin typeface="Calibri"/>
                <a:ea typeface="+mn-ea"/>
                <a:cs typeface="+mn-cs"/>
              </a:rPr>
              <a:t>: Dodd Hamlin (</a:t>
            </a:r>
            <a:r>
              <a:rPr kumimoji="0" lang="en-US" sz="900" b="0" i="0" u="none" strike="noStrike" kern="1200" cap="none" spc="0" normalizeH="0" baseline="0" noProof="0" dirty="0" err="1">
                <a:ln>
                  <a:noFill/>
                </a:ln>
                <a:solidFill>
                  <a:prstClr val="black"/>
                </a:solidFill>
                <a:effectLst/>
                <a:uLnTx/>
                <a:uFillTx/>
                <a:latin typeface="Calibri"/>
                <a:ea typeface="+mn-ea"/>
                <a:cs typeface="+mn-cs"/>
              </a:rPr>
              <a:t>Alion</a:t>
            </a:r>
            <a:r>
              <a:rPr kumimoji="0" lang="en-US" sz="900" b="0" i="0" u="none" strike="noStrike" kern="1200" cap="none" spc="0" normalizeH="0" baseline="0" noProof="0" dirty="0" smtClean="0">
                <a:ln>
                  <a:noFill/>
                </a:ln>
                <a:effectLst/>
                <a:uLnTx/>
                <a:uFillTx/>
                <a:latin typeface="Calibri"/>
                <a:ea typeface="+mn-ea"/>
                <a:cs typeface="+mn-cs"/>
              </a:rPr>
              <a:t>)  24 </a:t>
            </a:r>
            <a:r>
              <a:rPr kumimoji="0" lang="en-US" sz="900" b="0" i="0" u="none" strike="noStrike" kern="1200" cap="none" spc="0" normalizeH="0" baseline="0" noProof="0" dirty="0" smtClean="0">
                <a:ln>
                  <a:noFill/>
                </a:ln>
                <a:solidFill>
                  <a:prstClr val="black"/>
                </a:solidFill>
                <a:effectLst/>
                <a:uLnTx/>
                <a:uFillTx/>
                <a:latin typeface="Calibri"/>
                <a:ea typeface="+mn-ea"/>
                <a:cs typeface="+mn-cs"/>
              </a:rPr>
              <a:t>Sep 2020</a:t>
            </a:r>
            <a:r>
              <a:rPr kumimoji="0" lang="en-US" sz="9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9" name="TextBox 8"/>
          <p:cNvSpPr txBox="1"/>
          <p:nvPr/>
        </p:nvSpPr>
        <p:spPr>
          <a:xfrm>
            <a:off x="6575977" y="1200151"/>
            <a:ext cx="1141659"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HBG POC</a:t>
            </a:r>
            <a:r>
              <a:rPr kumimoji="0" lang="en-US" sz="900" b="0" i="0" u="none" strike="noStrike" kern="1200" cap="none" spc="0" normalizeH="0" baseline="0" noProof="0" dirty="0">
                <a:ln>
                  <a:noFill/>
                </a:ln>
                <a:solidFill>
                  <a:prstClr val="black"/>
                </a:solidFill>
                <a:effectLst/>
                <a:uLnTx/>
                <a:uFillTx/>
                <a:latin typeface="Calibri"/>
                <a:ea typeface="+mn-ea"/>
                <a:cs typeface="+mn-cs"/>
              </a:rPr>
              <a:t>:  Carl Eddy</a:t>
            </a: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1" y="1997119"/>
            <a:ext cx="275075" cy="507831"/>
          </a:xfrm>
          <a:prstGeom prst="rect">
            <a:avLst/>
          </a:prstGeom>
          <a:noFill/>
        </p:spPr>
        <p:txBody>
          <a:bodyPr wrap="none" rtlCol="0">
            <a:spAutoFit/>
          </a:bodyPr>
          <a:lstStyle/>
          <a:p>
            <a:pPr marL="89297" marR="0" lvl="0" indent="-89297" algn="l" defTabSz="685800" rtl="0" eaLnBrk="1" fontAlgn="auto" latinLnBrk="0" hangingPunct="1">
              <a:lnSpc>
                <a:spcPct val="100000"/>
              </a:lnSpc>
              <a:spcBef>
                <a:spcPts val="0"/>
              </a:spcBef>
              <a:spcAft>
                <a:spcPts val="0"/>
              </a:spcAft>
              <a:buClrTx/>
              <a:buSzTx/>
              <a:buFont typeface="Arial" pitchFamily="34" charset="0"/>
              <a:buChar char="•"/>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Schedule / Milestones</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25" name="Slide Number Placeholder 10"/>
          <p:cNvSpPr>
            <a:spLocks noGrp="1"/>
          </p:cNvSpPr>
          <p:nvPr>
            <p:ph type="sldNum" sz="quarter" idx="12"/>
          </p:nvPr>
        </p:nvSpPr>
        <p:spPr>
          <a:xfrm>
            <a:off x="6400800" y="5829300"/>
            <a:ext cx="1600200" cy="1714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endParaRPr kumimoji="0" lang="en-US" sz="1200" b="0" i="0" u="none" strike="noStrike" kern="1200" cap="none" spc="0" normalizeH="0" baseline="0" noProof="0" dirty="0">
              <a:ln>
                <a:noFill/>
              </a:ln>
              <a:solidFill>
                <a:srgbClr val="00297A"/>
              </a:solidFill>
              <a:effectLst/>
              <a:uLnTx/>
              <a:uFillTx/>
              <a:latin typeface="Arial"/>
              <a:ea typeface="+mn-ea"/>
              <a:cs typeface="+mn-cs"/>
            </a:endParaRPr>
          </a:p>
          <a:p>
            <a:pPr marL="0" marR="0" lvl="0" indent="0" algn="r" defTabSz="685800" rtl="0" eaLnBrk="1" fontAlgn="auto" latinLnBrk="0" hangingPunct="1">
              <a:lnSpc>
                <a:spcPct val="15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7" name="Straight Connector 26"/>
          <p:cNvCxnSpPr/>
          <p:nvPr/>
        </p:nvCxnSpPr>
        <p:spPr>
          <a:xfrm>
            <a:off x="1143000" y="3714750"/>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43000" y="36004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Description</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34" name="TextBox 33"/>
          <p:cNvSpPr txBox="1"/>
          <p:nvPr/>
        </p:nvSpPr>
        <p:spPr>
          <a:xfrm>
            <a:off x="4564856" y="36004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Recommendation/ Status</a:t>
            </a:r>
          </a:p>
        </p:txBody>
      </p:sp>
      <p:sp>
        <p:nvSpPr>
          <p:cNvPr id="38" name="TextBox 37"/>
          <p:cNvSpPr txBox="1"/>
          <p:nvPr/>
        </p:nvSpPr>
        <p:spPr>
          <a:xfrm>
            <a:off x="1157287" y="1885950"/>
            <a:ext cx="3400425" cy="610936"/>
          </a:xfrm>
          <a:prstGeom prst="rect">
            <a:avLst/>
          </a:prstGeom>
          <a:noFill/>
        </p:spPr>
        <p:txBody>
          <a:bodyPr wrap="square" rtlCol="0">
            <a:spAutoFit/>
          </a:bodyPr>
          <a:lstStyle/>
          <a:p>
            <a:pPr marL="0" marR="0" lvl="0" indent="0" algn="l" defTabSz="685800" rtl="0" eaLnBrk="1" fontAlgn="auto" latinLnBrk="0" hangingPunct="1">
              <a:lnSpc>
                <a:spcPct val="107000"/>
              </a:lnSpc>
              <a:spcBef>
                <a:spcPts val="0"/>
              </a:spcBef>
              <a:spcAft>
                <a:spcPts val="6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Review E-8 Flight Data Recorder (FDR) for required parameter capture IAW Aircraft information Program (AIP)</a:t>
            </a:r>
          </a:p>
        </p:txBody>
      </p:sp>
      <p:sp>
        <p:nvSpPr>
          <p:cNvPr id="30" name="TextBox 29"/>
          <p:cNvSpPr txBox="1"/>
          <p:nvPr/>
        </p:nvSpPr>
        <p:spPr>
          <a:xfrm>
            <a:off x="4603762" y="3916910"/>
            <a:ext cx="4177619" cy="80329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RECOMMENDATION: </a:t>
            </a: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Update AIP waiver documentation and coordinate with MAJCOM</a:t>
            </a: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STATUS: </a:t>
            </a:r>
            <a:r>
              <a:rPr kumimoji="0" lang="en-US" sz="1050" b="0" i="0" u="none" strike="noStrike" kern="1200" cap="none" spc="0" normalizeH="0" baseline="0" noProof="0" dirty="0" smtClean="0">
                <a:ln>
                  <a:noFill/>
                </a:ln>
                <a:solidFill>
                  <a:prstClr val="black"/>
                </a:solidFill>
                <a:effectLst/>
                <a:uLnTx/>
                <a:uFillTx/>
                <a:latin typeface="Calibri"/>
                <a:ea typeface="+mn-ea"/>
                <a:cs typeface="+mn-cs"/>
              </a:rPr>
              <a:t>On-going</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endParaRPr kumimoji="0" lang="en-US" sz="1050" b="0" i="0" u="none" strike="noStrike" kern="1200" cap="none" spc="0" normalizeH="0" baseline="0" noProof="0" dirty="0">
              <a:ln>
                <a:noFill/>
              </a:ln>
              <a:solidFill>
                <a:srgbClr val="002060"/>
              </a:solidFill>
              <a:effectLst/>
              <a:uLnTx/>
              <a:uFillTx/>
              <a:latin typeface="Calibri"/>
              <a:ea typeface="+mn-ea"/>
              <a:cs typeface="+mn-cs"/>
            </a:endParaRPr>
          </a:p>
        </p:txBody>
      </p:sp>
      <p:sp>
        <p:nvSpPr>
          <p:cNvPr id="36" name="TextBox 35"/>
          <p:cNvSpPr txBox="1"/>
          <p:nvPr/>
        </p:nvSpPr>
        <p:spPr>
          <a:xfrm>
            <a:off x="4319696" y="805631"/>
            <a:ext cx="351378"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Calibri"/>
                <a:ea typeface="+mn-ea"/>
                <a:cs typeface="+mn-cs"/>
              </a:rPr>
              <a:t>CUI</a:t>
            </a:r>
            <a:endParaRPr kumimoji="0" lang="en-US" sz="900" b="1" i="0" u="none" strike="noStrike" kern="1200" cap="none" spc="0" normalizeH="0" baseline="0" noProof="0" dirty="0">
              <a:ln>
                <a:noFill/>
              </a:ln>
              <a:solidFill>
                <a:srgbClr val="FF0000"/>
              </a:solidFill>
              <a:effectLst/>
              <a:uLnTx/>
              <a:uFillTx/>
              <a:latin typeface="Calibri"/>
              <a:ea typeface="+mn-ea"/>
              <a:cs typeface="+mn-cs"/>
            </a:endParaRPr>
          </a:p>
        </p:txBody>
      </p:sp>
      <p:sp>
        <p:nvSpPr>
          <p:cNvPr id="37" name="TextBox 36"/>
          <p:cNvSpPr txBox="1"/>
          <p:nvPr/>
        </p:nvSpPr>
        <p:spPr>
          <a:xfrm>
            <a:off x="4428073" y="6230937"/>
            <a:ext cx="351378"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Calibri"/>
                <a:ea typeface="+mn-ea"/>
                <a:cs typeface="+mn-cs"/>
              </a:rPr>
              <a:t>CUI</a:t>
            </a:r>
            <a:endParaRPr kumimoji="0" lang="en-US" sz="900" b="1" i="0" u="none" strike="noStrike" kern="1200" cap="none" spc="0" normalizeH="0" baseline="0" noProof="0" dirty="0">
              <a:ln>
                <a:noFill/>
              </a:ln>
              <a:solidFill>
                <a:srgbClr val="FF0000"/>
              </a:solidFill>
              <a:effectLst/>
              <a:uLnTx/>
              <a:uFillTx/>
              <a:latin typeface="Calibri"/>
              <a:ea typeface="+mn-ea"/>
              <a:cs typeface="+mn-cs"/>
            </a:endParaRPr>
          </a:p>
        </p:txBody>
      </p:sp>
      <p:sp>
        <p:nvSpPr>
          <p:cNvPr id="29" name="TextBox 28"/>
          <p:cNvSpPr txBox="1"/>
          <p:nvPr/>
        </p:nvSpPr>
        <p:spPr>
          <a:xfrm>
            <a:off x="4609311" y="1707980"/>
            <a:ext cx="3400425" cy="1957972"/>
          </a:xfrm>
          <a:prstGeom prst="rect">
            <a:avLst/>
          </a:prstGeom>
          <a:noFill/>
        </p:spPr>
        <p:txBody>
          <a:bodyPr wrap="square" rtlCol="0" anchor="ctr">
            <a:spAutoFit/>
          </a:bodyPr>
          <a:lstStyle/>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Developed matrix for required vs. current parameter capture </a:t>
            </a:r>
          </a:p>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Reviewing previous MAJCOM waiver request</a:t>
            </a:r>
          </a:p>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Re-establishing Aircraft Information Working Group (AIWG</a:t>
            </a:r>
            <a:r>
              <a:rPr kumimoji="0" lang="en-US" sz="1050" b="1"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Re-writing Aircraft Information Management Plan (AIMP)</a:t>
            </a:r>
          </a:p>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50" b="1" i="0" u="none" strike="noStrike" kern="1200" cap="none" spc="0" normalizeH="0" baseline="0" noProof="0" dirty="0">
              <a:ln>
                <a:noFill/>
              </a:ln>
              <a:solidFill>
                <a:srgbClr val="1F497D"/>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14313" marR="0" lvl="1" indent="-214313" algn="l" defTabSz="685800" rtl="0" eaLnBrk="1" fontAlgn="auto" latinLnBrk="0" hangingPunct="1">
              <a:lnSpc>
                <a:spcPct val="107000"/>
              </a:lnSpc>
              <a:spcBef>
                <a:spcPts val="0"/>
              </a:spcBef>
              <a:spcAft>
                <a:spcPts val="600"/>
              </a:spcAft>
              <a:buClrTx/>
              <a:buSzTx/>
              <a:buFont typeface="Wingdings" panose="05000000000000000000" pitchFamily="2" charset="2"/>
              <a:buChar char="q"/>
              <a:tabLst/>
              <a:defRPr/>
            </a:pPr>
            <a:endPar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p:cNvSpPr txBox="1"/>
          <p:nvPr/>
        </p:nvSpPr>
        <p:spPr>
          <a:xfrm>
            <a:off x="1135857" y="3853744"/>
            <a:ext cx="3409507" cy="119109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alibri"/>
                <a:ea typeface="+mn-ea"/>
                <a:cs typeface="+mn-cs"/>
              </a:rPr>
              <a:t>Issues:  </a:t>
            </a:r>
            <a:r>
              <a:rPr kumimoji="0" lang="en-US" sz="1050" b="0" i="0" u="none" strike="noStrike" kern="1200" cap="none" spc="0" normalizeH="0" baseline="0" noProof="0" dirty="0">
                <a:ln>
                  <a:noFill/>
                </a:ln>
                <a:solidFill>
                  <a:prstClr val="black"/>
                </a:solidFill>
                <a:effectLst/>
                <a:uLnTx/>
                <a:uFillTx/>
                <a:latin typeface="Calibri"/>
                <a:ea typeface="+mn-ea"/>
                <a:cs typeface="+mn-cs"/>
              </a:rPr>
              <a:t>Current FDR doesn’t meet digital DFDR requirements to capture required parameters</a:t>
            </a: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Status:</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173831" marR="0" lvl="1" indent="-173831" algn="l" defTabSz="6858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1050" b="0" i="0" u="none" strike="noStrike" kern="1200" cap="none" spc="0" normalizeH="0" baseline="0" noProof="0" dirty="0" smtClean="0">
                <a:ln>
                  <a:noFill/>
                </a:ln>
                <a:solidFill>
                  <a:prstClr val="black"/>
                </a:solidFill>
                <a:effectLst/>
                <a:uLnTx/>
                <a:uFillTx/>
                <a:latin typeface="Calibri"/>
                <a:ea typeface="+mn-ea"/>
                <a:cs typeface="+mn-cs"/>
              </a:rPr>
              <a:t>On-going</a:t>
            </a:r>
          </a:p>
          <a:p>
            <a:pPr marL="173831" marR="0" lvl="1" indent="-173831" algn="l" defTabSz="6858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1050" b="0" i="0" u="none" strike="noStrike" kern="1200" cap="none" spc="0" normalizeH="0" baseline="0" noProof="0" dirty="0" smtClean="0">
                <a:ln>
                  <a:noFill/>
                </a:ln>
                <a:solidFill>
                  <a:srgbClr val="4F81BD"/>
                </a:solidFill>
                <a:effectLst/>
                <a:uLnTx/>
                <a:uFillTx/>
                <a:latin typeface="Calibri"/>
                <a:ea typeface="+mn-ea"/>
                <a:cs typeface="+mn-cs"/>
              </a:rPr>
              <a:t>Awaiting feedback from CM</a:t>
            </a:r>
            <a:endParaRPr kumimoji="0" lang="en-US" sz="1050" b="0" i="0" u="none" strike="noStrike" kern="1200" cap="none" spc="0" normalizeH="0" baseline="0" noProof="0" dirty="0">
              <a:ln>
                <a:noFill/>
              </a:ln>
              <a:solidFill>
                <a:srgbClr val="4F81BD"/>
              </a:solidFill>
              <a:effectLst/>
              <a:uLnTx/>
              <a:uFillTx/>
              <a:latin typeface="Calibri"/>
              <a:ea typeface="+mn-ea"/>
              <a:cs typeface="+mn-cs"/>
            </a:endParaRP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r>
              <a:rPr kumimoji="0" lang="en-US" sz="1050" b="0" i="0" u="none" strike="noStrike" kern="1200" cap="none" spc="0" normalizeH="0" baseline="0" noProof="0" dirty="0" smtClean="0">
                <a:ln>
                  <a:noFill/>
                </a:ln>
                <a:solidFill>
                  <a:prstClr val="black"/>
                </a:solidFill>
                <a:effectLst/>
                <a:uLnTx/>
                <a:uFillTx/>
                <a:latin typeface="Calibri"/>
                <a:ea typeface="+mn-ea"/>
                <a:cs typeface="+mn-cs"/>
              </a:rPr>
              <a:t> </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sp>
        <p:nvSpPr>
          <p:cNvPr id="40" name="TextBox 39"/>
          <p:cNvSpPr txBox="1"/>
          <p:nvPr/>
        </p:nvSpPr>
        <p:spPr>
          <a:xfrm>
            <a:off x="2725178" y="5975799"/>
            <a:ext cx="3706443" cy="25391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F81BD">
                    <a:lumMod val="50000"/>
                  </a:srgbClr>
                </a:solidFill>
                <a:effectLst/>
                <a:uLnTx/>
                <a:uFillTx/>
                <a:latin typeface="Calibri"/>
                <a:ea typeface="+mn-ea"/>
                <a:cs typeface="+mn-cs"/>
              </a:rPr>
              <a:t>Updates, </a:t>
            </a:r>
            <a:r>
              <a:rPr kumimoji="0" lang="en-US" sz="1050" b="0" i="0" u="none" strike="noStrike" kern="1200" cap="none" spc="0" normalizeH="0" baseline="0" noProof="0" dirty="0">
                <a:ln>
                  <a:noFill/>
                </a:ln>
                <a:solidFill>
                  <a:srgbClr val="00B050"/>
                </a:solidFill>
                <a:effectLst/>
                <a:uLnTx/>
                <a:uFillTx/>
                <a:latin typeface="Calibri"/>
                <a:ea typeface="+mn-ea"/>
                <a:cs typeface="+mn-cs"/>
              </a:rPr>
              <a:t>Green is on track/complete, </a:t>
            </a:r>
            <a:r>
              <a:rPr kumimoji="0" lang="en-US" sz="1050" b="0" i="0" u="none" strike="noStrike" kern="1200" cap="none" spc="0" normalizeH="0" baseline="0" noProof="0" dirty="0">
                <a:ln>
                  <a:noFill/>
                </a:ln>
                <a:solidFill>
                  <a:prstClr val="black"/>
                </a:solidFill>
                <a:effectLst/>
                <a:uLnTx/>
                <a:uFillTx/>
                <a:latin typeface="Calibri"/>
                <a:ea typeface="+mn-ea"/>
                <a:cs typeface="+mn-cs"/>
              </a:rPr>
              <a:t>black future</a:t>
            </a:r>
            <a:r>
              <a:rPr kumimoji="0" lang="en-US" sz="1050" b="0" i="0" u="none" strike="noStrike" kern="1200" cap="none" spc="0" normalizeH="0" baseline="0" noProof="0" dirty="0">
                <a:ln>
                  <a:noFill/>
                </a:ln>
                <a:solidFill>
                  <a:srgbClr val="00B050"/>
                </a:solidFill>
                <a:effectLst/>
                <a:uLnTx/>
                <a:uFillTx/>
                <a:latin typeface="Calibri"/>
                <a:ea typeface="+mn-ea"/>
                <a:cs typeface="+mn-cs"/>
              </a:rPr>
              <a:t>, </a:t>
            </a:r>
            <a:r>
              <a:rPr kumimoji="0" lang="en-US" sz="1050" b="0" i="0" u="none" strike="noStrike" kern="1200" cap="none" spc="0" normalizeH="0" baseline="0" noProof="0" dirty="0">
                <a:ln>
                  <a:noFill/>
                </a:ln>
                <a:solidFill>
                  <a:srgbClr val="FF0000"/>
                </a:solidFill>
                <a:effectLst/>
                <a:uLnTx/>
                <a:uFillTx/>
                <a:latin typeface="Calibri"/>
                <a:ea typeface="+mn-ea"/>
                <a:cs typeface="+mn-cs"/>
              </a:rPr>
              <a:t>Red is late</a:t>
            </a:r>
          </a:p>
        </p:txBody>
      </p:sp>
    </p:spTree>
    <p:extLst>
      <p:ext uri="{BB962C8B-B14F-4D97-AF65-F5344CB8AC3E}">
        <p14:creationId xmlns:p14="http://schemas.microsoft.com/office/powerpoint/2010/main" val="24743132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3002" y="958371"/>
            <a:ext cx="6743699" cy="316753"/>
          </a:xfrm>
          <a:prstGeom prst="rect">
            <a:avLst/>
          </a:prstGeom>
          <a:noFill/>
        </p:spPr>
        <p:txBody>
          <a:bodyPr wrap="square" rtlCol="0">
            <a:spAutoFit/>
          </a:bodyPr>
          <a:lstStyle/>
          <a:p>
            <a:pPr marL="1587104" marR="0" lvl="0" indent="-1587104" algn="l" defTabSz="685800" rtl="0" eaLnBrk="1" fontAlgn="auto" latinLnBrk="0" hangingPunct="1">
              <a:lnSpc>
                <a:spcPts val="1725"/>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497D">
                    <a:lumMod val="75000"/>
                  </a:srgbClr>
                </a:solidFill>
                <a:effectLst/>
                <a:uLnTx/>
                <a:uFillTx/>
                <a:latin typeface="Calibri"/>
                <a:ea typeface="+mn-ea"/>
                <a:cs typeface="+mn-cs"/>
              </a:rPr>
              <a:t>Program: 					                             </a:t>
            </a:r>
            <a:r>
              <a:rPr kumimoji="0" lang="en-US" sz="1800" b="1" i="0" u="none" strike="noStrike" kern="1200" cap="none" spc="0" normalizeH="0" baseline="0" noProof="0" dirty="0" smtClean="0">
                <a:ln>
                  <a:noFill/>
                </a:ln>
                <a:solidFill>
                  <a:srgbClr val="FF0000"/>
                </a:solidFill>
                <a:effectLst/>
                <a:uLnTx/>
                <a:uFillTx/>
                <a:latin typeface="Calibri"/>
                <a:ea typeface="+mn-ea"/>
                <a:cs typeface="+mn-cs"/>
              </a:rPr>
              <a:t>MECSIP</a:t>
            </a:r>
            <a:endParaRPr kumimoji="0" lang="en-US" sz="1800" b="1" i="0" u="none" strike="noStrike" kern="1200" cap="none" spc="0" normalizeH="0" baseline="0" noProof="0" dirty="0">
              <a:ln>
                <a:noFill/>
              </a:ln>
              <a:solidFill>
                <a:srgbClr val="FF0000"/>
              </a:solidFill>
              <a:effectLst/>
              <a:uLnTx/>
              <a:uFillTx/>
              <a:latin typeface="Calibri"/>
              <a:ea typeface="+mn-ea"/>
              <a:cs typeface="+mn-cs"/>
            </a:endParaRPr>
          </a:p>
        </p:txBody>
      </p:sp>
      <p:sp>
        <p:nvSpPr>
          <p:cNvPr id="5" name="TextBox 4"/>
          <p:cNvSpPr txBox="1"/>
          <p:nvPr/>
        </p:nvSpPr>
        <p:spPr>
          <a:xfrm>
            <a:off x="1143000" y="1200151"/>
            <a:ext cx="1313180"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Program</a:t>
            </a:r>
            <a:r>
              <a:rPr kumimoji="0" lang="en-US" sz="900" b="0" i="0" u="none" strike="noStrike" kern="1200" cap="none" spc="0" normalizeH="0" baseline="0" noProof="0" dirty="0">
                <a:ln>
                  <a:noFill/>
                </a:ln>
                <a:solidFill>
                  <a:prstClr val="black"/>
                </a:solidFill>
                <a:effectLst/>
                <a:uLnTx/>
                <a:uFillTx/>
                <a:latin typeface="Calibri"/>
                <a:ea typeface="+mn-ea"/>
                <a:cs typeface="+mn-cs"/>
              </a:rPr>
              <a:t>:  MECSIP</a:t>
            </a:r>
          </a:p>
        </p:txBody>
      </p:sp>
      <p:sp>
        <p:nvSpPr>
          <p:cNvPr id="7" name="TextBox 6"/>
          <p:cNvSpPr txBox="1"/>
          <p:nvPr/>
        </p:nvSpPr>
        <p:spPr>
          <a:xfrm>
            <a:off x="3731850" y="1200151"/>
            <a:ext cx="3647152"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POC</a:t>
            </a:r>
            <a:r>
              <a:rPr kumimoji="0" lang="en-US" sz="900" b="0" i="0" u="none" strike="noStrike" kern="1200" cap="none" spc="0" normalizeH="0" baseline="0" noProof="0" dirty="0">
                <a:ln>
                  <a:noFill/>
                </a:ln>
                <a:solidFill>
                  <a:prstClr val="black"/>
                </a:solidFill>
                <a:effectLst/>
                <a:uLnTx/>
                <a:uFillTx/>
                <a:latin typeface="Calibri"/>
                <a:ea typeface="+mn-ea"/>
                <a:cs typeface="+mn-cs"/>
              </a:rPr>
              <a:t>: Dodd Hamlin (</a:t>
            </a:r>
            <a:r>
              <a:rPr kumimoji="0" lang="en-US" sz="900" b="0" i="0" u="none" strike="noStrike" kern="1200" cap="none" spc="0" normalizeH="0" baseline="0" noProof="0" dirty="0" err="1">
                <a:ln>
                  <a:noFill/>
                </a:ln>
                <a:solidFill>
                  <a:prstClr val="black"/>
                </a:solidFill>
                <a:effectLst/>
                <a:uLnTx/>
                <a:uFillTx/>
                <a:latin typeface="Calibri"/>
                <a:ea typeface="+mn-ea"/>
                <a:cs typeface="+mn-cs"/>
              </a:rPr>
              <a:t>Alion</a:t>
            </a:r>
            <a:r>
              <a:rPr kumimoji="0" lang="en-US" sz="900" b="0" i="0" u="none" strike="noStrike" kern="1200" cap="none" spc="0" normalizeH="0" baseline="0" noProof="0" dirty="0" smtClean="0">
                <a:ln>
                  <a:noFill/>
                </a:ln>
                <a:solidFill>
                  <a:prstClr val="black"/>
                </a:solidFill>
                <a:effectLst/>
                <a:uLnTx/>
                <a:uFillTx/>
                <a:latin typeface="Calibri"/>
                <a:ea typeface="+mn-ea"/>
                <a:cs typeface="+mn-cs"/>
              </a:rPr>
              <a:t>) </a:t>
            </a:r>
            <a:r>
              <a:rPr kumimoji="0" lang="en-US" sz="900" b="0" i="0" u="none" strike="noStrike" kern="1200" cap="none" spc="0" normalizeH="0" baseline="0" noProof="0" dirty="0" smtClean="0">
                <a:ln>
                  <a:noFill/>
                </a:ln>
                <a:solidFill>
                  <a:srgbClr val="FF0000"/>
                </a:solidFill>
                <a:effectLst/>
                <a:uLnTx/>
                <a:uFillTx/>
                <a:latin typeface="Calibri"/>
                <a:ea typeface="+mn-ea"/>
                <a:cs typeface="+mn-cs"/>
              </a:rPr>
              <a:t> </a:t>
            </a:r>
            <a:r>
              <a:rPr kumimoji="0" lang="en-US" sz="900" b="0" i="0" u="none" strike="noStrike" kern="1200" cap="none" spc="0" normalizeH="0" baseline="0" noProof="0" dirty="0" smtClean="0">
                <a:ln>
                  <a:noFill/>
                </a:ln>
                <a:effectLst/>
                <a:uLnTx/>
                <a:uFillTx/>
                <a:latin typeface="Calibri"/>
                <a:ea typeface="+mn-ea"/>
                <a:cs typeface="+mn-cs"/>
              </a:rPr>
              <a:t>24 </a:t>
            </a:r>
            <a:r>
              <a:rPr kumimoji="0" lang="en-US" sz="900" b="0" i="0" u="none" strike="noStrike" kern="1200" cap="none" spc="0" normalizeH="0" baseline="0" noProof="0" dirty="0" smtClean="0">
                <a:ln>
                  <a:noFill/>
                </a:ln>
                <a:solidFill>
                  <a:prstClr val="black"/>
                </a:solidFill>
                <a:effectLst/>
                <a:uLnTx/>
                <a:uFillTx/>
                <a:latin typeface="Calibri"/>
                <a:ea typeface="+mn-ea"/>
                <a:cs typeface="+mn-cs"/>
              </a:rPr>
              <a:t>Sep 2020</a:t>
            </a:r>
            <a:r>
              <a:rPr kumimoji="0" lang="en-US" sz="9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9" name="TextBox 8"/>
          <p:cNvSpPr txBox="1"/>
          <p:nvPr/>
        </p:nvSpPr>
        <p:spPr>
          <a:xfrm>
            <a:off x="6575977" y="1200151"/>
            <a:ext cx="1141659"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HBG POC</a:t>
            </a:r>
            <a:r>
              <a:rPr kumimoji="0" lang="en-US" sz="900" b="0" i="0" u="none" strike="noStrike" kern="1200" cap="none" spc="0" normalizeH="0" baseline="0" noProof="0" dirty="0">
                <a:ln>
                  <a:noFill/>
                </a:ln>
                <a:solidFill>
                  <a:prstClr val="black"/>
                </a:solidFill>
                <a:effectLst/>
                <a:uLnTx/>
                <a:uFillTx/>
                <a:latin typeface="Calibri"/>
                <a:ea typeface="+mn-ea"/>
                <a:cs typeface="+mn-cs"/>
              </a:rPr>
              <a:t>:  Carl Eddy</a:t>
            </a: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1" y="1997119"/>
            <a:ext cx="275075" cy="507831"/>
          </a:xfrm>
          <a:prstGeom prst="rect">
            <a:avLst/>
          </a:prstGeom>
          <a:noFill/>
        </p:spPr>
        <p:txBody>
          <a:bodyPr wrap="none" rtlCol="0">
            <a:spAutoFit/>
          </a:bodyPr>
          <a:lstStyle/>
          <a:p>
            <a:pPr marL="89297" marR="0" lvl="0" indent="-89297" algn="l" defTabSz="685800" rtl="0" eaLnBrk="1" fontAlgn="auto" latinLnBrk="0" hangingPunct="1">
              <a:lnSpc>
                <a:spcPct val="100000"/>
              </a:lnSpc>
              <a:spcBef>
                <a:spcPts val="0"/>
              </a:spcBef>
              <a:spcAft>
                <a:spcPts val="0"/>
              </a:spcAft>
              <a:buClrTx/>
              <a:buSzTx/>
              <a:buFont typeface="Arial" pitchFamily="34" charset="0"/>
              <a:buChar char="•"/>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Schedule / </a:t>
            </a:r>
            <a:r>
              <a:rPr kumimoji="0" lang="en-US" sz="1350" b="1"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Calibri"/>
                <a:ea typeface="+mn-ea"/>
                <a:cs typeface="+mn-cs"/>
              </a:rPr>
              <a:t>Milestones</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25" name="Slide Number Placeholder 10"/>
          <p:cNvSpPr>
            <a:spLocks noGrp="1"/>
          </p:cNvSpPr>
          <p:nvPr>
            <p:ph type="sldNum" sz="quarter" idx="12"/>
          </p:nvPr>
        </p:nvSpPr>
        <p:spPr>
          <a:xfrm>
            <a:off x="6400800" y="5829300"/>
            <a:ext cx="1600200" cy="1714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endParaRPr kumimoji="0" lang="en-US" sz="1200" b="0" i="0" u="none" strike="noStrike" kern="1200" cap="none" spc="0" normalizeH="0" baseline="0" noProof="0" dirty="0">
              <a:ln>
                <a:noFill/>
              </a:ln>
              <a:solidFill>
                <a:srgbClr val="00297A"/>
              </a:solidFill>
              <a:effectLst/>
              <a:uLnTx/>
              <a:uFillTx/>
              <a:latin typeface="Arial"/>
              <a:ea typeface="+mn-ea"/>
              <a:cs typeface="+mn-cs"/>
            </a:endParaRPr>
          </a:p>
          <a:p>
            <a:pPr marL="0" marR="0" lvl="0" indent="0" algn="r" defTabSz="685800" rtl="0" eaLnBrk="1" fontAlgn="auto" latinLnBrk="0" hangingPunct="1">
              <a:lnSpc>
                <a:spcPct val="15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7" name="Straight Connector 26"/>
          <p:cNvCxnSpPr/>
          <p:nvPr/>
        </p:nvCxnSpPr>
        <p:spPr>
          <a:xfrm>
            <a:off x="1143000" y="3714750"/>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43000" y="36004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Description</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34" name="TextBox 33"/>
          <p:cNvSpPr txBox="1"/>
          <p:nvPr/>
        </p:nvSpPr>
        <p:spPr>
          <a:xfrm>
            <a:off x="4564856" y="36004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Recommendation/ Status</a:t>
            </a:r>
          </a:p>
        </p:txBody>
      </p:sp>
      <p:sp>
        <p:nvSpPr>
          <p:cNvPr id="38" name="TextBox 37"/>
          <p:cNvSpPr txBox="1"/>
          <p:nvPr/>
        </p:nvSpPr>
        <p:spPr>
          <a:xfrm>
            <a:off x="1094960" y="1772863"/>
            <a:ext cx="3400425" cy="438069"/>
          </a:xfrm>
          <a:prstGeom prst="rect">
            <a:avLst/>
          </a:prstGeom>
          <a:noFill/>
        </p:spPr>
        <p:txBody>
          <a:bodyPr wrap="square" rtlCol="0">
            <a:spAutoFit/>
          </a:bodyPr>
          <a:lstStyle/>
          <a:p>
            <a:pPr marL="0" marR="0" lvl="0" indent="0" algn="l" defTabSz="685800" rtl="0" eaLnBrk="1" fontAlgn="auto" latinLnBrk="0" hangingPunct="1">
              <a:lnSpc>
                <a:spcPct val="107000"/>
              </a:lnSpc>
              <a:spcBef>
                <a:spcPts val="0"/>
              </a:spcBef>
              <a:spcAft>
                <a:spcPts val="600"/>
              </a:spcAft>
              <a:buClrTx/>
              <a:buSzTx/>
              <a:buFontTx/>
              <a:buNone/>
              <a:tabLst/>
              <a:defRPr/>
            </a:pPr>
            <a:r>
              <a:rPr kumimoji="0" lang="en-US" sz="1050" b="1"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Determine </a:t>
            </a: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E-8 </a:t>
            </a:r>
            <a:r>
              <a:rPr kumimoji="0" lang="en-US" sz="1050" b="1"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system components required to be replaced during an engine strut overhaul</a:t>
            </a:r>
            <a:endPar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29"/>
          <p:cNvSpPr txBox="1"/>
          <p:nvPr/>
        </p:nvSpPr>
        <p:spPr>
          <a:xfrm>
            <a:off x="4603762" y="3916910"/>
            <a:ext cx="4177619" cy="104567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RECOMMENDATION: </a:t>
            </a:r>
            <a:r>
              <a:rPr kumimoji="0" lang="en-US" sz="1050" b="1"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Determine reliability issues with systems components located inside strut</a:t>
            </a:r>
            <a:endPar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STATUS: </a:t>
            </a:r>
            <a:r>
              <a:rPr kumimoji="0" lang="en-US" sz="1050" b="0" i="0" u="none" strike="noStrike" kern="1200" cap="none" spc="0" normalizeH="0" baseline="0" noProof="0" dirty="0" smtClean="0">
                <a:ln>
                  <a:noFill/>
                </a:ln>
                <a:solidFill>
                  <a:prstClr val="black"/>
                </a:solidFill>
                <a:effectLst/>
                <a:uLnTx/>
                <a:uFillTx/>
                <a:latin typeface="Calibri"/>
                <a:ea typeface="+mn-ea"/>
                <a:cs typeface="+mn-cs"/>
              </a:rPr>
              <a:t>On-going</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685800" rtl="0" eaLnBrk="1" fontAlgn="auto" latinLnBrk="0" hangingPunct="1">
              <a:lnSpc>
                <a:spcPct val="15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endParaRPr kumimoji="0" lang="en-US" sz="1050" b="0" i="0" u="none" strike="noStrike" kern="1200" cap="none" spc="0" normalizeH="0" baseline="0" noProof="0" dirty="0">
              <a:ln>
                <a:noFill/>
              </a:ln>
              <a:solidFill>
                <a:srgbClr val="002060"/>
              </a:solidFill>
              <a:effectLst/>
              <a:uLnTx/>
              <a:uFillTx/>
              <a:latin typeface="Calibri"/>
              <a:ea typeface="+mn-ea"/>
              <a:cs typeface="+mn-cs"/>
            </a:endParaRPr>
          </a:p>
        </p:txBody>
      </p:sp>
      <p:sp>
        <p:nvSpPr>
          <p:cNvPr id="36" name="TextBox 35"/>
          <p:cNvSpPr txBox="1"/>
          <p:nvPr/>
        </p:nvSpPr>
        <p:spPr>
          <a:xfrm>
            <a:off x="4319696" y="805631"/>
            <a:ext cx="351378"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Calibri"/>
                <a:ea typeface="+mn-ea"/>
                <a:cs typeface="+mn-cs"/>
              </a:rPr>
              <a:t>CUI</a:t>
            </a:r>
            <a:endParaRPr kumimoji="0" lang="en-US" sz="900" b="1" i="0" u="none" strike="noStrike" kern="1200" cap="none" spc="0" normalizeH="0" baseline="0" noProof="0" dirty="0">
              <a:ln>
                <a:noFill/>
              </a:ln>
              <a:solidFill>
                <a:srgbClr val="FF0000"/>
              </a:solidFill>
              <a:effectLst/>
              <a:uLnTx/>
              <a:uFillTx/>
              <a:latin typeface="Calibri"/>
              <a:ea typeface="+mn-ea"/>
              <a:cs typeface="+mn-cs"/>
            </a:endParaRPr>
          </a:p>
        </p:txBody>
      </p:sp>
      <p:sp>
        <p:nvSpPr>
          <p:cNvPr id="37" name="TextBox 36"/>
          <p:cNvSpPr txBox="1"/>
          <p:nvPr/>
        </p:nvSpPr>
        <p:spPr>
          <a:xfrm>
            <a:off x="4428073" y="6230937"/>
            <a:ext cx="351378"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Calibri"/>
                <a:ea typeface="+mn-ea"/>
                <a:cs typeface="+mn-cs"/>
              </a:rPr>
              <a:t>CUI</a:t>
            </a:r>
            <a:endParaRPr kumimoji="0" lang="en-US" sz="900" b="1" i="0" u="none" strike="noStrike" kern="1200" cap="none" spc="0" normalizeH="0" baseline="0" noProof="0" dirty="0">
              <a:ln>
                <a:noFill/>
              </a:ln>
              <a:solidFill>
                <a:srgbClr val="FF0000"/>
              </a:solidFill>
              <a:effectLst/>
              <a:uLnTx/>
              <a:uFillTx/>
              <a:latin typeface="Calibri"/>
              <a:ea typeface="+mn-ea"/>
              <a:cs typeface="+mn-cs"/>
            </a:endParaRPr>
          </a:p>
        </p:txBody>
      </p:sp>
      <p:sp>
        <p:nvSpPr>
          <p:cNvPr id="29" name="TextBox 28"/>
          <p:cNvSpPr txBox="1"/>
          <p:nvPr/>
        </p:nvSpPr>
        <p:spPr>
          <a:xfrm>
            <a:off x="4526341" y="1701937"/>
            <a:ext cx="3400425" cy="1957972"/>
          </a:xfrm>
          <a:prstGeom prst="rect">
            <a:avLst/>
          </a:prstGeom>
          <a:noFill/>
        </p:spPr>
        <p:txBody>
          <a:bodyPr wrap="square" rtlCol="0" anchor="ctr">
            <a:spAutoFit/>
          </a:bodyPr>
          <a:lstStyle/>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Researching </a:t>
            </a: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numbers of components that are located inside the strut assemblies</a:t>
            </a:r>
          </a:p>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Will determine corresponding WUC’s and relevant reliability </a:t>
            </a:r>
            <a:r>
              <a:rPr kumimoji="0" lang="en-US" sz="1050" b="1"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data</a:t>
            </a:r>
          </a:p>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smtClean="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P/N’s and WUC’s identified and reliability data review being performed</a:t>
            </a:r>
            <a:endParaRPr kumimoji="0" lang="en-US" sz="1050"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50" b="1"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50" b="1" i="0" u="none" strike="noStrike" kern="1200" cap="none" spc="0" normalizeH="0" baseline="0" noProof="0" dirty="0">
              <a:ln>
                <a:noFill/>
              </a:ln>
              <a:solidFill>
                <a:srgbClr val="1F497D"/>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14313" marR="0" lvl="1" indent="-214313" algn="l" defTabSz="685800" rtl="0" eaLnBrk="1" fontAlgn="auto" latinLnBrk="0" hangingPunct="1">
              <a:lnSpc>
                <a:spcPct val="107000"/>
              </a:lnSpc>
              <a:spcBef>
                <a:spcPts val="0"/>
              </a:spcBef>
              <a:spcAft>
                <a:spcPts val="600"/>
              </a:spcAft>
              <a:buClrTx/>
              <a:buSzTx/>
              <a:buFont typeface="Wingdings" panose="05000000000000000000" pitchFamily="2" charset="2"/>
              <a:buChar char="q"/>
              <a:tabLst/>
              <a:defRPr/>
            </a:pPr>
            <a:endPar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p:cNvSpPr txBox="1"/>
          <p:nvPr/>
        </p:nvSpPr>
        <p:spPr>
          <a:xfrm>
            <a:off x="1135857" y="3853744"/>
            <a:ext cx="3409507" cy="80329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Issues:  </a:t>
            </a:r>
            <a:r>
              <a:rPr kumimoji="0" lang="en-US" sz="1050" b="1" i="0" u="none" strike="noStrike" kern="1200" cap="none" spc="0" normalizeH="0" baseline="0" noProof="0" dirty="0" smtClean="0">
                <a:ln>
                  <a:noFill/>
                </a:ln>
                <a:solidFill>
                  <a:prstClr val="black"/>
                </a:solidFill>
                <a:effectLst/>
                <a:uLnTx/>
                <a:uFillTx/>
                <a:latin typeface="Calibri"/>
                <a:ea typeface="+mn-ea"/>
                <a:cs typeface="+mn-cs"/>
              </a:rPr>
              <a:t>Requirements for an engine strut overhaul should include more that structural components</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Status:</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173831" marR="0" lvl="1" indent="-173831" algn="l" defTabSz="6858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1050" b="0" i="0" u="none" strike="noStrike" kern="1200" cap="none" spc="0" normalizeH="0" baseline="0" noProof="0" dirty="0" smtClean="0">
                <a:ln>
                  <a:noFill/>
                </a:ln>
                <a:solidFill>
                  <a:prstClr val="black"/>
                </a:solidFill>
                <a:effectLst/>
                <a:uLnTx/>
                <a:uFillTx/>
                <a:latin typeface="Calibri"/>
                <a:ea typeface="+mn-ea"/>
                <a:cs typeface="+mn-cs"/>
              </a:rPr>
              <a:t>On-going</a:t>
            </a:r>
          </a:p>
        </p:txBody>
      </p:sp>
      <p:sp>
        <p:nvSpPr>
          <p:cNvPr id="40" name="TextBox 39"/>
          <p:cNvSpPr txBox="1"/>
          <p:nvPr/>
        </p:nvSpPr>
        <p:spPr>
          <a:xfrm>
            <a:off x="2725178" y="5975799"/>
            <a:ext cx="3706443" cy="25391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F81BD">
                    <a:lumMod val="50000"/>
                  </a:srgbClr>
                </a:solidFill>
                <a:effectLst/>
                <a:uLnTx/>
                <a:uFillTx/>
                <a:latin typeface="Calibri"/>
                <a:ea typeface="+mn-ea"/>
                <a:cs typeface="+mn-cs"/>
              </a:rPr>
              <a:t>Updates, </a:t>
            </a:r>
            <a:r>
              <a:rPr kumimoji="0" lang="en-US" sz="1050" b="0" i="0" u="none" strike="noStrike" kern="1200" cap="none" spc="0" normalizeH="0" baseline="0" noProof="0" dirty="0">
                <a:ln>
                  <a:noFill/>
                </a:ln>
                <a:solidFill>
                  <a:srgbClr val="00B050"/>
                </a:solidFill>
                <a:effectLst/>
                <a:uLnTx/>
                <a:uFillTx/>
                <a:latin typeface="Calibri"/>
                <a:ea typeface="+mn-ea"/>
                <a:cs typeface="+mn-cs"/>
              </a:rPr>
              <a:t>Green is on track/complete, </a:t>
            </a:r>
            <a:r>
              <a:rPr kumimoji="0" lang="en-US" sz="1050" b="0" i="0" u="none" strike="noStrike" kern="1200" cap="none" spc="0" normalizeH="0" baseline="0" noProof="0" dirty="0">
                <a:ln>
                  <a:noFill/>
                </a:ln>
                <a:solidFill>
                  <a:prstClr val="black"/>
                </a:solidFill>
                <a:effectLst/>
                <a:uLnTx/>
                <a:uFillTx/>
                <a:latin typeface="Calibri"/>
                <a:ea typeface="+mn-ea"/>
                <a:cs typeface="+mn-cs"/>
              </a:rPr>
              <a:t>black future</a:t>
            </a:r>
            <a:r>
              <a:rPr kumimoji="0" lang="en-US" sz="1050" b="0" i="0" u="none" strike="noStrike" kern="1200" cap="none" spc="0" normalizeH="0" baseline="0" noProof="0" dirty="0">
                <a:ln>
                  <a:noFill/>
                </a:ln>
                <a:solidFill>
                  <a:srgbClr val="00B050"/>
                </a:solidFill>
                <a:effectLst/>
                <a:uLnTx/>
                <a:uFillTx/>
                <a:latin typeface="Calibri"/>
                <a:ea typeface="+mn-ea"/>
                <a:cs typeface="+mn-cs"/>
              </a:rPr>
              <a:t>, </a:t>
            </a:r>
            <a:r>
              <a:rPr kumimoji="0" lang="en-US" sz="1050" b="0" i="0" u="none" strike="noStrike" kern="1200" cap="none" spc="0" normalizeH="0" baseline="0" noProof="0" dirty="0">
                <a:ln>
                  <a:noFill/>
                </a:ln>
                <a:solidFill>
                  <a:srgbClr val="FF0000"/>
                </a:solidFill>
                <a:effectLst/>
                <a:uLnTx/>
                <a:uFillTx/>
                <a:latin typeface="Calibri"/>
                <a:ea typeface="+mn-ea"/>
                <a:cs typeface="+mn-cs"/>
              </a:rPr>
              <a:t>Red is late</a:t>
            </a:r>
          </a:p>
        </p:txBody>
      </p:sp>
    </p:spTree>
    <p:extLst>
      <p:ext uri="{BB962C8B-B14F-4D97-AF65-F5344CB8AC3E}">
        <p14:creationId xmlns:p14="http://schemas.microsoft.com/office/powerpoint/2010/main" val="3839136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7331" y="1040873"/>
            <a:ext cx="6172200" cy="857249"/>
          </a:xfrm>
        </p:spPr>
        <p:txBody>
          <a:bodyPr>
            <a:noAutofit/>
          </a:bodyPr>
          <a:lstStyle/>
          <a:p>
            <a:pPr eaLnBrk="0" fontAlgn="base" hangingPunct="0">
              <a:spcAft>
                <a:spcPct val="0"/>
              </a:spcAft>
            </a:pPr>
            <a:r>
              <a:rPr lang="en-US" sz="2100" b="1" dirty="0"/>
              <a:t>Program/Project </a:t>
            </a:r>
            <a:br>
              <a:rPr lang="en-US" sz="2100" b="1" dirty="0"/>
            </a:br>
            <a:r>
              <a:rPr lang="en-US" sz="2100" b="1" dirty="0"/>
              <a:t>Major Events</a:t>
            </a:r>
            <a:br>
              <a:rPr lang="en-US" sz="2100" b="1" dirty="0"/>
            </a:br>
            <a:r>
              <a:rPr lang="en-US" sz="2100" b="1" dirty="0"/>
              <a:t>AVIP</a:t>
            </a:r>
          </a:p>
        </p:txBody>
      </p:sp>
      <p:graphicFrame>
        <p:nvGraphicFramePr>
          <p:cNvPr id="5" name="Content Placeholder 4"/>
          <p:cNvGraphicFramePr>
            <a:graphicFrameLocks noGrp="1"/>
          </p:cNvGraphicFramePr>
          <p:nvPr>
            <p:ph idx="1"/>
            <p:extLst/>
          </p:nvPr>
        </p:nvGraphicFramePr>
        <p:xfrm>
          <a:off x="1188720" y="2163500"/>
          <a:ext cx="6676550" cy="3442574"/>
        </p:xfrm>
        <a:graphic>
          <a:graphicData uri="http://schemas.openxmlformats.org/drawingml/2006/table">
            <a:tbl>
              <a:tblPr firstRow="1" bandRow="1"/>
              <a:tblGrid>
                <a:gridCol w="2893569">
                  <a:extLst>
                    <a:ext uri="{9D8B030D-6E8A-4147-A177-3AD203B41FA5}">
                      <a16:colId xmlns:a16="http://schemas.microsoft.com/office/drawing/2014/main" val="20000"/>
                    </a:ext>
                  </a:extLst>
                </a:gridCol>
                <a:gridCol w="1564269">
                  <a:extLst>
                    <a:ext uri="{9D8B030D-6E8A-4147-A177-3AD203B41FA5}">
                      <a16:colId xmlns:a16="http://schemas.microsoft.com/office/drawing/2014/main" val="20001"/>
                    </a:ext>
                  </a:extLst>
                </a:gridCol>
                <a:gridCol w="1275736">
                  <a:extLst>
                    <a:ext uri="{9D8B030D-6E8A-4147-A177-3AD203B41FA5}">
                      <a16:colId xmlns:a16="http://schemas.microsoft.com/office/drawing/2014/main" val="822070980"/>
                    </a:ext>
                  </a:extLst>
                </a:gridCol>
                <a:gridCol w="942976">
                  <a:extLst>
                    <a:ext uri="{9D8B030D-6E8A-4147-A177-3AD203B41FA5}">
                      <a16:colId xmlns:a16="http://schemas.microsoft.com/office/drawing/2014/main" val="20002"/>
                    </a:ext>
                  </a:extLst>
                </a:gridCol>
              </a:tblGrid>
              <a:tr h="4572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algn="ctr" defTabSz="914400" rtl="0" eaLnBrk="1" latinLnBrk="0" hangingPunct="1"/>
                      <a:r>
                        <a:rPr lang="en-US" sz="1500" b="1" kern="1200" dirty="0">
                          <a:solidFill>
                            <a:schemeClr val="bg1"/>
                          </a:solidFill>
                          <a:latin typeface="+mn-lt"/>
                          <a:ea typeface="+mn-ea"/>
                          <a:cs typeface="+mn-cs"/>
                        </a:rPr>
                        <a:t>Event</a:t>
                      </a: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500" b="1" kern="1200" dirty="0">
                          <a:solidFill>
                            <a:schemeClr val="bg1"/>
                          </a:solidFill>
                          <a:latin typeface="+mn-lt"/>
                          <a:ea typeface="+mn-ea"/>
                          <a:cs typeface="+mn-cs"/>
                        </a:rPr>
                        <a:t>Scheduled Date</a:t>
                      </a: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a:txBody>
                    <a:bodyPr/>
                    <a:lstStyle/>
                    <a:p>
                      <a:pPr algn="ctr"/>
                      <a:r>
                        <a:rPr lang="en-US" sz="1500" b="1" kern="1200" dirty="0">
                          <a:solidFill>
                            <a:schemeClr val="bg1"/>
                          </a:solidFill>
                          <a:latin typeface="+mn-lt"/>
                          <a:ea typeface="+mn-ea"/>
                          <a:cs typeface="+mn-cs"/>
                        </a:rPr>
                        <a:t>Adjusted Schedule  Date</a:t>
                      </a:r>
                    </a:p>
                  </a:txBody>
                  <a:tcPr marL="38576" marR="38576" marT="0"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500" kern="1200" dirty="0">
                          <a:solidFill>
                            <a:schemeClr val="bg1"/>
                          </a:solidFill>
                          <a:latin typeface="+mn-lt"/>
                          <a:ea typeface="+mn-ea"/>
                          <a:cs typeface="+mn-cs"/>
                        </a:rPr>
                        <a:t>Actual Date</a:t>
                      </a: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11480">
                <a:tc>
                  <a:txBody>
                    <a:bodyPr/>
                    <a:lstStyle/>
                    <a:p>
                      <a:pPr marL="0" algn="l" defTabSz="914400" rtl="0" eaLnBrk="1" latinLnBrk="0" hangingPunct="1"/>
                      <a:r>
                        <a:rPr lang="en-US" sz="1400" b="1" kern="1200" dirty="0">
                          <a:solidFill>
                            <a:schemeClr val="tx1"/>
                          </a:solidFill>
                          <a:latin typeface="+mn-lt"/>
                          <a:ea typeface="+mn-ea"/>
                          <a:cs typeface="+mn-cs"/>
                        </a:rPr>
                        <a:t>ARC-190 HF radio measurement testing</a:t>
                      </a: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r>
                        <a:rPr lang="en-US" sz="1400" b="1" kern="1200" dirty="0">
                          <a:solidFill>
                            <a:schemeClr val="tx1"/>
                          </a:solidFill>
                          <a:latin typeface="+mn-lt"/>
                          <a:ea typeface="+mn-ea"/>
                          <a:cs typeface="+mn-cs"/>
                        </a:rPr>
                        <a:t>2-3 September</a:t>
                      </a: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r>
                        <a:rPr lang="en-US" sz="1400" b="1" kern="1200">
                          <a:solidFill>
                            <a:schemeClr val="tx1"/>
                          </a:solidFill>
                          <a:latin typeface="+mn-lt"/>
                          <a:ea typeface="+mn-ea"/>
                          <a:cs typeface="+mn-cs"/>
                        </a:rPr>
                        <a:t>19-20 September</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r>
                        <a:rPr lang="en-US" sz="1400" b="1" kern="1200" dirty="0">
                          <a:solidFill>
                            <a:schemeClr val="tx1"/>
                          </a:solidFill>
                          <a:latin typeface="+mn-lt"/>
                          <a:ea typeface="+mn-ea"/>
                          <a:cs typeface="+mn-cs"/>
                        </a:rPr>
                        <a:t>19 September</a:t>
                      </a: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411480">
                <a:tc>
                  <a:txBody>
                    <a:bodyPr/>
                    <a:lstStyle/>
                    <a:p>
                      <a:pPr marL="0" algn="l" defTabSz="914400" rtl="0" eaLnBrk="1" latinLnBrk="0" hangingPunct="1"/>
                      <a:r>
                        <a:rPr lang="en-US" sz="1400" b="1" kern="1200" dirty="0">
                          <a:solidFill>
                            <a:schemeClr val="tx1"/>
                          </a:solidFill>
                          <a:latin typeface="+mn-lt"/>
                          <a:ea typeface="+mn-ea"/>
                          <a:cs typeface="+mn-cs"/>
                        </a:rPr>
                        <a:t>Thrust Reverser Lockout Fit Check</a:t>
                      </a: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r>
                        <a:rPr lang="en-US" sz="1400" b="1" kern="1200" dirty="0">
                          <a:solidFill>
                            <a:schemeClr val="tx1"/>
                          </a:solidFill>
                          <a:latin typeface="+mn-lt"/>
                          <a:ea typeface="+mn-ea"/>
                          <a:cs typeface="+mn-cs"/>
                        </a:rPr>
                        <a:t>Late September 2020</a:t>
                      </a: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r>
                        <a:rPr lang="en-US" sz="1400" b="1" kern="1200" dirty="0">
                          <a:solidFill>
                            <a:schemeClr val="tx1"/>
                          </a:solidFill>
                          <a:latin typeface="+mn-lt"/>
                          <a:ea typeface="+mn-ea"/>
                          <a:cs typeface="+mn-cs"/>
                        </a:rPr>
                        <a:t>30 September 2020</a:t>
                      </a: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3097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mn-lt"/>
                          <a:ea typeface="+mn-ea"/>
                          <a:cs typeface="+mn-cs"/>
                        </a:rPr>
                        <a:t>Thrust Reverser Lockout Flight Test</a:t>
                      </a: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mn-lt"/>
                          <a:ea typeface="+mn-ea"/>
                          <a:cs typeface="+mn-cs"/>
                        </a:rPr>
                        <a:t>December 2020</a:t>
                      </a: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0"/>
                  </a:ext>
                </a:extLst>
              </a:tr>
              <a:tr h="3097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17106325"/>
                  </a:ext>
                </a:extLst>
              </a:tr>
              <a:tr h="252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08052350"/>
                  </a:ext>
                </a:extLst>
              </a:tr>
              <a:tr h="252076">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90582309"/>
                  </a:ext>
                </a:extLst>
              </a:tr>
              <a:tr h="252076">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50255259"/>
                  </a:ext>
                </a:extLst>
              </a:tr>
              <a:tr h="252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noProof="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233689347"/>
                  </a:ext>
                </a:extLst>
              </a:tr>
              <a:tr h="252076">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048302912"/>
                  </a:ext>
                </a:extLst>
              </a:tr>
              <a:tr h="252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2"/>
                  </a:ext>
                </a:extLst>
              </a:tr>
            </a:tbl>
          </a:graphicData>
        </a:graphic>
      </p:graphicFrame>
      <p:sp>
        <p:nvSpPr>
          <p:cNvPr id="4" name="TextBox 3"/>
          <p:cNvSpPr txBox="1"/>
          <p:nvPr/>
        </p:nvSpPr>
        <p:spPr>
          <a:xfrm>
            <a:off x="6088598" y="1546063"/>
            <a:ext cx="1860150" cy="507831"/>
          </a:xfrm>
          <a:prstGeom prst="rect">
            <a:avLst/>
          </a:prstGeom>
          <a:noFill/>
        </p:spPr>
        <p:txBody>
          <a:bodyPr wrap="square" rtlCol="0">
            <a:spAutoFit/>
          </a:bodyPr>
          <a:lstStyle/>
          <a:p>
            <a:pPr defTabSz="685800"/>
            <a:r>
              <a:rPr lang="en-US" sz="900" dirty="0">
                <a:solidFill>
                  <a:srgbClr val="000000"/>
                </a:solidFill>
                <a:latin typeface="Arial"/>
              </a:rPr>
              <a:t>POC: Layne Page/Mike Rovinsky (KIHOMAC)</a:t>
            </a:r>
          </a:p>
          <a:p>
            <a:pPr defTabSz="685800"/>
            <a:r>
              <a:rPr lang="en-US" sz="900" dirty="0">
                <a:solidFill>
                  <a:srgbClr val="000000"/>
                </a:solidFill>
                <a:latin typeface="Arial"/>
              </a:rPr>
              <a:t>As of </a:t>
            </a:r>
            <a:r>
              <a:rPr lang="en-US" sz="900" dirty="0">
                <a:latin typeface="Arial"/>
              </a:rPr>
              <a:t>24 September 2020</a:t>
            </a:r>
          </a:p>
        </p:txBody>
      </p:sp>
    </p:spTree>
    <p:extLst>
      <p:ext uri="{BB962C8B-B14F-4D97-AF65-F5344CB8AC3E}">
        <p14:creationId xmlns:p14="http://schemas.microsoft.com/office/powerpoint/2010/main" val="181898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3002" y="958371"/>
            <a:ext cx="6743699" cy="528350"/>
          </a:xfrm>
          <a:prstGeom prst="rect">
            <a:avLst/>
          </a:prstGeom>
          <a:noFill/>
        </p:spPr>
        <p:txBody>
          <a:bodyPr wrap="square" rtlCol="0">
            <a:spAutoFit/>
          </a:bodyPr>
          <a:lstStyle/>
          <a:p>
            <a:pPr marL="1587104" indent="-1587104" defTabSz="685800">
              <a:lnSpc>
                <a:spcPts val="1725"/>
              </a:lnSpc>
            </a:pPr>
            <a:r>
              <a:rPr lang="en-US" b="1" dirty="0">
                <a:solidFill>
                  <a:srgbClr val="1F497D"/>
                </a:solidFill>
                <a:latin typeface="Calibri"/>
              </a:rPr>
              <a:t>Program</a:t>
            </a:r>
            <a:r>
              <a:rPr lang="en-US" b="1" dirty="0">
                <a:solidFill>
                  <a:srgbClr val="1F497D">
                    <a:lumMod val="75000"/>
                  </a:srgbClr>
                </a:solidFill>
                <a:latin typeface="Calibri"/>
              </a:rPr>
              <a:t>: 	</a:t>
            </a:r>
            <a:r>
              <a:rPr lang="en-US" b="1" dirty="0">
                <a:solidFill>
                  <a:srgbClr val="1F497D"/>
                </a:solidFill>
                <a:latin typeface="Calibri"/>
              </a:rPr>
              <a:t>Airworthiness Directive 2018-19-21	</a:t>
            </a:r>
            <a:r>
              <a:rPr lang="en-US" b="1" dirty="0">
                <a:solidFill>
                  <a:srgbClr val="FF0000"/>
                </a:solidFill>
                <a:latin typeface="Calibri"/>
              </a:rPr>
              <a:t> Safety </a:t>
            </a:r>
            <a:r>
              <a:rPr lang="en-US" b="1" dirty="0">
                <a:solidFill>
                  <a:srgbClr val="1F497D">
                    <a:lumMod val="75000"/>
                  </a:srgbClr>
                </a:solidFill>
                <a:latin typeface="Calibri"/>
              </a:rPr>
              <a:t>	</a:t>
            </a:r>
          </a:p>
        </p:txBody>
      </p:sp>
      <p:sp>
        <p:nvSpPr>
          <p:cNvPr id="5" name="TextBox 4"/>
          <p:cNvSpPr txBox="1"/>
          <p:nvPr/>
        </p:nvSpPr>
        <p:spPr>
          <a:xfrm>
            <a:off x="1143000" y="1200151"/>
            <a:ext cx="1287532"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a:rPr>
              <a:t>WSIP Program</a:t>
            </a:r>
            <a:r>
              <a:rPr lang="en-US" sz="900" dirty="0">
                <a:solidFill>
                  <a:prstClr val="black"/>
                </a:solidFill>
                <a:latin typeface="Calibri"/>
              </a:rPr>
              <a:t>: MECSIP</a:t>
            </a:r>
          </a:p>
        </p:txBody>
      </p:sp>
      <p:sp>
        <p:nvSpPr>
          <p:cNvPr id="7" name="TextBox 6"/>
          <p:cNvSpPr txBox="1"/>
          <p:nvPr/>
        </p:nvSpPr>
        <p:spPr>
          <a:xfrm>
            <a:off x="3553188" y="1206998"/>
            <a:ext cx="3647152"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a:rPr>
              <a:t>WSIP POC</a:t>
            </a:r>
            <a:r>
              <a:rPr lang="en-US" sz="900" dirty="0">
                <a:solidFill>
                  <a:prstClr val="black"/>
                </a:solidFill>
                <a:latin typeface="Calibri"/>
              </a:rPr>
              <a:t>: Mike Rovinsky (KIHOMAC)    </a:t>
            </a:r>
            <a:r>
              <a:rPr lang="en-US" sz="900" dirty="0">
                <a:latin typeface="Calibri"/>
              </a:rPr>
              <a:t>24 Sep 2020</a:t>
            </a:r>
            <a:r>
              <a:rPr lang="en-US" sz="900" dirty="0">
                <a:solidFill>
                  <a:prstClr val="black"/>
                </a:solidFill>
                <a:latin typeface="Calibri"/>
              </a:rPr>
              <a:t>		</a:t>
            </a:r>
          </a:p>
        </p:txBody>
      </p:sp>
      <p:sp>
        <p:nvSpPr>
          <p:cNvPr id="9" name="TextBox 8"/>
          <p:cNvSpPr txBox="1"/>
          <p:nvPr/>
        </p:nvSpPr>
        <p:spPr>
          <a:xfrm>
            <a:off x="6575976" y="1200151"/>
            <a:ext cx="1117614"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a:rPr>
              <a:t>HBG POC: </a:t>
            </a:r>
            <a:r>
              <a:rPr lang="en-US" sz="900" dirty="0">
                <a:solidFill>
                  <a:prstClr val="black"/>
                </a:solidFill>
                <a:effectLst>
                  <a:outerShdw blurRad="38100" dist="38100" dir="2700000" algn="tl">
                    <a:srgbClr val="000000">
                      <a:alpha val="43137"/>
                    </a:srgbClr>
                  </a:outerShdw>
                </a:effectLst>
                <a:latin typeface="Calibri"/>
              </a:rPr>
              <a:t>Carl Eddy</a:t>
            </a:r>
            <a:endParaRPr lang="en-US" sz="900" dirty="0">
              <a:solidFill>
                <a:prstClr val="black"/>
              </a:solidFill>
              <a:latin typeface="Calibri"/>
            </a:endParaRP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1" y="1997119"/>
            <a:ext cx="275075" cy="507831"/>
          </a:xfrm>
          <a:prstGeom prst="rect">
            <a:avLst/>
          </a:prstGeom>
          <a:noFill/>
        </p:spPr>
        <p:txBody>
          <a:bodyPr wrap="none" rtlCol="0">
            <a:spAutoFit/>
          </a:bodyPr>
          <a:lstStyle/>
          <a:p>
            <a:pPr marL="89297" indent="-89297" defTabSz="685800">
              <a:buFont typeface="Arial" pitchFamily="34" charset="0"/>
              <a:buChar char="•"/>
            </a:pPr>
            <a:endParaRPr lang="en-US" sz="1350" dirty="0">
              <a:solidFill>
                <a:prstClr val="black"/>
              </a:solidFill>
              <a:latin typeface="Calibri"/>
            </a:endParaRPr>
          </a:p>
          <a:p>
            <a:pPr defTabSz="685800"/>
            <a:endParaRPr lang="en-US" sz="1350" dirty="0">
              <a:solidFill>
                <a:prstClr val="black"/>
              </a:solidFill>
              <a:latin typeface="Calibri"/>
            </a:endParaRPr>
          </a:p>
        </p:txBody>
      </p: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a:rPr>
              <a:t>Program Schedule / Milestones</a:t>
            </a:r>
            <a:endParaRPr lang="en-US" sz="1350" dirty="0">
              <a:solidFill>
                <a:prstClr val="white"/>
              </a:solidFill>
              <a:effectLst>
                <a:outerShdw blurRad="38100" dist="38100" dir="2700000" algn="tl">
                  <a:srgbClr val="000000">
                    <a:alpha val="43137"/>
                  </a:srgbClr>
                </a:outerShdw>
              </a:effectLst>
              <a:latin typeface="Calibri"/>
            </a:endParaRPr>
          </a:p>
        </p:txBody>
      </p:sp>
      <p:sp>
        <p:nvSpPr>
          <p:cNvPr id="25" name="Slide Number Placeholder 10"/>
          <p:cNvSpPr>
            <a:spLocks noGrp="1"/>
          </p:cNvSpPr>
          <p:nvPr>
            <p:ph type="sldNum" sz="quarter" idx="12"/>
          </p:nvPr>
        </p:nvSpPr>
        <p:spPr>
          <a:xfrm>
            <a:off x="6400800" y="5829300"/>
            <a:ext cx="1600200" cy="171450"/>
          </a:xfrm>
        </p:spPr>
        <p:txBody>
          <a:bodyPr/>
          <a:lstStyle/>
          <a:p>
            <a:pPr defTabSz="685800">
              <a:defRPr/>
            </a:pPr>
            <a:r>
              <a:rPr lang="en-US" sz="1050" dirty="0">
                <a:solidFill>
                  <a:prstClr val="black"/>
                </a:solidFill>
                <a:latin typeface="Calibri"/>
              </a:rPr>
              <a:t>		</a:t>
            </a:r>
            <a:endParaRPr lang="en-US" sz="1200" dirty="0">
              <a:solidFill>
                <a:srgbClr val="00297A"/>
              </a:solidFill>
              <a:latin typeface="Arial"/>
            </a:endParaRPr>
          </a:p>
          <a:p>
            <a:pPr defTabSz="685800">
              <a:lnSpc>
                <a:spcPct val="150000"/>
              </a:lnSpc>
              <a:defRPr/>
            </a:pPr>
            <a:endParaRPr lang="en-US" sz="1050" dirty="0">
              <a:solidFill>
                <a:prstClr val="black"/>
              </a:solidFill>
              <a:latin typeface="Calibri"/>
            </a:endParaRPr>
          </a:p>
        </p:txBody>
      </p:sp>
      <p:cxnSp>
        <p:nvCxnSpPr>
          <p:cNvPr id="27" name="Straight Connector 26"/>
          <p:cNvCxnSpPr/>
          <p:nvPr/>
        </p:nvCxnSpPr>
        <p:spPr>
          <a:xfrm>
            <a:off x="1143000" y="3714750"/>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43000" y="36004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a:rPr>
              <a:t>Program Description</a:t>
            </a:r>
            <a:endParaRPr lang="en-US" sz="1350" dirty="0">
              <a:solidFill>
                <a:prstClr val="white"/>
              </a:solidFill>
              <a:effectLst>
                <a:outerShdw blurRad="38100" dist="38100" dir="2700000" algn="tl">
                  <a:srgbClr val="000000">
                    <a:alpha val="43137"/>
                  </a:srgbClr>
                </a:outerShdw>
              </a:effectLst>
              <a:latin typeface="Calibri"/>
            </a:endParaRPr>
          </a:p>
        </p:txBody>
      </p:sp>
      <p:sp>
        <p:nvSpPr>
          <p:cNvPr id="34" name="TextBox 33"/>
          <p:cNvSpPr txBox="1"/>
          <p:nvPr/>
        </p:nvSpPr>
        <p:spPr>
          <a:xfrm>
            <a:off x="4564856" y="36004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a:rPr>
              <a:t>Recommendation/ Status</a:t>
            </a:r>
          </a:p>
        </p:txBody>
      </p:sp>
      <p:sp>
        <p:nvSpPr>
          <p:cNvPr id="38" name="TextBox 37"/>
          <p:cNvSpPr txBox="1"/>
          <p:nvPr/>
        </p:nvSpPr>
        <p:spPr>
          <a:xfrm>
            <a:off x="1194255" y="1709046"/>
            <a:ext cx="3409507" cy="2192908"/>
          </a:xfrm>
          <a:prstGeom prst="rect">
            <a:avLst/>
          </a:prstGeom>
          <a:noFill/>
        </p:spPr>
        <p:txBody>
          <a:bodyPr wrap="square" rtlCol="0">
            <a:spAutoFit/>
          </a:bodyPr>
          <a:lstStyle/>
          <a:p>
            <a:pPr defTabSz="685800"/>
            <a:r>
              <a:rPr lang="en-US" sz="1050" b="1" dirty="0">
                <a:solidFill>
                  <a:prstClr val="black"/>
                </a:solidFill>
                <a:latin typeface="Calibri"/>
              </a:rPr>
              <a:t>Fuel Tank Wiring, Airworthiness Limitations (AWL)</a:t>
            </a:r>
          </a:p>
          <a:p>
            <a:pPr indent="170260" defTabSz="685800">
              <a:buFont typeface="Arial" panose="020B0604020202020204" pitchFamily="34" charset="0"/>
              <a:buChar char="•"/>
            </a:pPr>
            <a:r>
              <a:rPr lang="en-US" sz="1050" dirty="0">
                <a:solidFill>
                  <a:srgbClr val="000000"/>
                </a:solidFill>
                <a:latin typeface="Calibri"/>
              </a:rPr>
              <a:t>Updated JIMIS 28xxxx tasks</a:t>
            </a:r>
          </a:p>
          <a:p>
            <a:pPr marL="170260" indent="-170260" defTabSz="685800">
              <a:buFont typeface="Arial" panose="020B0604020202020204" pitchFamily="34" charset="0"/>
              <a:buChar char="•"/>
            </a:pPr>
            <a:r>
              <a:rPr lang="en-US" sz="1050" dirty="0">
                <a:solidFill>
                  <a:srgbClr val="000000"/>
                </a:solidFill>
                <a:latin typeface="Calibri"/>
              </a:rPr>
              <a:t>Transferred requirements to Hexagon for MSG-3 Work     Cards</a:t>
            </a:r>
          </a:p>
          <a:p>
            <a:pPr marL="170260" indent="-170260" defTabSz="685800">
              <a:buFont typeface="Arial" panose="020B0604020202020204" pitchFamily="34" charset="0"/>
              <a:buChar char="•"/>
            </a:pPr>
            <a:r>
              <a:rPr lang="en-US" sz="1050" dirty="0">
                <a:solidFill>
                  <a:srgbClr val="000000"/>
                </a:solidFill>
                <a:latin typeface="Calibri"/>
              </a:rPr>
              <a:t>Updated legacy C-check inspections</a:t>
            </a:r>
          </a:p>
          <a:p>
            <a:pPr marL="170260" indent="-170260" defTabSz="685800">
              <a:buFont typeface="Arial" panose="020B0604020202020204" pitchFamily="34" charset="0"/>
              <a:buChar char="•"/>
            </a:pPr>
            <a:r>
              <a:rPr lang="en-US" sz="1050" dirty="0">
                <a:solidFill>
                  <a:srgbClr val="000000"/>
                </a:solidFill>
                <a:latin typeface="Calibri"/>
              </a:rPr>
              <a:t>Submitted QA Flash message </a:t>
            </a:r>
          </a:p>
          <a:p>
            <a:pPr marL="170260" indent="-170260" defTabSz="685800">
              <a:buFont typeface="Arial" panose="020B0604020202020204" pitchFamily="34" charset="0"/>
              <a:buChar char="•"/>
            </a:pPr>
            <a:r>
              <a:rPr lang="en-US" sz="1050" dirty="0">
                <a:solidFill>
                  <a:srgbClr val="000000"/>
                </a:solidFill>
                <a:latin typeface="Calibri"/>
              </a:rPr>
              <a:t>Delivered draft One-Time Inspection TCTO for fuel system bonding measurements and bonding strap/clamp installation verification</a:t>
            </a:r>
          </a:p>
          <a:p>
            <a:pPr marL="85725" indent="-85725" defTabSz="685800">
              <a:buFont typeface="Arial" panose="020B0604020202020204" pitchFamily="34" charset="0"/>
              <a:buChar char="•"/>
            </a:pPr>
            <a:endParaRPr lang="en-US" sz="1050" b="1" dirty="0">
              <a:solidFill>
                <a:srgbClr val="000000"/>
              </a:solidFill>
              <a:latin typeface="Calibri"/>
            </a:endParaRPr>
          </a:p>
          <a:p>
            <a:pPr marL="428625" lvl="1" indent="-85725" defTabSz="685800">
              <a:buFont typeface="Arial" panose="020B0604020202020204" pitchFamily="34" charset="0"/>
              <a:buChar char="•"/>
            </a:pPr>
            <a:endParaRPr lang="en-US" sz="1050" dirty="0">
              <a:solidFill>
                <a:srgbClr val="000000"/>
              </a:solidFill>
              <a:latin typeface="Calibri"/>
            </a:endParaRPr>
          </a:p>
          <a:p>
            <a:pPr defTabSz="685800"/>
            <a:endParaRPr lang="en-US" sz="1050" dirty="0">
              <a:solidFill>
                <a:srgbClr val="000000"/>
              </a:solidFill>
              <a:latin typeface="Calibri"/>
            </a:endParaRPr>
          </a:p>
          <a:p>
            <a:pPr defTabSz="685800"/>
            <a:endParaRPr lang="en-US" sz="1050" dirty="0">
              <a:solidFill>
                <a:srgbClr val="4F81BD">
                  <a:lumMod val="50000"/>
                </a:srgbClr>
              </a:solidFill>
              <a:latin typeface="Calibri"/>
            </a:endParaRPr>
          </a:p>
        </p:txBody>
      </p:sp>
      <p:sp>
        <p:nvSpPr>
          <p:cNvPr id="30" name="TextBox 29"/>
          <p:cNvSpPr txBox="1"/>
          <p:nvPr/>
        </p:nvSpPr>
        <p:spPr>
          <a:xfrm>
            <a:off x="4603762" y="3916910"/>
            <a:ext cx="3382952" cy="1417311"/>
          </a:xfrm>
          <a:prstGeom prst="rect">
            <a:avLst/>
          </a:prstGeom>
          <a:noFill/>
        </p:spPr>
        <p:txBody>
          <a:bodyPr wrap="square" rtlCol="0">
            <a:spAutoFit/>
          </a:bodyPr>
          <a:lstStyle/>
          <a:p>
            <a:pPr defTabSz="685800"/>
            <a:r>
              <a:rPr lang="en-US" sz="1050" b="1" dirty="0">
                <a:solidFill>
                  <a:prstClr val="black"/>
                </a:solidFill>
                <a:latin typeface="Calibri"/>
              </a:rPr>
              <a:t>RECOMMENDATION</a:t>
            </a:r>
            <a:r>
              <a:rPr lang="en-US" sz="1050" dirty="0">
                <a:solidFill>
                  <a:prstClr val="black"/>
                </a:solidFill>
                <a:latin typeface="Calibri"/>
              </a:rPr>
              <a:t>:  </a:t>
            </a:r>
          </a:p>
          <a:p>
            <a:pPr marL="214313" indent="-214313" defTabSz="685800">
              <a:buFont typeface="Arial" panose="020B0604020202020204" pitchFamily="34" charset="0"/>
              <a:buChar char="•"/>
            </a:pPr>
            <a:r>
              <a:rPr lang="en-US" sz="1050" dirty="0">
                <a:solidFill>
                  <a:prstClr val="black"/>
                </a:solidFill>
                <a:latin typeface="Calibri"/>
              </a:rPr>
              <a:t>Maintain Fuel System Wiring Airworthiness Directive design criteria and inspections for remaining Joint STARS service life</a:t>
            </a:r>
          </a:p>
          <a:p>
            <a:pPr marL="214313" indent="-214313" defTabSz="685800">
              <a:buFont typeface="Arial" panose="020B0604020202020204" pitchFamily="34" charset="0"/>
              <a:buChar char="•"/>
            </a:pPr>
            <a:endParaRPr lang="en-US" sz="1050" dirty="0">
              <a:solidFill>
                <a:prstClr val="black"/>
              </a:solidFill>
              <a:latin typeface="Calibri"/>
            </a:endParaRPr>
          </a:p>
          <a:p>
            <a:pPr defTabSz="685800"/>
            <a:r>
              <a:rPr lang="en-US" sz="1050" dirty="0">
                <a:solidFill>
                  <a:prstClr val="black"/>
                </a:solidFill>
                <a:latin typeface="Calibri"/>
              </a:rPr>
              <a:t> </a:t>
            </a:r>
            <a:r>
              <a:rPr lang="en-US" sz="1050" b="1" dirty="0">
                <a:solidFill>
                  <a:prstClr val="black"/>
                </a:solidFill>
                <a:latin typeface="Calibri"/>
              </a:rPr>
              <a:t>STATUS: </a:t>
            </a:r>
          </a:p>
          <a:p>
            <a:pPr marL="214313" indent="-214313" defTabSz="685800">
              <a:buFont typeface="Arial" panose="020B0604020202020204" pitchFamily="34" charset="0"/>
              <a:buChar char="•"/>
            </a:pPr>
            <a:r>
              <a:rPr lang="en-US" sz="1050" dirty="0">
                <a:solidFill>
                  <a:srgbClr val="00B050"/>
                </a:solidFill>
                <a:latin typeface="Calibri"/>
              </a:rPr>
              <a:t>Final Report delivered to Alion on 15 July 2020</a:t>
            </a:r>
          </a:p>
          <a:p>
            <a:pPr marL="0" lvl="1" defTabSz="685800">
              <a:spcBef>
                <a:spcPct val="20000"/>
              </a:spcBef>
              <a:buClr>
                <a:srgbClr val="002060"/>
              </a:buClr>
              <a:defRPr/>
            </a:pPr>
            <a:endParaRPr lang="en-US" sz="1050" dirty="0">
              <a:solidFill>
                <a:srgbClr val="002060"/>
              </a:solidFill>
              <a:latin typeface="Calibri"/>
            </a:endParaRPr>
          </a:p>
        </p:txBody>
      </p:sp>
      <p:sp>
        <p:nvSpPr>
          <p:cNvPr id="36" name="TextBox 35"/>
          <p:cNvSpPr txBox="1"/>
          <p:nvPr/>
        </p:nvSpPr>
        <p:spPr>
          <a:xfrm>
            <a:off x="4319696" y="805631"/>
            <a:ext cx="351378" cy="230832"/>
          </a:xfrm>
          <a:prstGeom prst="rect">
            <a:avLst/>
          </a:prstGeom>
          <a:noFill/>
        </p:spPr>
        <p:txBody>
          <a:bodyPr wrap="none" rtlCol="0">
            <a:spAutoFit/>
          </a:bodyPr>
          <a:lstStyle/>
          <a:p>
            <a:pPr defTabSz="685800"/>
            <a:r>
              <a:rPr lang="en-US" sz="900" b="1" dirty="0" smtClean="0">
                <a:solidFill>
                  <a:srgbClr val="FF0000"/>
                </a:solidFill>
                <a:latin typeface="Calibri"/>
              </a:rPr>
              <a:t>CUI</a:t>
            </a:r>
            <a:endParaRPr lang="en-US" sz="900" b="1" dirty="0">
              <a:solidFill>
                <a:srgbClr val="FF0000"/>
              </a:solidFill>
              <a:latin typeface="Calibri"/>
            </a:endParaRPr>
          </a:p>
        </p:txBody>
      </p:sp>
      <p:sp>
        <p:nvSpPr>
          <p:cNvPr id="37" name="TextBox 36"/>
          <p:cNvSpPr txBox="1"/>
          <p:nvPr/>
        </p:nvSpPr>
        <p:spPr>
          <a:xfrm>
            <a:off x="4343400" y="6398568"/>
            <a:ext cx="351378" cy="230832"/>
          </a:xfrm>
          <a:prstGeom prst="rect">
            <a:avLst/>
          </a:prstGeom>
          <a:noFill/>
        </p:spPr>
        <p:txBody>
          <a:bodyPr wrap="none" rtlCol="0">
            <a:spAutoFit/>
          </a:bodyPr>
          <a:lstStyle/>
          <a:p>
            <a:pPr defTabSz="685800"/>
            <a:r>
              <a:rPr lang="en-US" sz="900" b="1" dirty="0" smtClean="0">
                <a:solidFill>
                  <a:srgbClr val="FF0000"/>
                </a:solidFill>
                <a:latin typeface="Calibri"/>
              </a:rPr>
              <a:t>CUI</a:t>
            </a:r>
            <a:endParaRPr lang="en-US" sz="900" b="1" dirty="0">
              <a:solidFill>
                <a:srgbClr val="FF0000"/>
              </a:solidFill>
              <a:latin typeface="Calibri"/>
            </a:endParaRPr>
          </a:p>
        </p:txBody>
      </p:sp>
      <p:sp>
        <p:nvSpPr>
          <p:cNvPr id="29" name="TextBox 28"/>
          <p:cNvSpPr txBox="1"/>
          <p:nvPr/>
        </p:nvSpPr>
        <p:spPr>
          <a:xfrm>
            <a:off x="4600575" y="1731002"/>
            <a:ext cx="3629024" cy="1869743"/>
          </a:xfrm>
          <a:prstGeom prst="rect">
            <a:avLst/>
          </a:prstGeom>
          <a:noFill/>
        </p:spPr>
        <p:txBody>
          <a:bodyPr wrap="square" rtlCol="0" anchor="ctr">
            <a:spAutoFit/>
          </a:bodyPr>
          <a:lstStyle/>
          <a:p>
            <a:pPr marL="214313" indent="-214313" defTabSz="685800">
              <a:buFont typeface="Wingdings" panose="05000000000000000000" pitchFamily="2" charset="2"/>
              <a:buChar char="q"/>
            </a:pPr>
            <a:r>
              <a:rPr lang="en-US" sz="1050" dirty="0">
                <a:solidFill>
                  <a:srgbClr val="00B050"/>
                </a:solidFill>
                <a:latin typeface="Calibri"/>
              </a:rPr>
              <a:t>Updated 28xxx in JIMIS—total 36 changes</a:t>
            </a:r>
          </a:p>
          <a:p>
            <a:pPr marL="214313" indent="-214313" defTabSz="685800">
              <a:buFont typeface="Wingdings" panose="05000000000000000000" pitchFamily="2" charset="2"/>
              <a:buChar char="q"/>
            </a:pPr>
            <a:r>
              <a:rPr lang="en-US" sz="1050" dirty="0">
                <a:solidFill>
                  <a:srgbClr val="00B050"/>
                </a:solidFill>
                <a:latin typeface="Calibri"/>
              </a:rPr>
              <a:t>Transferred requirements to Hexagon—29 Jan 2020</a:t>
            </a:r>
          </a:p>
          <a:p>
            <a:pPr marL="214313" indent="-214313" defTabSz="685800">
              <a:buFont typeface="Wingdings" panose="05000000000000000000" pitchFamily="2" charset="2"/>
              <a:buChar char="q"/>
            </a:pPr>
            <a:r>
              <a:rPr lang="en-US" sz="1050" dirty="0">
                <a:solidFill>
                  <a:srgbClr val="00B050"/>
                </a:solidFill>
                <a:latin typeface="Calibri"/>
              </a:rPr>
              <a:t>Updated legacy C-check Insp—25 Feb 2020</a:t>
            </a:r>
          </a:p>
          <a:p>
            <a:pPr marL="214313" indent="-214313" defTabSz="685800">
              <a:buFont typeface="Wingdings" panose="05000000000000000000" pitchFamily="2" charset="2"/>
              <a:buChar char="q"/>
            </a:pPr>
            <a:r>
              <a:rPr lang="en-US" sz="1050" dirty="0">
                <a:solidFill>
                  <a:srgbClr val="00B050"/>
                </a:solidFill>
                <a:latin typeface="Calibri"/>
              </a:rPr>
              <a:t>Submit QA Flash—21 Feb 2020</a:t>
            </a:r>
          </a:p>
          <a:p>
            <a:pPr marL="214313" indent="-214313" defTabSz="685800">
              <a:buFont typeface="Wingdings" panose="05000000000000000000" pitchFamily="2" charset="2"/>
              <a:buChar char="q"/>
            </a:pPr>
            <a:r>
              <a:rPr lang="en-US" sz="1050" dirty="0">
                <a:solidFill>
                  <a:srgbClr val="00B050"/>
                </a:solidFill>
                <a:latin typeface="Calibri"/>
              </a:rPr>
              <a:t>OTI TCTO for fuel system bonding measurements and strap/clamp verification—17 Mar 2020</a:t>
            </a:r>
          </a:p>
          <a:p>
            <a:pPr marL="214313" indent="-214313" defTabSz="685800">
              <a:buFont typeface="Wingdings" panose="05000000000000000000" pitchFamily="2" charset="2"/>
              <a:buChar char="q"/>
            </a:pPr>
            <a:r>
              <a:rPr lang="en-US" sz="1050" dirty="0">
                <a:solidFill>
                  <a:srgbClr val="00B050"/>
                </a:solidFill>
                <a:latin typeface="Calibri"/>
              </a:rPr>
              <a:t>Final Report delivered to Alion on 15 July 2020</a:t>
            </a:r>
          </a:p>
          <a:p>
            <a:pPr marL="214313" indent="-214313" defTabSz="685800">
              <a:buFont typeface="Wingdings" panose="05000000000000000000" pitchFamily="2" charset="2"/>
              <a:buChar char="q"/>
            </a:pPr>
            <a:r>
              <a:rPr lang="en-US" sz="1050" dirty="0">
                <a:solidFill>
                  <a:srgbClr val="00B050"/>
                </a:solidFill>
                <a:latin typeface="Calibri"/>
              </a:rPr>
              <a:t>This task is complete however, KIHOMAC will continue to monitor JIMIS to ensure updates are published as intended </a:t>
            </a:r>
            <a:r>
              <a:rPr lang="en-US" sz="1050" b="1" dirty="0">
                <a:solidFill>
                  <a:srgbClr val="00B050"/>
                </a:solidFill>
                <a:latin typeface="Calibri"/>
              </a:rPr>
              <a:t>(See next slide for summary of technical changes)  </a:t>
            </a:r>
          </a:p>
          <a:p>
            <a:pPr marL="214313" indent="-214313" defTabSz="685800">
              <a:buFont typeface="Wingdings" panose="05000000000000000000" pitchFamily="2" charset="2"/>
              <a:buChar char="q"/>
            </a:pPr>
            <a:endParaRPr lang="en-US" sz="1050" b="1" dirty="0">
              <a:solidFill>
                <a:prstClr val="black"/>
              </a:solidFill>
              <a:latin typeface="Calibri"/>
            </a:endParaRPr>
          </a:p>
        </p:txBody>
      </p:sp>
      <p:sp>
        <p:nvSpPr>
          <p:cNvPr id="39" name="TextBox 38"/>
          <p:cNvSpPr txBox="1"/>
          <p:nvPr/>
        </p:nvSpPr>
        <p:spPr>
          <a:xfrm>
            <a:off x="1155349" y="3853744"/>
            <a:ext cx="3390014" cy="722505"/>
          </a:xfrm>
          <a:prstGeom prst="rect">
            <a:avLst/>
          </a:prstGeom>
          <a:noFill/>
        </p:spPr>
        <p:txBody>
          <a:bodyPr wrap="square" rtlCol="0">
            <a:spAutoFit/>
          </a:bodyPr>
          <a:lstStyle/>
          <a:p>
            <a:pPr defTabSz="685800">
              <a:lnSpc>
                <a:spcPct val="150000"/>
              </a:lnSpc>
            </a:pPr>
            <a:r>
              <a:rPr lang="en-US" sz="1050" b="1" dirty="0">
                <a:solidFill>
                  <a:srgbClr val="000000"/>
                </a:solidFill>
                <a:latin typeface="Calibri"/>
              </a:rPr>
              <a:t>Issues:  </a:t>
            </a:r>
            <a:r>
              <a:rPr lang="en-US" sz="1050" dirty="0">
                <a:solidFill>
                  <a:prstClr val="black"/>
                </a:solidFill>
                <a:latin typeface="Calibri"/>
              </a:rPr>
              <a:t>None</a:t>
            </a:r>
          </a:p>
          <a:p>
            <a:pPr marL="0" lvl="1" defTabSz="685800">
              <a:spcBef>
                <a:spcPct val="20000"/>
              </a:spcBef>
              <a:buClr>
                <a:srgbClr val="002060"/>
              </a:buClr>
              <a:defRPr/>
            </a:pPr>
            <a:r>
              <a:rPr lang="en-US" sz="1050" b="1" dirty="0">
                <a:solidFill>
                  <a:prstClr val="black"/>
                </a:solidFill>
                <a:latin typeface="Calibri"/>
              </a:rPr>
              <a:t>Status: </a:t>
            </a:r>
            <a:r>
              <a:rPr lang="en-US" sz="1050" dirty="0">
                <a:solidFill>
                  <a:prstClr val="black"/>
                </a:solidFill>
                <a:latin typeface="Calibri"/>
              </a:rPr>
              <a:t>Tracking technical changes</a:t>
            </a:r>
          </a:p>
          <a:p>
            <a:pPr marL="0" lvl="1" defTabSz="685800">
              <a:spcBef>
                <a:spcPct val="20000"/>
              </a:spcBef>
              <a:buClr>
                <a:srgbClr val="002060"/>
              </a:buClr>
              <a:defRPr/>
            </a:pPr>
            <a:endParaRPr lang="en-US" sz="1050" dirty="0">
              <a:solidFill>
                <a:prstClr val="black"/>
              </a:solidFill>
              <a:latin typeface="Calibri"/>
            </a:endParaRPr>
          </a:p>
        </p:txBody>
      </p:sp>
      <p:sp>
        <p:nvSpPr>
          <p:cNvPr id="40" name="TextBox 39"/>
          <p:cNvSpPr txBox="1"/>
          <p:nvPr/>
        </p:nvSpPr>
        <p:spPr>
          <a:xfrm>
            <a:off x="2694357" y="5658027"/>
            <a:ext cx="3706443" cy="253916"/>
          </a:xfrm>
          <a:prstGeom prst="rect">
            <a:avLst/>
          </a:prstGeom>
          <a:noFill/>
        </p:spPr>
        <p:txBody>
          <a:bodyPr wrap="square" rtlCol="0">
            <a:spAutoFit/>
          </a:bodyPr>
          <a:lstStyle/>
          <a:p>
            <a:pPr defTabSz="685800"/>
            <a:r>
              <a:rPr lang="en-US" sz="1050" dirty="0">
                <a:solidFill>
                  <a:srgbClr val="4F81BD">
                    <a:lumMod val="50000"/>
                  </a:srgbClr>
                </a:solidFill>
                <a:latin typeface="Calibri"/>
              </a:rPr>
              <a:t>Updates, </a:t>
            </a:r>
            <a:r>
              <a:rPr lang="en-US" sz="1050" dirty="0">
                <a:solidFill>
                  <a:srgbClr val="00B050"/>
                </a:solidFill>
                <a:latin typeface="Calibri"/>
              </a:rPr>
              <a:t>Green is on track/complete, </a:t>
            </a:r>
            <a:r>
              <a:rPr lang="en-US" sz="1050" dirty="0">
                <a:solidFill>
                  <a:prstClr val="black"/>
                </a:solidFill>
                <a:latin typeface="Calibri"/>
              </a:rPr>
              <a:t>black future</a:t>
            </a:r>
            <a:r>
              <a:rPr lang="en-US" sz="1050" dirty="0">
                <a:solidFill>
                  <a:srgbClr val="00B050"/>
                </a:solidFill>
                <a:latin typeface="Calibri"/>
              </a:rPr>
              <a:t>, </a:t>
            </a:r>
            <a:r>
              <a:rPr lang="en-US" sz="1050" dirty="0">
                <a:solidFill>
                  <a:srgbClr val="FF0000"/>
                </a:solidFill>
                <a:latin typeface="Calibri"/>
              </a:rPr>
              <a:t>Red is late</a:t>
            </a:r>
          </a:p>
        </p:txBody>
      </p:sp>
    </p:spTree>
    <p:extLst>
      <p:ext uri="{BB962C8B-B14F-4D97-AF65-F5344CB8AC3E}">
        <p14:creationId xmlns:p14="http://schemas.microsoft.com/office/powerpoint/2010/main" val="21008082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B85F4B-DB2F-4C9E-986D-567480169DC6}"/>
              </a:ext>
            </a:extLst>
          </p:cNvPr>
          <p:cNvPicPr>
            <a:picLocks noChangeAspect="1"/>
          </p:cNvPicPr>
          <p:nvPr/>
        </p:nvPicPr>
        <p:blipFill>
          <a:blip r:embed="rId2"/>
          <a:stretch>
            <a:fillRect/>
          </a:stretch>
        </p:blipFill>
        <p:spPr>
          <a:xfrm>
            <a:off x="1136469" y="857250"/>
            <a:ext cx="5881084" cy="5143500"/>
          </a:xfrm>
          <a:prstGeom prst="rect">
            <a:avLst/>
          </a:prstGeom>
        </p:spPr>
      </p:pic>
    </p:spTree>
    <p:extLst>
      <p:ext uri="{BB962C8B-B14F-4D97-AF65-F5344CB8AC3E}">
        <p14:creationId xmlns:p14="http://schemas.microsoft.com/office/powerpoint/2010/main" val="14098504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4319699" y="805631"/>
            <a:ext cx="4074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Gill Sans MT"/>
                <a:ea typeface="+mn-ea"/>
                <a:cs typeface="+mn-cs"/>
              </a:rPr>
              <a:t>CUI</a:t>
            </a:r>
            <a:endParaRPr kumimoji="0" lang="en-US" sz="900" b="1" i="0" u="none" strike="noStrike" kern="1200" cap="none" spc="0" normalizeH="0" baseline="0" noProof="0" dirty="0">
              <a:ln>
                <a:noFill/>
              </a:ln>
              <a:solidFill>
                <a:srgbClr val="FF0000"/>
              </a:solidFill>
              <a:effectLst/>
              <a:uLnTx/>
              <a:uFillTx/>
              <a:latin typeface="Gill Sans MT"/>
              <a:ea typeface="+mn-ea"/>
              <a:cs typeface="+mn-cs"/>
            </a:endParaRPr>
          </a:p>
        </p:txBody>
      </p:sp>
      <p:sp>
        <p:nvSpPr>
          <p:cNvPr id="37" name="TextBox 36"/>
          <p:cNvSpPr txBox="1"/>
          <p:nvPr/>
        </p:nvSpPr>
        <p:spPr>
          <a:xfrm>
            <a:off x="4343403" y="5793003"/>
            <a:ext cx="4074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Gill Sans MT"/>
                <a:ea typeface="+mn-ea"/>
                <a:cs typeface="+mn-cs"/>
              </a:rPr>
              <a:t>CUI</a:t>
            </a:r>
            <a:endParaRPr kumimoji="0" lang="en-US" sz="900" b="1" i="0" u="none" strike="noStrike" kern="1200" cap="none" spc="0" normalizeH="0" baseline="0" noProof="0" dirty="0">
              <a:ln>
                <a:noFill/>
              </a:ln>
              <a:solidFill>
                <a:srgbClr val="FF0000"/>
              </a:solidFill>
              <a:effectLst/>
              <a:uLnTx/>
              <a:uFillTx/>
              <a:latin typeface="Gill Sans MT"/>
              <a:ea typeface="+mn-ea"/>
              <a:cs typeface="+mn-cs"/>
            </a:endParaRPr>
          </a:p>
        </p:txBody>
      </p:sp>
      <p:sp>
        <p:nvSpPr>
          <p:cNvPr id="2" name="TextBox 1"/>
          <p:cNvSpPr txBox="1"/>
          <p:nvPr/>
        </p:nvSpPr>
        <p:spPr>
          <a:xfrm>
            <a:off x="3090726" y="2676069"/>
            <a:ext cx="2927917" cy="147732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sng" strike="noStrike" kern="1200" cap="none" spc="0" normalizeH="0" baseline="0" noProof="0" dirty="0" smtClean="0">
                <a:ln>
                  <a:noFill/>
                </a:ln>
                <a:solidFill>
                  <a:srgbClr val="000000"/>
                </a:solidFill>
                <a:effectLst/>
                <a:uLnTx/>
                <a:uFillTx/>
                <a:latin typeface="Gill Sans MT"/>
                <a:ea typeface="+mn-ea"/>
                <a:cs typeface="+mn-cs"/>
              </a:rPr>
              <a:t>MOD </a:t>
            </a:r>
            <a:r>
              <a:rPr kumimoji="0" lang="en-US" sz="3000" b="1" i="0" u="sng" strike="noStrike" kern="1200" cap="none" spc="0" normalizeH="0" baseline="0" noProof="0" dirty="0">
                <a:ln>
                  <a:noFill/>
                </a:ln>
                <a:solidFill>
                  <a:srgbClr val="000000"/>
                </a:solidFill>
                <a:effectLst/>
                <a:uLnTx/>
                <a:uFillTx/>
                <a:latin typeface="Gill Sans MT"/>
                <a:ea typeface="+mn-ea"/>
                <a:cs typeface="+mn-cs"/>
              </a:rPr>
              <a:t>STATUS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1" i="0" u="sng" strike="noStrike" kern="1200" cap="none" spc="0" normalizeH="0" baseline="0" noProof="0" dirty="0">
              <a:ln>
                <a:noFill/>
              </a:ln>
              <a:solidFill>
                <a:srgbClr val="000000"/>
              </a:solidFill>
              <a:effectLst/>
              <a:uLnTx/>
              <a:uFillTx/>
              <a:latin typeface="Gill Sans M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sng" strike="noStrike" kern="1200" cap="none" spc="0" normalizeH="0" baseline="0" noProof="0" dirty="0" smtClean="0">
                <a:ln>
                  <a:noFill/>
                </a:ln>
                <a:solidFill>
                  <a:srgbClr val="000000"/>
                </a:solidFill>
                <a:effectLst/>
                <a:uLnTx/>
                <a:uFillTx/>
                <a:latin typeface="Gill Sans MT"/>
                <a:ea typeface="+mn-ea"/>
                <a:cs typeface="+mn-cs"/>
              </a:rPr>
              <a:t>AVIP</a:t>
            </a:r>
            <a:endParaRPr kumimoji="0" lang="en-US" sz="3000" b="1" i="0" u="sng" strike="noStrike" kern="1200" cap="none" spc="0" normalizeH="0" baseline="0" noProof="0" dirty="0">
              <a:ln>
                <a:noFill/>
              </a:ln>
              <a:solidFill>
                <a:srgbClr val="000000"/>
              </a:solidFill>
              <a:effectLst/>
              <a:uLnTx/>
              <a:uFillTx/>
              <a:latin typeface="Gill Sans MT"/>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2B9E6DA-86A3-4331-AA31-4EFFADA7443D}" type="slidenum">
              <a:rPr kumimoji="0" lang="en-US" sz="1800" b="0" i="0" u="none" strike="noStrike" kern="1200" cap="none" spc="0" normalizeH="0" baseline="0" noProof="0" smtClean="0">
                <a:ln>
                  <a:noFill/>
                </a:ln>
                <a:solidFill>
                  <a:srgbClr val="000000"/>
                </a:solidFill>
                <a:effectLst/>
                <a:uLnTx/>
                <a:uFillTx/>
                <a:latin typeface="Gill Sans M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srgbClr val="000000"/>
              </a:solidFill>
              <a:effectLst/>
              <a:uLnTx/>
              <a:uFillTx/>
              <a:latin typeface="Gill Sans MT"/>
              <a:ea typeface="+mn-ea"/>
              <a:cs typeface="+mn-cs"/>
            </a:endParaRPr>
          </a:p>
        </p:txBody>
      </p:sp>
    </p:spTree>
    <p:extLst>
      <p:ext uri="{BB962C8B-B14F-4D97-AF65-F5344CB8AC3E}">
        <p14:creationId xmlns:p14="http://schemas.microsoft.com/office/powerpoint/2010/main" val="31000195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3002" y="958371"/>
            <a:ext cx="7162797" cy="310341"/>
          </a:xfrm>
          <a:prstGeom prst="rect">
            <a:avLst/>
          </a:prstGeom>
          <a:noFill/>
        </p:spPr>
        <p:txBody>
          <a:bodyPr wrap="square" rtlCol="0">
            <a:spAutoFit/>
          </a:bodyPr>
          <a:lstStyle/>
          <a:p>
            <a:pPr marL="1587104" indent="-1587104" defTabSz="685800">
              <a:lnSpc>
                <a:spcPts val="1725"/>
              </a:lnSpc>
            </a:pPr>
            <a:r>
              <a:rPr lang="en-US" b="1" dirty="0">
                <a:solidFill>
                  <a:srgbClr val="1F497D"/>
                </a:solidFill>
                <a:latin typeface="Calibri"/>
              </a:rPr>
              <a:t>Program</a:t>
            </a:r>
            <a:r>
              <a:rPr lang="en-US" b="1" dirty="0">
                <a:solidFill>
                  <a:srgbClr val="1F497D">
                    <a:lumMod val="75000"/>
                  </a:srgbClr>
                </a:solidFill>
                <a:latin typeface="Calibri"/>
              </a:rPr>
              <a:t>: 	           </a:t>
            </a:r>
            <a:r>
              <a:rPr lang="en-US" b="1" dirty="0">
                <a:solidFill>
                  <a:srgbClr val="1F497D"/>
                </a:solidFill>
                <a:latin typeface="Calibri"/>
              </a:rPr>
              <a:t>Test Equipment Form 3s    </a:t>
            </a:r>
            <a:r>
              <a:rPr lang="en-US" b="1" dirty="0">
                <a:solidFill>
                  <a:srgbClr val="FF0000"/>
                </a:solidFill>
                <a:latin typeface="Calibri"/>
              </a:rPr>
              <a:t>Process Improvement </a:t>
            </a:r>
            <a:r>
              <a:rPr lang="en-US" b="1" dirty="0">
                <a:solidFill>
                  <a:srgbClr val="1F497D">
                    <a:lumMod val="75000"/>
                  </a:srgbClr>
                </a:solidFill>
                <a:latin typeface="Calibri"/>
              </a:rPr>
              <a:t>	 </a:t>
            </a:r>
          </a:p>
        </p:txBody>
      </p:sp>
      <p:sp>
        <p:nvSpPr>
          <p:cNvPr id="5" name="TextBox 4"/>
          <p:cNvSpPr txBox="1"/>
          <p:nvPr/>
        </p:nvSpPr>
        <p:spPr>
          <a:xfrm>
            <a:off x="1143000" y="1200151"/>
            <a:ext cx="1151277"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a:rPr>
              <a:t>WSIP Program</a:t>
            </a:r>
            <a:r>
              <a:rPr lang="en-US" sz="900" dirty="0">
                <a:solidFill>
                  <a:prstClr val="black"/>
                </a:solidFill>
                <a:latin typeface="Calibri"/>
              </a:rPr>
              <a:t>: AVIP</a:t>
            </a:r>
          </a:p>
        </p:txBody>
      </p:sp>
      <p:sp>
        <p:nvSpPr>
          <p:cNvPr id="7" name="TextBox 6"/>
          <p:cNvSpPr txBox="1"/>
          <p:nvPr/>
        </p:nvSpPr>
        <p:spPr>
          <a:xfrm>
            <a:off x="3553188" y="1206998"/>
            <a:ext cx="3647152"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a:rPr>
              <a:t>WSIP POC</a:t>
            </a:r>
            <a:r>
              <a:rPr lang="en-US" sz="900" dirty="0">
                <a:solidFill>
                  <a:prstClr val="black"/>
                </a:solidFill>
                <a:latin typeface="Calibri"/>
              </a:rPr>
              <a:t>: Jimmie Bush (KIHOMAC)    </a:t>
            </a:r>
            <a:r>
              <a:rPr lang="en-US" sz="900" dirty="0">
                <a:latin typeface="Calibri"/>
              </a:rPr>
              <a:t>24 Sep 2020</a:t>
            </a:r>
            <a:r>
              <a:rPr lang="en-US" sz="900" dirty="0">
                <a:solidFill>
                  <a:prstClr val="black"/>
                </a:solidFill>
                <a:latin typeface="Calibri"/>
              </a:rPr>
              <a:t>		</a:t>
            </a:r>
          </a:p>
        </p:txBody>
      </p:sp>
      <p:sp>
        <p:nvSpPr>
          <p:cNvPr id="9" name="TextBox 8"/>
          <p:cNvSpPr txBox="1"/>
          <p:nvPr/>
        </p:nvSpPr>
        <p:spPr>
          <a:xfrm>
            <a:off x="6575976" y="1200151"/>
            <a:ext cx="1268296"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a:rPr>
              <a:t>HBG POC: </a:t>
            </a:r>
            <a:r>
              <a:rPr lang="en-US" sz="900" dirty="0">
                <a:solidFill>
                  <a:prstClr val="black"/>
                </a:solidFill>
                <a:latin typeface="Calibri"/>
              </a:rPr>
              <a:t>Dan Saenger</a:t>
            </a: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1" y="1997119"/>
            <a:ext cx="275075" cy="507831"/>
          </a:xfrm>
          <a:prstGeom prst="rect">
            <a:avLst/>
          </a:prstGeom>
          <a:noFill/>
        </p:spPr>
        <p:txBody>
          <a:bodyPr wrap="none" rtlCol="0">
            <a:spAutoFit/>
          </a:bodyPr>
          <a:lstStyle/>
          <a:p>
            <a:pPr marL="89297" indent="-89297" defTabSz="685800">
              <a:buFont typeface="Arial" pitchFamily="34" charset="0"/>
              <a:buChar char="•"/>
            </a:pPr>
            <a:endParaRPr lang="en-US" sz="1350" dirty="0">
              <a:solidFill>
                <a:prstClr val="black"/>
              </a:solidFill>
              <a:latin typeface="Calibri"/>
            </a:endParaRPr>
          </a:p>
          <a:p>
            <a:pPr defTabSz="685800"/>
            <a:endParaRPr lang="en-US" sz="1350" dirty="0">
              <a:solidFill>
                <a:prstClr val="black"/>
              </a:solidFill>
              <a:latin typeface="Calibri"/>
            </a:endParaRPr>
          </a:p>
        </p:txBody>
      </p: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a:rPr>
              <a:t>Program Schedule / Milestones</a:t>
            </a:r>
            <a:endParaRPr lang="en-US" sz="1350" dirty="0">
              <a:solidFill>
                <a:prstClr val="white"/>
              </a:solidFill>
              <a:effectLst>
                <a:outerShdw blurRad="38100" dist="38100" dir="2700000" algn="tl">
                  <a:srgbClr val="000000">
                    <a:alpha val="43137"/>
                  </a:srgbClr>
                </a:outerShdw>
              </a:effectLst>
              <a:latin typeface="Calibri"/>
            </a:endParaRPr>
          </a:p>
        </p:txBody>
      </p:sp>
      <p:sp>
        <p:nvSpPr>
          <p:cNvPr id="25" name="Slide Number Placeholder 10"/>
          <p:cNvSpPr>
            <a:spLocks noGrp="1"/>
          </p:cNvSpPr>
          <p:nvPr>
            <p:ph type="sldNum" sz="quarter" idx="12"/>
          </p:nvPr>
        </p:nvSpPr>
        <p:spPr>
          <a:xfrm>
            <a:off x="6400800" y="5829300"/>
            <a:ext cx="1600200" cy="171450"/>
          </a:xfrm>
        </p:spPr>
        <p:txBody>
          <a:bodyPr/>
          <a:lstStyle/>
          <a:p>
            <a:pPr defTabSz="685800">
              <a:defRPr/>
            </a:pPr>
            <a:r>
              <a:rPr lang="en-US" sz="1050" dirty="0">
                <a:solidFill>
                  <a:prstClr val="black"/>
                </a:solidFill>
                <a:latin typeface="Calibri"/>
              </a:rPr>
              <a:t>		</a:t>
            </a:r>
            <a:endParaRPr lang="en-US" sz="1200" dirty="0">
              <a:solidFill>
                <a:srgbClr val="00297A"/>
              </a:solidFill>
              <a:latin typeface="Arial"/>
            </a:endParaRPr>
          </a:p>
          <a:p>
            <a:pPr defTabSz="685800">
              <a:lnSpc>
                <a:spcPct val="150000"/>
              </a:lnSpc>
              <a:defRPr/>
            </a:pPr>
            <a:endParaRPr lang="en-US" sz="1050" dirty="0">
              <a:solidFill>
                <a:prstClr val="black"/>
              </a:solidFill>
              <a:latin typeface="Calibri"/>
            </a:endParaRPr>
          </a:p>
        </p:txBody>
      </p:sp>
      <p:cxnSp>
        <p:nvCxnSpPr>
          <p:cNvPr id="27" name="Straight Connector 26"/>
          <p:cNvCxnSpPr/>
          <p:nvPr/>
        </p:nvCxnSpPr>
        <p:spPr>
          <a:xfrm>
            <a:off x="1143000" y="3714750"/>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43000" y="36004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a:rPr>
              <a:t>Program Description</a:t>
            </a:r>
            <a:endParaRPr lang="en-US" sz="1350" dirty="0">
              <a:solidFill>
                <a:prstClr val="white"/>
              </a:solidFill>
              <a:effectLst>
                <a:outerShdw blurRad="38100" dist="38100" dir="2700000" algn="tl">
                  <a:srgbClr val="000000">
                    <a:alpha val="43137"/>
                  </a:srgbClr>
                </a:outerShdw>
              </a:effectLst>
              <a:latin typeface="Calibri"/>
            </a:endParaRPr>
          </a:p>
        </p:txBody>
      </p:sp>
      <p:sp>
        <p:nvSpPr>
          <p:cNvPr id="34" name="TextBox 33"/>
          <p:cNvSpPr txBox="1"/>
          <p:nvPr/>
        </p:nvSpPr>
        <p:spPr>
          <a:xfrm>
            <a:off x="4564856" y="36004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a:rPr>
              <a:t>Recommendation/ Status</a:t>
            </a:r>
          </a:p>
        </p:txBody>
      </p:sp>
      <p:sp>
        <p:nvSpPr>
          <p:cNvPr id="38" name="TextBox 37"/>
          <p:cNvSpPr txBox="1"/>
          <p:nvPr/>
        </p:nvSpPr>
        <p:spPr>
          <a:xfrm>
            <a:off x="1164431" y="1871566"/>
            <a:ext cx="3400425" cy="1869743"/>
          </a:xfrm>
          <a:prstGeom prst="rect">
            <a:avLst/>
          </a:prstGeom>
          <a:noFill/>
        </p:spPr>
        <p:txBody>
          <a:bodyPr wrap="square" rtlCol="0">
            <a:spAutoFit/>
          </a:bodyPr>
          <a:lstStyle/>
          <a:p>
            <a:pPr marL="214313" indent="-214313" defTabSz="685800">
              <a:buFont typeface="Arial" panose="020B0604020202020204" pitchFamily="34" charset="0"/>
              <a:buChar char="•"/>
            </a:pPr>
            <a:r>
              <a:rPr lang="en-US" sz="1050" dirty="0">
                <a:solidFill>
                  <a:prstClr val="black"/>
                </a:solidFill>
                <a:latin typeface="Calibri"/>
              </a:rPr>
              <a:t>Tasked by Mr. Dorminey to evaluate two Form 3s submitted by the wing for test equipment to troubleshoot intermittent wiring issues.</a:t>
            </a:r>
          </a:p>
          <a:p>
            <a:pPr marL="214313" indent="-214313" defTabSz="685800">
              <a:buFont typeface="Arial" panose="020B0604020202020204" pitchFamily="34" charset="0"/>
              <a:buChar char="•"/>
            </a:pPr>
            <a:r>
              <a:rPr lang="en-US" sz="1050" dirty="0">
                <a:solidFill>
                  <a:prstClr val="black"/>
                </a:solidFill>
                <a:latin typeface="Calibri"/>
              </a:rPr>
              <a:t>Voyager Test set--large bulky test set used to test wire bundles.</a:t>
            </a:r>
          </a:p>
          <a:p>
            <a:pPr marL="214313" indent="-214313" defTabSz="685800">
              <a:buFont typeface="Arial" panose="020B0604020202020204" pitchFamily="34" charset="0"/>
              <a:buChar char="•"/>
            </a:pPr>
            <a:r>
              <a:rPr lang="en-US" sz="1050" dirty="0">
                <a:solidFill>
                  <a:prstClr val="black"/>
                </a:solidFill>
                <a:latin typeface="Calibri"/>
              </a:rPr>
              <a:t>Aero SMART R kit--hand held unit tests single wires/ ideal for buses/blue tooth capable. </a:t>
            </a:r>
          </a:p>
          <a:p>
            <a:pPr marL="85725" indent="-85725" defTabSz="685800">
              <a:buFont typeface="Arial" panose="020B0604020202020204" pitchFamily="34" charset="0"/>
              <a:buChar char="•"/>
            </a:pPr>
            <a:endParaRPr lang="en-US" sz="1050" b="1" dirty="0">
              <a:solidFill>
                <a:srgbClr val="000000"/>
              </a:solidFill>
              <a:latin typeface="Calibri"/>
            </a:endParaRPr>
          </a:p>
          <a:p>
            <a:pPr marL="428625" lvl="1" indent="-85725" defTabSz="685800">
              <a:buFont typeface="Arial" panose="020B0604020202020204" pitchFamily="34" charset="0"/>
              <a:buChar char="•"/>
            </a:pPr>
            <a:endParaRPr lang="en-US" sz="1050" dirty="0">
              <a:solidFill>
                <a:srgbClr val="000000"/>
              </a:solidFill>
              <a:latin typeface="Calibri"/>
            </a:endParaRPr>
          </a:p>
          <a:p>
            <a:pPr defTabSz="685800"/>
            <a:endParaRPr lang="en-US" sz="1050" dirty="0">
              <a:solidFill>
                <a:srgbClr val="000000"/>
              </a:solidFill>
              <a:latin typeface="Calibri"/>
            </a:endParaRPr>
          </a:p>
          <a:p>
            <a:pPr defTabSz="685800"/>
            <a:endParaRPr lang="en-US" sz="1050" dirty="0">
              <a:solidFill>
                <a:srgbClr val="4F81BD">
                  <a:lumMod val="50000"/>
                </a:srgbClr>
              </a:solidFill>
              <a:latin typeface="Calibri"/>
            </a:endParaRPr>
          </a:p>
        </p:txBody>
      </p:sp>
      <p:sp>
        <p:nvSpPr>
          <p:cNvPr id="30" name="TextBox 29"/>
          <p:cNvSpPr txBox="1"/>
          <p:nvPr/>
        </p:nvSpPr>
        <p:spPr>
          <a:xfrm>
            <a:off x="4598637" y="3849726"/>
            <a:ext cx="4177619" cy="1627369"/>
          </a:xfrm>
          <a:prstGeom prst="rect">
            <a:avLst/>
          </a:prstGeom>
          <a:noFill/>
        </p:spPr>
        <p:txBody>
          <a:bodyPr wrap="square" rtlCol="0">
            <a:spAutoFit/>
          </a:bodyPr>
          <a:lstStyle/>
          <a:p>
            <a:pPr defTabSz="685800">
              <a:lnSpc>
                <a:spcPct val="150000"/>
              </a:lnSpc>
            </a:pPr>
            <a:r>
              <a:rPr lang="en-US" sz="1050" b="1" dirty="0">
                <a:solidFill>
                  <a:prstClr val="black"/>
                </a:solidFill>
                <a:latin typeface="Calibri"/>
              </a:rPr>
              <a:t>RECOMMENDATION:  </a:t>
            </a:r>
          </a:p>
          <a:p>
            <a:pPr marL="214313" indent="-214313" defTabSz="685800">
              <a:buFont typeface="Arial" panose="020B0604020202020204" pitchFamily="34" charset="0"/>
              <a:buChar char="•"/>
            </a:pPr>
            <a:r>
              <a:rPr lang="en-US" sz="1050" dirty="0">
                <a:solidFill>
                  <a:prstClr val="black"/>
                </a:solidFill>
                <a:latin typeface="Calibri"/>
              </a:rPr>
              <a:t>Impact realized:  Significantly decrease troubleshooting time for intermittent wiring problems--including Flex cables</a:t>
            </a:r>
          </a:p>
          <a:p>
            <a:pPr defTabSz="685800">
              <a:lnSpc>
                <a:spcPct val="150000"/>
              </a:lnSpc>
            </a:pPr>
            <a:r>
              <a:rPr lang="en-US" sz="1050" dirty="0">
                <a:solidFill>
                  <a:prstClr val="black"/>
                </a:solidFill>
                <a:latin typeface="Calibri"/>
              </a:rPr>
              <a:t> </a:t>
            </a:r>
            <a:r>
              <a:rPr lang="en-US" sz="1050" b="1" dirty="0">
                <a:solidFill>
                  <a:prstClr val="black"/>
                </a:solidFill>
                <a:latin typeface="Calibri"/>
              </a:rPr>
              <a:t>STATUS: </a:t>
            </a:r>
          </a:p>
          <a:p>
            <a:pPr marL="214313" indent="-214313" defTabSz="685800">
              <a:lnSpc>
                <a:spcPct val="150000"/>
              </a:lnSpc>
              <a:buFont typeface="Arial" panose="020B0604020202020204" pitchFamily="34" charset="0"/>
              <a:buChar char="•"/>
            </a:pPr>
            <a:r>
              <a:rPr lang="en-US" sz="1050" dirty="0">
                <a:solidFill>
                  <a:prstClr val="black"/>
                </a:solidFill>
                <a:latin typeface="Calibri"/>
              </a:rPr>
              <a:t>Form 3s signed by SPO </a:t>
            </a:r>
          </a:p>
          <a:p>
            <a:pPr marL="214313" indent="-214313" defTabSz="685800">
              <a:lnSpc>
                <a:spcPct val="150000"/>
              </a:lnSpc>
              <a:buFont typeface="Arial" panose="020B0604020202020204" pitchFamily="34" charset="0"/>
              <a:buChar char="•"/>
            </a:pPr>
            <a:r>
              <a:rPr lang="en-US" sz="1050" dirty="0">
                <a:solidFill>
                  <a:prstClr val="black"/>
                </a:solidFill>
                <a:latin typeface="Calibri"/>
              </a:rPr>
              <a:t>Voyager- Wing exploring funding options</a:t>
            </a:r>
          </a:p>
          <a:p>
            <a:pPr marL="214313" indent="-214313" defTabSz="685800">
              <a:lnSpc>
                <a:spcPct val="150000"/>
              </a:lnSpc>
              <a:buFont typeface="Arial" panose="020B0604020202020204" pitchFamily="34" charset="0"/>
              <a:buChar char="•"/>
            </a:pPr>
            <a:r>
              <a:rPr lang="en-US" sz="1050" dirty="0">
                <a:solidFill>
                  <a:prstClr val="black"/>
                </a:solidFill>
                <a:latin typeface="Calibri"/>
              </a:rPr>
              <a:t>ATS-6100- Wing working with </a:t>
            </a:r>
            <a:r>
              <a:rPr lang="en-US" sz="1050" dirty="0" err="1">
                <a:solidFill>
                  <a:prstClr val="black"/>
                </a:solidFill>
                <a:latin typeface="Calibri"/>
              </a:rPr>
              <a:t>Astronics</a:t>
            </a:r>
            <a:r>
              <a:rPr lang="en-US" sz="1050" dirty="0">
                <a:solidFill>
                  <a:prstClr val="black"/>
                </a:solidFill>
                <a:latin typeface="Calibri"/>
              </a:rPr>
              <a:t> for on A/C demo</a:t>
            </a:r>
            <a:endParaRPr lang="en-US" sz="1050" dirty="0">
              <a:solidFill>
                <a:srgbClr val="002060"/>
              </a:solidFill>
              <a:latin typeface="Calibri"/>
            </a:endParaRPr>
          </a:p>
        </p:txBody>
      </p:sp>
      <p:sp>
        <p:nvSpPr>
          <p:cNvPr id="36" name="TextBox 35"/>
          <p:cNvSpPr txBox="1"/>
          <p:nvPr/>
        </p:nvSpPr>
        <p:spPr>
          <a:xfrm>
            <a:off x="4319696" y="805631"/>
            <a:ext cx="351378" cy="230832"/>
          </a:xfrm>
          <a:prstGeom prst="rect">
            <a:avLst/>
          </a:prstGeom>
          <a:noFill/>
        </p:spPr>
        <p:txBody>
          <a:bodyPr wrap="none" rtlCol="0">
            <a:spAutoFit/>
          </a:bodyPr>
          <a:lstStyle/>
          <a:p>
            <a:pPr defTabSz="685800"/>
            <a:r>
              <a:rPr lang="en-US" sz="900" b="1" dirty="0" smtClean="0">
                <a:solidFill>
                  <a:srgbClr val="FF0000"/>
                </a:solidFill>
                <a:latin typeface="Calibri"/>
              </a:rPr>
              <a:t>CUI</a:t>
            </a:r>
            <a:endParaRPr lang="en-US" sz="900" b="1" dirty="0">
              <a:solidFill>
                <a:srgbClr val="FF0000"/>
              </a:solidFill>
              <a:latin typeface="Calibri"/>
            </a:endParaRPr>
          </a:p>
        </p:txBody>
      </p:sp>
      <p:sp>
        <p:nvSpPr>
          <p:cNvPr id="37" name="TextBox 36"/>
          <p:cNvSpPr txBox="1"/>
          <p:nvPr/>
        </p:nvSpPr>
        <p:spPr>
          <a:xfrm>
            <a:off x="4337000" y="6093768"/>
            <a:ext cx="351378" cy="230832"/>
          </a:xfrm>
          <a:prstGeom prst="rect">
            <a:avLst/>
          </a:prstGeom>
          <a:noFill/>
        </p:spPr>
        <p:txBody>
          <a:bodyPr wrap="none" rtlCol="0">
            <a:spAutoFit/>
          </a:bodyPr>
          <a:lstStyle/>
          <a:p>
            <a:pPr defTabSz="685800"/>
            <a:r>
              <a:rPr lang="en-US" sz="900" b="1" dirty="0" smtClean="0">
                <a:solidFill>
                  <a:srgbClr val="FF0000"/>
                </a:solidFill>
                <a:latin typeface="Calibri"/>
              </a:rPr>
              <a:t>CUI</a:t>
            </a:r>
            <a:endParaRPr lang="en-US" sz="900" b="1" dirty="0">
              <a:solidFill>
                <a:srgbClr val="FF0000"/>
              </a:solidFill>
              <a:latin typeface="Calibri"/>
            </a:endParaRPr>
          </a:p>
        </p:txBody>
      </p:sp>
      <p:sp>
        <p:nvSpPr>
          <p:cNvPr id="39" name="TextBox 38"/>
          <p:cNvSpPr txBox="1"/>
          <p:nvPr/>
        </p:nvSpPr>
        <p:spPr>
          <a:xfrm>
            <a:off x="1143000" y="3853744"/>
            <a:ext cx="3402364" cy="2661498"/>
          </a:xfrm>
          <a:prstGeom prst="rect">
            <a:avLst/>
          </a:prstGeom>
          <a:noFill/>
        </p:spPr>
        <p:txBody>
          <a:bodyPr wrap="square" rtlCol="0">
            <a:spAutoFit/>
          </a:bodyPr>
          <a:lstStyle/>
          <a:p>
            <a:pPr defTabSz="685800">
              <a:lnSpc>
                <a:spcPct val="150000"/>
              </a:lnSpc>
            </a:pPr>
            <a:r>
              <a:rPr lang="en-US" sz="1050" b="1" dirty="0">
                <a:solidFill>
                  <a:srgbClr val="000000"/>
                </a:solidFill>
                <a:latin typeface="Calibri"/>
              </a:rPr>
              <a:t>Issues:  </a:t>
            </a:r>
            <a:endParaRPr lang="en-US" sz="1050" b="1" dirty="0">
              <a:solidFill>
                <a:prstClr val="black"/>
              </a:solidFill>
              <a:latin typeface="Calibri"/>
            </a:endParaRPr>
          </a:p>
          <a:p>
            <a:pPr marL="214313" indent="-214313" defTabSz="685800">
              <a:buFont typeface="Arial" panose="020B0604020202020204" pitchFamily="34" charset="0"/>
              <a:buChar char="•"/>
            </a:pPr>
            <a:r>
              <a:rPr lang="en-US" sz="1050" dirty="0">
                <a:solidFill>
                  <a:prstClr val="black"/>
                </a:solidFill>
                <a:latin typeface="Calibri"/>
              </a:rPr>
              <a:t>Determine suitability of each test set to the needs of the maintainers.</a:t>
            </a:r>
          </a:p>
          <a:p>
            <a:pPr marL="214313" indent="-214313" defTabSz="685800">
              <a:buFont typeface="Arial" panose="020B0604020202020204" pitchFamily="34" charset="0"/>
              <a:buChar char="•"/>
            </a:pPr>
            <a:r>
              <a:rPr lang="en-US" sz="1050" dirty="0">
                <a:solidFill>
                  <a:prstClr val="black"/>
                </a:solidFill>
                <a:latin typeface="Calibri"/>
              </a:rPr>
              <a:t>Is comparable equipment already in use by the wing that could be used? (Eclypse test set) (BCIT test set)</a:t>
            </a:r>
          </a:p>
          <a:p>
            <a:pPr marL="0" lvl="1" defTabSz="685800">
              <a:lnSpc>
                <a:spcPct val="150000"/>
              </a:lnSpc>
              <a:buClr>
                <a:srgbClr val="002060"/>
              </a:buClr>
              <a:defRPr/>
            </a:pPr>
            <a:r>
              <a:rPr lang="en-US" sz="1050" b="1" dirty="0">
                <a:solidFill>
                  <a:prstClr val="black"/>
                </a:solidFill>
                <a:latin typeface="Calibri"/>
              </a:rPr>
              <a:t>Status: </a:t>
            </a:r>
          </a:p>
          <a:p>
            <a:pPr marL="214313" lvl="1" indent="-214313" defTabSz="685800">
              <a:buClr>
                <a:srgbClr val="002060"/>
              </a:buClr>
              <a:buFont typeface="Arial" panose="020B0604020202020204" pitchFamily="34" charset="0"/>
              <a:buChar char="•"/>
              <a:defRPr/>
            </a:pPr>
            <a:r>
              <a:rPr lang="en-US" sz="1050" dirty="0">
                <a:solidFill>
                  <a:srgbClr val="00B050"/>
                </a:solidFill>
                <a:latin typeface="Calibri"/>
              </a:rPr>
              <a:t>13 July, Attended Universal Synaptics and Lockheed Martin Demonstration of Voyager Test set to Wing and SPO</a:t>
            </a:r>
          </a:p>
          <a:p>
            <a:pPr marL="214313" lvl="1" indent="-214313" defTabSz="685800">
              <a:buClr>
                <a:srgbClr val="002060"/>
              </a:buClr>
              <a:buFont typeface="Arial" panose="020B0604020202020204" pitchFamily="34" charset="0"/>
              <a:buChar char="•"/>
              <a:defRPr/>
            </a:pPr>
            <a:r>
              <a:rPr lang="en-US" sz="1050" dirty="0">
                <a:solidFill>
                  <a:srgbClr val="00B050"/>
                </a:solidFill>
                <a:latin typeface="Calibri"/>
              </a:rPr>
              <a:t>July 30, Attended Wing and SPO demonstration of ATS-6100  </a:t>
            </a:r>
          </a:p>
          <a:p>
            <a:pPr defTabSz="685800">
              <a:lnSpc>
                <a:spcPct val="150000"/>
              </a:lnSpc>
            </a:pPr>
            <a:endParaRPr lang="en-US" sz="1050" dirty="0">
              <a:solidFill>
                <a:prstClr val="black"/>
              </a:solidFill>
              <a:latin typeface="Calibri"/>
            </a:endParaRPr>
          </a:p>
          <a:p>
            <a:pPr marL="0" lvl="1" defTabSz="685800">
              <a:spcBef>
                <a:spcPct val="20000"/>
              </a:spcBef>
              <a:buClr>
                <a:srgbClr val="002060"/>
              </a:buClr>
              <a:defRPr/>
            </a:pPr>
            <a:endParaRPr lang="en-US" sz="1050" dirty="0">
              <a:solidFill>
                <a:prstClr val="black"/>
              </a:solidFill>
              <a:latin typeface="Calibri"/>
            </a:endParaRPr>
          </a:p>
          <a:p>
            <a:pPr marL="173831" lvl="1" indent="-173831" defTabSz="685800">
              <a:spcBef>
                <a:spcPct val="20000"/>
              </a:spcBef>
              <a:buClr>
                <a:srgbClr val="002060"/>
              </a:buClr>
              <a:buFont typeface="Arial" panose="020B0604020202020204" pitchFamily="34" charset="0"/>
              <a:buChar char="•"/>
              <a:defRPr/>
            </a:pPr>
            <a:endParaRPr lang="en-US" sz="1050" dirty="0">
              <a:solidFill>
                <a:prstClr val="black"/>
              </a:solidFill>
              <a:latin typeface="Calibri"/>
            </a:endParaRPr>
          </a:p>
        </p:txBody>
      </p:sp>
      <p:sp>
        <p:nvSpPr>
          <p:cNvPr id="40" name="TextBox 39"/>
          <p:cNvSpPr txBox="1"/>
          <p:nvPr/>
        </p:nvSpPr>
        <p:spPr>
          <a:xfrm>
            <a:off x="2694357" y="5867400"/>
            <a:ext cx="3706443" cy="253916"/>
          </a:xfrm>
          <a:prstGeom prst="rect">
            <a:avLst/>
          </a:prstGeom>
          <a:noFill/>
        </p:spPr>
        <p:txBody>
          <a:bodyPr wrap="square" rtlCol="0">
            <a:spAutoFit/>
          </a:bodyPr>
          <a:lstStyle/>
          <a:p>
            <a:pPr defTabSz="685800"/>
            <a:r>
              <a:rPr lang="en-US" sz="1050" dirty="0">
                <a:solidFill>
                  <a:srgbClr val="4F81BD">
                    <a:lumMod val="50000"/>
                  </a:srgbClr>
                </a:solidFill>
                <a:latin typeface="Calibri"/>
              </a:rPr>
              <a:t>Updates, </a:t>
            </a:r>
            <a:r>
              <a:rPr lang="en-US" sz="1050" dirty="0">
                <a:solidFill>
                  <a:srgbClr val="00B050"/>
                </a:solidFill>
                <a:latin typeface="Calibri"/>
              </a:rPr>
              <a:t>Green is on track/complete, </a:t>
            </a:r>
            <a:r>
              <a:rPr lang="en-US" sz="1050" dirty="0">
                <a:solidFill>
                  <a:prstClr val="black"/>
                </a:solidFill>
                <a:latin typeface="Calibri"/>
              </a:rPr>
              <a:t>black future</a:t>
            </a:r>
            <a:r>
              <a:rPr lang="en-US" sz="1050" dirty="0">
                <a:solidFill>
                  <a:srgbClr val="00B050"/>
                </a:solidFill>
                <a:latin typeface="Calibri"/>
              </a:rPr>
              <a:t>, </a:t>
            </a:r>
            <a:r>
              <a:rPr lang="en-US" sz="1050" dirty="0">
                <a:solidFill>
                  <a:srgbClr val="FF0000"/>
                </a:solidFill>
                <a:latin typeface="Calibri"/>
              </a:rPr>
              <a:t>Red is late</a:t>
            </a:r>
          </a:p>
        </p:txBody>
      </p:sp>
      <p:sp>
        <p:nvSpPr>
          <p:cNvPr id="2" name="Rectangle 1">
            <a:extLst>
              <a:ext uri="{FF2B5EF4-FFF2-40B4-BE49-F238E27FC236}">
                <a16:creationId xmlns:a16="http://schemas.microsoft.com/office/drawing/2014/main" id="{2D3E9430-6FFC-4B53-8C08-BBA9DC1BFE27}"/>
              </a:ext>
            </a:extLst>
          </p:cNvPr>
          <p:cNvSpPr/>
          <p:nvPr/>
        </p:nvSpPr>
        <p:spPr>
          <a:xfrm>
            <a:off x="4598637" y="1780956"/>
            <a:ext cx="3428991" cy="1708160"/>
          </a:xfrm>
          <a:prstGeom prst="rect">
            <a:avLst/>
          </a:prstGeom>
        </p:spPr>
        <p:txBody>
          <a:bodyPr wrap="square">
            <a:spAutoFit/>
          </a:bodyPr>
          <a:lstStyle/>
          <a:p>
            <a:pPr marL="214313" indent="-214313" defTabSz="685800">
              <a:buFont typeface="Wingdings" panose="05000000000000000000" pitchFamily="2" charset="2"/>
              <a:buChar char="q"/>
            </a:pPr>
            <a:r>
              <a:rPr lang="en-US" sz="1050" dirty="0">
                <a:solidFill>
                  <a:srgbClr val="00B050"/>
                </a:solidFill>
                <a:latin typeface="Calibri"/>
              </a:rPr>
              <a:t>Perform interviews with Avionics personnel to determine requirements.</a:t>
            </a:r>
          </a:p>
          <a:p>
            <a:pPr marL="214313" indent="-214313" defTabSz="685800">
              <a:buFont typeface="Wingdings" panose="05000000000000000000" pitchFamily="2" charset="2"/>
              <a:buChar char="q"/>
            </a:pPr>
            <a:r>
              <a:rPr lang="en-US" sz="1050" dirty="0">
                <a:solidFill>
                  <a:srgbClr val="00B050"/>
                </a:solidFill>
                <a:latin typeface="Calibri"/>
              </a:rPr>
              <a:t>Determine if equipment currently possessed by the Wing will meet requirements.</a:t>
            </a:r>
          </a:p>
          <a:p>
            <a:pPr marL="214313" indent="-214313" defTabSz="685800">
              <a:buFont typeface="Wingdings" panose="05000000000000000000" pitchFamily="2" charset="2"/>
              <a:buChar char="q"/>
            </a:pPr>
            <a:r>
              <a:rPr lang="en-US" sz="1050" dirty="0">
                <a:solidFill>
                  <a:srgbClr val="00B050"/>
                </a:solidFill>
                <a:latin typeface="Calibri"/>
              </a:rPr>
              <a:t>E&amp;E and Radar shop will coordinate to determine shortfalls (if any) of Eclypse tester.</a:t>
            </a:r>
          </a:p>
          <a:p>
            <a:pPr marL="214313" indent="-214313" defTabSz="685800">
              <a:buFont typeface="Wingdings" panose="05000000000000000000" pitchFamily="2" charset="2"/>
              <a:buChar char="q"/>
            </a:pPr>
            <a:r>
              <a:rPr lang="en-US" sz="1050" dirty="0">
                <a:solidFill>
                  <a:srgbClr val="00B050"/>
                </a:solidFill>
                <a:latin typeface="Calibri"/>
              </a:rPr>
              <a:t>After test, radar maintenance will resubmit Form 3 (if necessary)</a:t>
            </a:r>
          </a:p>
          <a:p>
            <a:pPr marL="214313" indent="-214313" defTabSz="685800">
              <a:buFont typeface="Wingdings" panose="05000000000000000000" pitchFamily="2" charset="2"/>
              <a:buChar char="q"/>
            </a:pPr>
            <a:r>
              <a:rPr lang="en-US" sz="1050" dirty="0">
                <a:solidFill>
                  <a:srgbClr val="00B050"/>
                </a:solidFill>
                <a:latin typeface="Calibri"/>
              </a:rPr>
              <a:t>Integrated Flight Control personnel will edit Form 3 for general requirements</a:t>
            </a:r>
          </a:p>
        </p:txBody>
      </p:sp>
    </p:spTree>
    <p:extLst>
      <p:ext uri="{BB962C8B-B14F-4D97-AF65-F5344CB8AC3E}">
        <p14:creationId xmlns:p14="http://schemas.microsoft.com/office/powerpoint/2010/main" val="5597906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67101" y="952841"/>
            <a:ext cx="7495899" cy="310341"/>
          </a:xfrm>
          <a:prstGeom prst="rect">
            <a:avLst/>
          </a:prstGeom>
          <a:noFill/>
        </p:spPr>
        <p:txBody>
          <a:bodyPr wrap="square" rtlCol="0">
            <a:spAutoFit/>
          </a:bodyPr>
          <a:lstStyle/>
          <a:p>
            <a:pPr marL="1587104" indent="-1587104" defTabSz="685800">
              <a:lnSpc>
                <a:spcPts val="1725"/>
              </a:lnSpc>
              <a:defRPr/>
            </a:pPr>
            <a:r>
              <a:rPr lang="en-US" b="1" dirty="0">
                <a:solidFill>
                  <a:srgbClr val="1F497D">
                    <a:lumMod val="75000"/>
                  </a:srgbClr>
                </a:solidFill>
                <a:latin typeface="Calibri"/>
              </a:rPr>
              <a:t>Program:                     Radar Antenna Flex Cables      </a:t>
            </a:r>
            <a:r>
              <a:rPr lang="en-US" b="1" dirty="0">
                <a:solidFill>
                  <a:srgbClr val="FF0000"/>
                </a:solidFill>
                <a:latin typeface="Calibri"/>
              </a:rPr>
              <a:t>Aircraft Availability        </a:t>
            </a:r>
          </a:p>
        </p:txBody>
      </p:sp>
      <p:sp>
        <p:nvSpPr>
          <p:cNvPr id="5" name="TextBox 4"/>
          <p:cNvSpPr txBox="1"/>
          <p:nvPr/>
        </p:nvSpPr>
        <p:spPr>
          <a:xfrm>
            <a:off x="1143000" y="1200151"/>
            <a:ext cx="1176925" cy="230832"/>
          </a:xfrm>
          <a:prstGeom prst="rect">
            <a:avLst/>
          </a:prstGeom>
          <a:noFill/>
        </p:spPr>
        <p:txBody>
          <a:bodyPr wrap="none" rtlCol="0">
            <a:spAutoFit/>
          </a:bodyPr>
          <a:lstStyle/>
          <a:p>
            <a:pPr defTabSz="685800">
              <a:defRPr/>
            </a:pPr>
            <a:r>
              <a:rPr lang="en-US" sz="900" b="1" dirty="0">
                <a:solidFill>
                  <a:prstClr val="black"/>
                </a:solidFill>
                <a:effectLst>
                  <a:outerShdw blurRad="38100" dist="38100" dir="2700000" algn="tl">
                    <a:srgbClr val="000000">
                      <a:alpha val="43137"/>
                    </a:srgbClr>
                  </a:outerShdw>
                </a:effectLst>
                <a:latin typeface="Calibri"/>
              </a:rPr>
              <a:t>WSIP Program</a:t>
            </a:r>
            <a:r>
              <a:rPr lang="en-US" sz="900" dirty="0">
                <a:solidFill>
                  <a:prstClr val="black"/>
                </a:solidFill>
                <a:latin typeface="Calibri"/>
              </a:rPr>
              <a:t>: AVIP </a:t>
            </a:r>
          </a:p>
        </p:txBody>
      </p:sp>
      <p:sp>
        <p:nvSpPr>
          <p:cNvPr id="7" name="TextBox 6"/>
          <p:cNvSpPr txBox="1"/>
          <p:nvPr/>
        </p:nvSpPr>
        <p:spPr>
          <a:xfrm>
            <a:off x="3731849" y="1200151"/>
            <a:ext cx="3647152" cy="230832"/>
          </a:xfrm>
          <a:prstGeom prst="rect">
            <a:avLst/>
          </a:prstGeom>
          <a:noFill/>
        </p:spPr>
        <p:txBody>
          <a:bodyPr wrap="none" rtlCol="0">
            <a:spAutoFit/>
          </a:bodyPr>
          <a:lstStyle/>
          <a:p>
            <a:pPr defTabSz="685800">
              <a:defRPr/>
            </a:pPr>
            <a:r>
              <a:rPr lang="en-US" sz="900" b="1" dirty="0">
                <a:solidFill>
                  <a:prstClr val="black"/>
                </a:solidFill>
                <a:effectLst>
                  <a:outerShdw blurRad="38100" dist="38100" dir="2700000" algn="tl">
                    <a:srgbClr val="000000">
                      <a:alpha val="43137"/>
                    </a:srgbClr>
                  </a:outerShdw>
                </a:effectLst>
                <a:latin typeface="Calibri"/>
              </a:rPr>
              <a:t>WSIP POC</a:t>
            </a:r>
            <a:r>
              <a:rPr lang="en-US" sz="900" dirty="0">
                <a:solidFill>
                  <a:prstClr val="black"/>
                </a:solidFill>
                <a:latin typeface="Calibri"/>
              </a:rPr>
              <a:t>: Jimmie Bush | Bob Smith (KIHOMAC</a:t>
            </a:r>
            <a:r>
              <a:rPr lang="en-US" sz="900" dirty="0">
                <a:latin typeface="Calibri"/>
              </a:rPr>
              <a:t>)  24 Sep 2020  </a:t>
            </a:r>
            <a:r>
              <a:rPr lang="en-US" sz="900" dirty="0">
                <a:solidFill>
                  <a:prstClr val="black"/>
                </a:solidFill>
                <a:latin typeface="Calibri"/>
              </a:rPr>
              <a:t>	</a:t>
            </a:r>
          </a:p>
        </p:txBody>
      </p:sp>
      <p:sp>
        <p:nvSpPr>
          <p:cNvPr id="9" name="TextBox 8"/>
          <p:cNvSpPr txBox="1"/>
          <p:nvPr/>
        </p:nvSpPr>
        <p:spPr>
          <a:xfrm>
            <a:off x="6876013" y="1200151"/>
            <a:ext cx="1124026" cy="230832"/>
          </a:xfrm>
          <a:prstGeom prst="rect">
            <a:avLst/>
          </a:prstGeom>
          <a:noFill/>
        </p:spPr>
        <p:txBody>
          <a:bodyPr wrap="none" rtlCol="0">
            <a:spAutoFit/>
          </a:bodyPr>
          <a:lstStyle/>
          <a:p>
            <a:pPr defTabSz="685800">
              <a:defRPr/>
            </a:pPr>
            <a:r>
              <a:rPr lang="en-US" sz="900" b="1" dirty="0">
                <a:solidFill>
                  <a:prstClr val="black"/>
                </a:solidFill>
                <a:effectLst>
                  <a:outerShdw blurRad="38100" dist="38100" dir="2700000" algn="tl">
                    <a:srgbClr val="000000">
                      <a:alpha val="43137"/>
                    </a:srgbClr>
                  </a:outerShdw>
                </a:effectLst>
                <a:latin typeface="Calibri"/>
              </a:rPr>
              <a:t>HBG POC</a:t>
            </a:r>
            <a:r>
              <a:rPr lang="en-US" sz="900" dirty="0">
                <a:solidFill>
                  <a:prstClr val="black"/>
                </a:solidFill>
                <a:latin typeface="Calibri"/>
              </a:rPr>
              <a:t>: Jerry Kall </a:t>
            </a: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1" y="1997119"/>
            <a:ext cx="275075" cy="507831"/>
          </a:xfrm>
          <a:prstGeom prst="rect">
            <a:avLst/>
          </a:prstGeom>
          <a:noFill/>
        </p:spPr>
        <p:txBody>
          <a:bodyPr wrap="none" rtlCol="0">
            <a:spAutoFit/>
          </a:bodyPr>
          <a:lstStyle/>
          <a:p>
            <a:pPr marL="89297" indent="-89297" defTabSz="685800">
              <a:buFont typeface="Arial" pitchFamily="34" charset="0"/>
              <a:buChar char="•"/>
              <a:defRPr/>
            </a:pPr>
            <a:endParaRPr lang="en-US" sz="1350" dirty="0">
              <a:solidFill>
                <a:prstClr val="black"/>
              </a:solidFill>
              <a:latin typeface="Calibri"/>
            </a:endParaRPr>
          </a:p>
          <a:p>
            <a:pPr defTabSz="685800">
              <a:defRPr/>
            </a:pPr>
            <a:endParaRPr lang="en-US" sz="1350" dirty="0">
              <a:solidFill>
                <a:prstClr val="black"/>
              </a:solidFill>
              <a:latin typeface="Calibri"/>
            </a:endParaRPr>
          </a:p>
        </p:txBody>
      </p: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algn="ctr" defTabSz="685800">
              <a:defRPr/>
            </a:pPr>
            <a:r>
              <a:rPr lang="en-US" sz="1350" b="1" dirty="0">
                <a:solidFill>
                  <a:prstClr val="white"/>
                </a:solidFill>
                <a:effectLst>
                  <a:outerShdw blurRad="38100" dist="38100" dir="2700000" algn="tl">
                    <a:srgbClr val="000000">
                      <a:alpha val="43137"/>
                    </a:srgbClr>
                  </a:outerShdw>
                </a:effectLst>
                <a:latin typeface="Calibri"/>
              </a:rPr>
              <a:t>Program Schedule / Milestones</a:t>
            </a:r>
            <a:endParaRPr lang="en-US" sz="1350" dirty="0">
              <a:solidFill>
                <a:prstClr val="white"/>
              </a:solidFill>
              <a:effectLst>
                <a:outerShdw blurRad="38100" dist="38100" dir="2700000" algn="tl">
                  <a:srgbClr val="000000">
                    <a:alpha val="43137"/>
                  </a:srgbClr>
                </a:outerShdw>
              </a:effectLst>
              <a:latin typeface="Calibri"/>
            </a:endParaRPr>
          </a:p>
        </p:txBody>
      </p:sp>
      <p:sp>
        <p:nvSpPr>
          <p:cNvPr id="25" name="Slide Number Placeholder 10"/>
          <p:cNvSpPr>
            <a:spLocks noGrp="1"/>
          </p:cNvSpPr>
          <p:nvPr>
            <p:ph type="sldNum" sz="quarter" idx="12"/>
          </p:nvPr>
        </p:nvSpPr>
        <p:spPr>
          <a:xfrm>
            <a:off x="6400800" y="5829300"/>
            <a:ext cx="1600200" cy="171450"/>
          </a:xfrm>
        </p:spPr>
        <p:txBody>
          <a:bodyPr/>
          <a:lstStyle/>
          <a:p>
            <a:pPr defTabSz="685800">
              <a:defRPr/>
            </a:pPr>
            <a:r>
              <a:rPr lang="en-US" sz="1050" dirty="0">
                <a:solidFill>
                  <a:prstClr val="black"/>
                </a:solidFill>
                <a:latin typeface="Calibri"/>
              </a:rPr>
              <a:t>		</a:t>
            </a:r>
            <a:endParaRPr lang="en-US" sz="1200" dirty="0">
              <a:solidFill>
                <a:srgbClr val="00297A"/>
              </a:solidFill>
              <a:latin typeface="Arial"/>
            </a:endParaRPr>
          </a:p>
          <a:p>
            <a:pPr defTabSz="685800">
              <a:lnSpc>
                <a:spcPct val="150000"/>
              </a:lnSpc>
              <a:defRPr/>
            </a:pPr>
            <a:endParaRPr lang="en-US" sz="1050" dirty="0">
              <a:solidFill>
                <a:prstClr val="black"/>
              </a:solidFill>
              <a:latin typeface="Calibri"/>
            </a:endParaRPr>
          </a:p>
        </p:txBody>
      </p:sp>
      <p:cxnSp>
        <p:nvCxnSpPr>
          <p:cNvPr id="27" name="Straight Connector 26"/>
          <p:cNvCxnSpPr/>
          <p:nvPr/>
        </p:nvCxnSpPr>
        <p:spPr>
          <a:xfrm>
            <a:off x="1143000" y="3714750"/>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62050" y="3609201"/>
            <a:ext cx="3429000" cy="300082"/>
          </a:xfrm>
          <a:prstGeom prst="rect">
            <a:avLst/>
          </a:prstGeom>
          <a:solidFill>
            <a:schemeClr val="tx2"/>
          </a:solidFill>
        </p:spPr>
        <p:txBody>
          <a:bodyPr wrap="square" rtlCol="0">
            <a:spAutoFit/>
          </a:bodyPr>
          <a:lstStyle/>
          <a:p>
            <a:pPr algn="ctr" defTabSz="685800">
              <a:defRPr/>
            </a:pPr>
            <a:r>
              <a:rPr lang="en-US" sz="1350" b="1" dirty="0">
                <a:solidFill>
                  <a:prstClr val="white"/>
                </a:solidFill>
                <a:effectLst>
                  <a:outerShdw blurRad="38100" dist="38100" dir="2700000" algn="tl">
                    <a:srgbClr val="000000">
                      <a:alpha val="43137"/>
                    </a:srgbClr>
                  </a:outerShdw>
                </a:effectLst>
                <a:latin typeface="Calibri"/>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algn="ctr" defTabSz="685800">
              <a:defRPr/>
            </a:pPr>
            <a:r>
              <a:rPr lang="en-US" sz="1350" b="1" dirty="0">
                <a:solidFill>
                  <a:prstClr val="white"/>
                </a:solidFill>
                <a:effectLst>
                  <a:outerShdw blurRad="38100" dist="38100" dir="2700000" algn="tl">
                    <a:srgbClr val="000000">
                      <a:alpha val="43137"/>
                    </a:srgbClr>
                  </a:outerShdw>
                </a:effectLst>
                <a:latin typeface="Calibri"/>
              </a:rPr>
              <a:t>Program Description</a:t>
            </a:r>
            <a:endParaRPr lang="en-US" sz="1350" dirty="0">
              <a:solidFill>
                <a:prstClr val="white"/>
              </a:solidFill>
              <a:effectLst>
                <a:outerShdw blurRad="38100" dist="38100" dir="2700000" algn="tl">
                  <a:srgbClr val="000000">
                    <a:alpha val="43137"/>
                  </a:srgbClr>
                </a:outerShdw>
              </a:effectLst>
              <a:latin typeface="Calibri"/>
            </a:endParaRPr>
          </a:p>
        </p:txBody>
      </p:sp>
      <p:sp>
        <p:nvSpPr>
          <p:cNvPr id="34" name="TextBox 33"/>
          <p:cNvSpPr txBox="1"/>
          <p:nvPr/>
        </p:nvSpPr>
        <p:spPr>
          <a:xfrm>
            <a:off x="4564856" y="3609201"/>
            <a:ext cx="3429000" cy="300082"/>
          </a:xfrm>
          <a:prstGeom prst="rect">
            <a:avLst/>
          </a:prstGeom>
          <a:solidFill>
            <a:schemeClr val="tx2"/>
          </a:solidFill>
        </p:spPr>
        <p:txBody>
          <a:bodyPr wrap="square" rtlCol="0">
            <a:spAutoFit/>
          </a:bodyPr>
          <a:lstStyle/>
          <a:p>
            <a:pPr algn="ctr" defTabSz="685800">
              <a:defRPr/>
            </a:pPr>
            <a:r>
              <a:rPr lang="en-US" sz="1350" b="1" dirty="0">
                <a:solidFill>
                  <a:prstClr val="white"/>
                </a:solidFill>
                <a:effectLst>
                  <a:outerShdw blurRad="38100" dist="38100" dir="2700000" algn="tl">
                    <a:srgbClr val="000000">
                      <a:alpha val="43137"/>
                    </a:srgbClr>
                  </a:outerShdw>
                </a:effectLst>
                <a:latin typeface="Calibri"/>
              </a:rPr>
              <a:t>Recommendation/ Status</a:t>
            </a:r>
          </a:p>
        </p:txBody>
      </p:sp>
      <p:sp>
        <p:nvSpPr>
          <p:cNvPr id="30" name="TextBox 29"/>
          <p:cNvSpPr txBox="1"/>
          <p:nvPr/>
        </p:nvSpPr>
        <p:spPr>
          <a:xfrm>
            <a:off x="4599949" y="3881646"/>
            <a:ext cx="3479429" cy="1996700"/>
          </a:xfrm>
          <a:prstGeom prst="rect">
            <a:avLst/>
          </a:prstGeom>
          <a:noFill/>
        </p:spPr>
        <p:txBody>
          <a:bodyPr wrap="square" rtlCol="0">
            <a:spAutoFit/>
          </a:bodyPr>
          <a:lstStyle/>
          <a:p>
            <a:pPr defTabSz="685800">
              <a:lnSpc>
                <a:spcPct val="150000"/>
              </a:lnSpc>
              <a:defRPr/>
            </a:pPr>
            <a:r>
              <a:rPr lang="en-US" sz="1050" b="1" dirty="0">
                <a:solidFill>
                  <a:prstClr val="black"/>
                </a:solidFill>
                <a:latin typeface="Calibri"/>
              </a:rPr>
              <a:t>Initial Recommendations:</a:t>
            </a:r>
          </a:p>
          <a:p>
            <a:pPr marL="128588" indent="-128588" defTabSz="685800">
              <a:buFont typeface="Arial" panose="020B0604020202020204" pitchFamily="34" charset="0"/>
              <a:buChar char="•"/>
              <a:defRPr/>
            </a:pPr>
            <a:r>
              <a:rPr lang="en-US" sz="900" dirty="0">
                <a:solidFill>
                  <a:prstClr val="black"/>
                </a:solidFill>
                <a:latin typeface="Calibri"/>
              </a:rPr>
              <a:t>Recommend 116th / 461st and NGC implement flex cable serial tracking to trace the lifecycle events of individual items </a:t>
            </a:r>
          </a:p>
          <a:p>
            <a:pPr marL="128588" indent="-128588" defTabSz="685800">
              <a:buFont typeface="Arial" panose="020B0604020202020204" pitchFamily="34" charset="0"/>
              <a:buChar char="•"/>
              <a:defRPr/>
            </a:pPr>
            <a:r>
              <a:rPr lang="en-US" sz="900" dirty="0">
                <a:solidFill>
                  <a:srgbClr val="00B050"/>
                </a:solidFill>
                <a:latin typeface="Calibri"/>
              </a:rPr>
              <a:t>NGC FSER 20-0120 to provide certification/test procedures, bench-check findings and corrective actions on the ~76 returned  and /or 21 repaired cables during the past 3 years</a:t>
            </a:r>
          </a:p>
          <a:p>
            <a:pPr marL="128588" indent="-128588" defTabSz="685800">
              <a:buFont typeface="Arial" panose="020B0604020202020204" pitchFamily="34" charset="0"/>
              <a:buChar char="•"/>
              <a:defRPr/>
            </a:pPr>
            <a:r>
              <a:rPr lang="en-US" sz="900" dirty="0">
                <a:solidFill>
                  <a:prstClr val="black"/>
                </a:solidFill>
                <a:latin typeface="Calibri"/>
              </a:rPr>
              <a:t>Recommend key IPT (Mx, NGC FSR, Quality Engineer, MFG/Repair SMEs, KIHOMAC personnel) focus on two areas for improvement:</a:t>
            </a:r>
          </a:p>
          <a:p>
            <a:pPr marL="471488" lvl="1" indent="-128588" defTabSz="685800">
              <a:buFont typeface="Arial" panose="020B0604020202020204" pitchFamily="34" charset="0"/>
              <a:buChar char="•"/>
              <a:defRPr/>
            </a:pPr>
            <a:r>
              <a:rPr lang="en-US" sz="900" dirty="0">
                <a:solidFill>
                  <a:prstClr val="black"/>
                </a:solidFill>
                <a:latin typeface="Calibri"/>
              </a:rPr>
              <a:t>C99A11195-1 revised configuration </a:t>
            </a:r>
          </a:p>
          <a:p>
            <a:pPr marL="471488" lvl="1" indent="-128588" defTabSz="685800">
              <a:buFont typeface="Arial" panose="020B0604020202020204" pitchFamily="34" charset="0"/>
              <a:buChar char="•"/>
              <a:defRPr/>
            </a:pPr>
            <a:r>
              <a:rPr lang="en-US" sz="900" dirty="0">
                <a:solidFill>
                  <a:prstClr val="black"/>
                </a:solidFill>
                <a:latin typeface="Calibri"/>
              </a:rPr>
              <a:t>Determine and implement Flex cable test equipment, connections, procedures for on and off aircraft</a:t>
            </a:r>
          </a:p>
          <a:p>
            <a:pPr marL="128588" indent="-128588" defTabSz="685800">
              <a:buFont typeface="Arial" panose="020B0604020202020204" pitchFamily="34" charset="0"/>
              <a:buChar char="•"/>
              <a:defRPr/>
            </a:pPr>
            <a:r>
              <a:rPr lang="en-US" sz="900" dirty="0">
                <a:solidFill>
                  <a:srgbClr val="1F497D"/>
                </a:solidFill>
                <a:latin typeface="Calibri"/>
              </a:rPr>
              <a:t>On 9 Sep 2020, submitted comments to Carl Eddy to rework</a:t>
            </a:r>
          </a:p>
          <a:p>
            <a:pPr defTabSz="685800">
              <a:defRPr/>
            </a:pPr>
            <a:r>
              <a:rPr lang="en-US" sz="900" dirty="0">
                <a:solidFill>
                  <a:srgbClr val="1F497D"/>
                </a:solidFill>
                <a:latin typeface="Calibri"/>
              </a:rPr>
              <a:t>     FSER 20-0120 Flex Cables</a:t>
            </a:r>
          </a:p>
        </p:txBody>
      </p:sp>
      <p:sp>
        <p:nvSpPr>
          <p:cNvPr id="36" name="TextBox 35"/>
          <p:cNvSpPr txBox="1"/>
          <p:nvPr/>
        </p:nvSpPr>
        <p:spPr>
          <a:xfrm>
            <a:off x="4319696" y="805631"/>
            <a:ext cx="351378" cy="230832"/>
          </a:xfrm>
          <a:prstGeom prst="rect">
            <a:avLst/>
          </a:prstGeom>
          <a:noFill/>
        </p:spPr>
        <p:txBody>
          <a:bodyPr wrap="none" rtlCol="0">
            <a:spAutoFit/>
          </a:bodyPr>
          <a:lstStyle/>
          <a:p>
            <a:pPr defTabSz="685800">
              <a:defRPr/>
            </a:pPr>
            <a:r>
              <a:rPr lang="en-US" sz="900" b="1" dirty="0" smtClean="0">
                <a:solidFill>
                  <a:srgbClr val="FF0000"/>
                </a:solidFill>
                <a:latin typeface="Calibri"/>
              </a:rPr>
              <a:t>CUI</a:t>
            </a:r>
            <a:endParaRPr lang="en-US" sz="900" b="1" dirty="0">
              <a:solidFill>
                <a:srgbClr val="FF0000"/>
              </a:solidFill>
              <a:latin typeface="Calibri"/>
            </a:endParaRPr>
          </a:p>
        </p:txBody>
      </p:sp>
      <p:sp>
        <p:nvSpPr>
          <p:cNvPr id="37" name="TextBox 36"/>
          <p:cNvSpPr txBox="1"/>
          <p:nvPr/>
        </p:nvSpPr>
        <p:spPr>
          <a:xfrm>
            <a:off x="4343400" y="6169968"/>
            <a:ext cx="351378" cy="230832"/>
          </a:xfrm>
          <a:prstGeom prst="rect">
            <a:avLst/>
          </a:prstGeom>
          <a:noFill/>
        </p:spPr>
        <p:txBody>
          <a:bodyPr wrap="none" rtlCol="0">
            <a:spAutoFit/>
          </a:bodyPr>
          <a:lstStyle/>
          <a:p>
            <a:pPr defTabSz="685800">
              <a:defRPr/>
            </a:pPr>
            <a:r>
              <a:rPr lang="en-US" sz="900" b="1" dirty="0" smtClean="0">
                <a:solidFill>
                  <a:srgbClr val="FF0000"/>
                </a:solidFill>
                <a:latin typeface="Calibri"/>
              </a:rPr>
              <a:t>CUI</a:t>
            </a:r>
            <a:endParaRPr lang="en-US" sz="900" b="1" dirty="0">
              <a:solidFill>
                <a:srgbClr val="FF0000"/>
              </a:solidFill>
              <a:latin typeface="Calibri"/>
            </a:endParaRPr>
          </a:p>
        </p:txBody>
      </p:sp>
      <p:sp>
        <p:nvSpPr>
          <p:cNvPr id="39" name="TextBox 38"/>
          <p:cNvSpPr txBox="1"/>
          <p:nvPr/>
        </p:nvSpPr>
        <p:spPr>
          <a:xfrm>
            <a:off x="1135857" y="3869296"/>
            <a:ext cx="3416878" cy="1685846"/>
          </a:xfrm>
          <a:prstGeom prst="rect">
            <a:avLst/>
          </a:prstGeom>
          <a:noFill/>
        </p:spPr>
        <p:txBody>
          <a:bodyPr wrap="square" rtlCol="0">
            <a:spAutoFit/>
          </a:bodyPr>
          <a:lstStyle/>
          <a:p>
            <a:pPr marL="214313" indent="-214313" defTabSz="685800">
              <a:buFont typeface="Arial" panose="020B0604020202020204" pitchFamily="34" charset="0"/>
              <a:buChar char="•"/>
              <a:defRPr/>
            </a:pPr>
            <a:r>
              <a:rPr lang="en-US" sz="863" dirty="0">
                <a:solidFill>
                  <a:srgbClr val="00B050"/>
                </a:solidFill>
                <a:latin typeface="Calibri"/>
              </a:rPr>
              <a:t>Initial field &amp; supply data findings (3-year): </a:t>
            </a:r>
          </a:p>
          <a:p>
            <a:pPr marL="557213" lvl="1" indent="-214313" defTabSz="685800">
              <a:buFont typeface="Arial" panose="020B0604020202020204" pitchFamily="34" charset="0"/>
              <a:buChar char="•"/>
              <a:defRPr/>
            </a:pPr>
            <a:r>
              <a:rPr lang="en-US" sz="863" dirty="0">
                <a:solidFill>
                  <a:prstClr val="black"/>
                </a:solidFill>
                <a:latin typeface="Calibri"/>
              </a:rPr>
              <a:t>Five of Nine cables causing primary order of pain with aircraft and supply chain--C99A11195-1, C99A11154-1, C99A11129-2, C99A11129-1, C99A11129-3</a:t>
            </a:r>
          </a:p>
          <a:p>
            <a:pPr marL="557213" lvl="1" indent="-214313" defTabSz="685800">
              <a:buFont typeface="Arial" panose="020B0604020202020204" pitchFamily="34" charset="0"/>
              <a:buChar char="•"/>
              <a:defRPr/>
            </a:pPr>
            <a:r>
              <a:rPr lang="en-US" sz="863" dirty="0">
                <a:solidFill>
                  <a:prstClr val="black"/>
                </a:solidFill>
                <a:latin typeface="Calibri"/>
              </a:rPr>
              <a:t>No serial tracking for Flex cables</a:t>
            </a:r>
          </a:p>
          <a:p>
            <a:pPr marL="214313" indent="-214313" defTabSz="685800">
              <a:buFont typeface="Arial" panose="020B0604020202020204" pitchFamily="34" charset="0"/>
              <a:buChar char="•"/>
              <a:defRPr/>
            </a:pPr>
            <a:r>
              <a:rPr lang="en-US" sz="863" dirty="0">
                <a:solidFill>
                  <a:srgbClr val="00B050"/>
                </a:solidFill>
                <a:latin typeface="Calibri"/>
              </a:rPr>
              <a:t>Initial AMXS Antenna Mx and NGC personnel feedback:</a:t>
            </a:r>
          </a:p>
          <a:p>
            <a:pPr marL="557213" lvl="1" indent="-214313" defTabSz="685800">
              <a:buFont typeface="Arial" panose="020B0604020202020204" pitchFamily="34" charset="0"/>
              <a:buChar char="•"/>
              <a:defRPr/>
            </a:pPr>
            <a:r>
              <a:rPr lang="en-US" sz="863" dirty="0">
                <a:solidFill>
                  <a:prstClr val="black"/>
                </a:solidFill>
                <a:latin typeface="Calibri"/>
              </a:rPr>
              <a:t>Current C99A11195-1 is rigid in key areas, resulting in limited flexibility and reach, wire bending /creasing, tight for installation and/or operation</a:t>
            </a:r>
          </a:p>
          <a:p>
            <a:pPr marL="557213" lvl="1" indent="-214313" defTabSz="685800">
              <a:buFont typeface="Arial" panose="020B0604020202020204" pitchFamily="34" charset="0"/>
              <a:buChar char="•"/>
              <a:defRPr/>
            </a:pPr>
            <a:r>
              <a:rPr lang="en-US" sz="863" dirty="0">
                <a:solidFill>
                  <a:prstClr val="black"/>
                </a:solidFill>
                <a:latin typeface="Calibri"/>
              </a:rPr>
              <a:t>No on-aircraft testing equipment: “Swap testing”  </a:t>
            </a:r>
          </a:p>
          <a:p>
            <a:pPr marL="214313" indent="-214313" defTabSz="685800">
              <a:buFont typeface="Arial" panose="020B0604020202020204" pitchFamily="34" charset="0"/>
              <a:buChar char="•"/>
              <a:defRPr/>
            </a:pPr>
            <a:r>
              <a:rPr lang="en-US" sz="863" dirty="0">
                <a:solidFill>
                  <a:srgbClr val="00B050"/>
                </a:solidFill>
                <a:latin typeface="Calibri"/>
              </a:rPr>
              <a:t>Coordinating aircraft access to evaluate, photo and video Flex cable configuration and operation with 116</a:t>
            </a:r>
            <a:r>
              <a:rPr lang="en-US" sz="863" baseline="30000" dirty="0">
                <a:solidFill>
                  <a:srgbClr val="00B050"/>
                </a:solidFill>
                <a:latin typeface="Calibri"/>
              </a:rPr>
              <a:t>th</a:t>
            </a:r>
            <a:r>
              <a:rPr lang="en-US" sz="863" dirty="0">
                <a:solidFill>
                  <a:srgbClr val="00B050"/>
                </a:solidFill>
                <a:latin typeface="Calibri"/>
              </a:rPr>
              <a:t>/461</a:t>
            </a:r>
            <a:r>
              <a:rPr lang="en-US" sz="863" baseline="30000" dirty="0">
                <a:solidFill>
                  <a:srgbClr val="00B050"/>
                </a:solidFill>
                <a:latin typeface="Calibri"/>
              </a:rPr>
              <a:t>st</a:t>
            </a:r>
            <a:r>
              <a:rPr lang="en-US" sz="863" dirty="0">
                <a:solidFill>
                  <a:srgbClr val="00B050"/>
                </a:solidFill>
                <a:latin typeface="Calibri"/>
              </a:rPr>
              <a:t> and PDM   </a:t>
            </a:r>
            <a:endParaRPr lang="en-US" sz="1050" b="1" dirty="0">
              <a:solidFill>
                <a:srgbClr val="00B050"/>
              </a:solidFill>
              <a:latin typeface="Calibri"/>
            </a:endParaRPr>
          </a:p>
        </p:txBody>
      </p:sp>
      <p:sp>
        <p:nvSpPr>
          <p:cNvPr id="40" name="TextBox 39"/>
          <p:cNvSpPr txBox="1"/>
          <p:nvPr/>
        </p:nvSpPr>
        <p:spPr>
          <a:xfrm>
            <a:off x="3394497" y="6364176"/>
            <a:ext cx="3692103" cy="253916"/>
          </a:xfrm>
          <a:prstGeom prst="rect">
            <a:avLst/>
          </a:prstGeom>
          <a:noFill/>
        </p:spPr>
        <p:txBody>
          <a:bodyPr wrap="square" rtlCol="0">
            <a:spAutoFit/>
          </a:bodyPr>
          <a:lstStyle/>
          <a:p>
            <a:pPr defTabSz="685800">
              <a:defRPr/>
            </a:pPr>
            <a:r>
              <a:rPr lang="en-US" sz="1050" dirty="0">
                <a:solidFill>
                  <a:srgbClr val="00B050"/>
                </a:solidFill>
                <a:latin typeface="Calibri"/>
              </a:rPr>
              <a:t>Green is on track/complete, </a:t>
            </a:r>
            <a:r>
              <a:rPr lang="en-US" sz="1050" dirty="0">
                <a:solidFill>
                  <a:prstClr val="black"/>
                </a:solidFill>
                <a:latin typeface="Calibri"/>
              </a:rPr>
              <a:t>black future</a:t>
            </a:r>
            <a:r>
              <a:rPr lang="en-US" sz="1050" dirty="0">
                <a:solidFill>
                  <a:srgbClr val="00B050"/>
                </a:solidFill>
                <a:latin typeface="Calibri"/>
              </a:rPr>
              <a:t>, </a:t>
            </a:r>
            <a:r>
              <a:rPr lang="en-US" sz="1050" dirty="0">
                <a:solidFill>
                  <a:srgbClr val="FF0000"/>
                </a:solidFill>
                <a:latin typeface="Calibri"/>
              </a:rPr>
              <a:t>Red is late</a:t>
            </a:r>
          </a:p>
        </p:txBody>
      </p:sp>
      <p:sp>
        <p:nvSpPr>
          <p:cNvPr id="22" name="TextBox 21">
            <a:extLst>
              <a:ext uri="{FF2B5EF4-FFF2-40B4-BE49-F238E27FC236}">
                <a16:creationId xmlns:a16="http://schemas.microsoft.com/office/drawing/2014/main" id="{7066E469-6CCA-464A-AAFF-A8870CB41C19}"/>
              </a:ext>
            </a:extLst>
          </p:cNvPr>
          <p:cNvSpPr txBox="1"/>
          <p:nvPr/>
        </p:nvSpPr>
        <p:spPr>
          <a:xfrm>
            <a:off x="4617010" y="1705749"/>
            <a:ext cx="3357797" cy="2042867"/>
          </a:xfrm>
          <a:prstGeom prst="rect">
            <a:avLst/>
          </a:prstGeom>
          <a:noFill/>
        </p:spPr>
        <p:txBody>
          <a:bodyPr wrap="square" rtlCol="0">
            <a:spAutoFit/>
          </a:bodyPr>
          <a:lstStyle/>
          <a:p>
            <a:pPr marL="214313" indent="-214313" defTabSz="685800">
              <a:buFont typeface="Wingdings" panose="05000000000000000000" pitchFamily="2" charset="2"/>
              <a:buChar char="q"/>
              <a:defRPr/>
            </a:pPr>
            <a:r>
              <a:rPr lang="en-US" sz="975" dirty="0">
                <a:solidFill>
                  <a:srgbClr val="00B050"/>
                </a:solidFill>
                <a:latin typeface="Calibri"/>
              </a:rPr>
              <a:t>Gather and measure key data (50% Complete)</a:t>
            </a:r>
          </a:p>
          <a:p>
            <a:pPr marL="557213" lvl="1" indent="-214313" defTabSz="685800">
              <a:buFont typeface="Arial" panose="020B0604020202020204" pitchFamily="34" charset="0"/>
              <a:buChar char="•"/>
              <a:defRPr/>
            </a:pPr>
            <a:r>
              <a:rPr lang="en-US" sz="975" dirty="0">
                <a:solidFill>
                  <a:srgbClr val="00B050"/>
                </a:solidFill>
                <a:latin typeface="Calibri"/>
              </a:rPr>
              <a:t>MX, MICAP, A/C status, supply, quality, drawings</a:t>
            </a:r>
          </a:p>
          <a:p>
            <a:pPr marL="557213" lvl="1" indent="-214313" defTabSz="685800">
              <a:buFont typeface="Arial" panose="020B0604020202020204" pitchFamily="34" charset="0"/>
              <a:buChar char="•"/>
              <a:defRPr/>
            </a:pPr>
            <a:r>
              <a:rPr lang="en-US" sz="975" dirty="0">
                <a:solidFill>
                  <a:prstClr val="black"/>
                </a:solidFill>
                <a:latin typeface="Calibri"/>
              </a:rPr>
              <a:t>NGC cable certification / test procedures, bench-check findings and repair history (~3 years)</a:t>
            </a:r>
          </a:p>
          <a:p>
            <a:pPr marL="214313" indent="-214313" defTabSz="685800">
              <a:buFont typeface="Wingdings" panose="05000000000000000000" pitchFamily="2" charset="2"/>
              <a:buChar char="q"/>
              <a:defRPr/>
            </a:pPr>
            <a:r>
              <a:rPr lang="en-US" sz="975" dirty="0">
                <a:solidFill>
                  <a:srgbClr val="00B050"/>
                </a:solidFill>
                <a:latin typeface="Calibri"/>
              </a:rPr>
              <a:t>Attain SME input (50% Complete)</a:t>
            </a:r>
          </a:p>
          <a:p>
            <a:pPr marL="557213" lvl="1" indent="-214313" defTabSz="685800">
              <a:buFont typeface="Arial" panose="020B0604020202020204" pitchFamily="34" charset="0"/>
              <a:buChar char="•"/>
              <a:defRPr/>
            </a:pPr>
            <a:r>
              <a:rPr lang="en-US" sz="975" dirty="0">
                <a:solidFill>
                  <a:srgbClr val="00B050"/>
                </a:solidFill>
                <a:latin typeface="Calibri"/>
              </a:rPr>
              <a:t>116th / 461st </a:t>
            </a:r>
            <a:r>
              <a:rPr lang="en-US" sz="975" dirty="0" err="1">
                <a:solidFill>
                  <a:srgbClr val="00B050"/>
                </a:solidFill>
                <a:latin typeface="Calibri"/>
              </a:rPr>
              <a:t>AMXS</a:t>
            </a:r>
            <a:r>
              <a:rPr lang="en-US" sz="975" dirty="0">
                <a:solidFill>
                  <a:srgbClr val="00B050"/>
                </a:solidFill>
                <a:latin typeface="Calibri"/>
              </a:rPr>
              <a:t>, NGC FSR, </a:t>
            </a:r>
            <a:r>
              <a:rPr lang="en-US" sz="975" dirty="0">
                <a:solidFill>
                  <a:prstClr val="black"/>
                </a:solidFill>
                <a:latin typeface="Calibri"/>
              </a:rPr>
              <a:t>NGC Quality </a:t>
            </a:r>
          </a:p>
          <a:p>
            <a:pPr marL="214313" indent="-214313" defTabSz="685800">
              <a:buFont typeface="Wingdings" panose="05000000000000000000" pitchFamily="2" charset="2"/>
              <a:buChar char="q"/>
              <a:defRPr/>
            </a:pPr>
            <a:r>
              <a:rPr lang="en-US" sz="975" dirty="0">
                <a:solidFill>
                  <a:srgbClr val="00B050"/>
                </a:solidFill>
                <a:latin typeface="Calibri"/>
              </a:rPr>
              <a:t>Off-Aircraft Study (On-going)</a:t>
            </a:r>
          </a:p>
          <a:p>
            <a:pPr marL="557213" lvl="1" indent="-214313" defTabSz="685800">
              <a:buFont typeface="Arial" panose="020B0604020202020204" pitchFamily="34" charset="0"/>
              <a:buChar char="•"/>
              <a:defRPr/>
            </a:pPr>
            <a:r>
              <a:rPr lang="en-US" sz="975" dirty="0">
                <a:solidFill>
                  <a:srgbClr val="00B050"/>
                </a:solidFill>
                <a:latin typeface="Calibri"/>
              </a:rPr>
              <a:t>Configuration, evaluation and testing of failed cables </a:t>
            </a:r>
          </a:p>
          <a:p>
            <a:pPr marL="214313" indent="-214313" defTabSz="685800">
              <a:buFont typeface="Wingdings" panose="05000000000000000000" pitchFamily="2" charset="2"/>
              <a:buChar char="q"/>
              <a:defRPr/>
            </a:pPr>
            <a:r>
              <a:rPr lang="en-US" sz="975" dirty="0">
                <a:solidFill>
                  <a:srgbClr val="00B050"/>
                </a:solidFill>
                <a:latin typeface="Calibri"/>
              </a:rPr>
              <a:t>On-Aircraft Study  (10% complete)</a:t>
            </a:r>
          </a:p>
          <a:p>
            <a:pPr marL="557213" lvl="1" indent="-214313" defTabSz="685800">
              <a:buFont typeface="Arial" panose="020B0604020202020204" pitchFamily="34" charset="0"/>
              <a:buChar char="•"/>
              <a:defRPr/>
            </a:pPr>
            <a:r>
              <a:rPr lang="en-US" sz="975" dirty="0">
                <a:solidFill>
                  <a:srgbClr val="00B050"/>
                </a:solidFill>
                <a:latin typeface="Calibri"/>
              </a:rPr>
              <a:t>Cable - antenna - airframe configuration and operational evaluation on multiple aircraft </a:t>
            </a:r>
          </a:p>
          <a:p>
            <a:pPr marL="214313" indent="-214313" defTabSz="685800">
              <a:buFont typeface="Wingdings" panose="05000000000000000000" pitchFamily="2" charset="2"/>
              <a:buChar char="q"/>
              <a:defRPr/>
            </a:pPr>
            <a:r>
              <a:rPr lang="en-US" sz="975" dirty="0">
                <a:solidFill>
                  <a:prstClr val="black"/>
                </a:solidFill>
                <a:latin typeface="Calibri"/>
              </a:rPr>
              <a:t>Provide findings | analysis |recommendations| report</a:t>
            </a:r>
            <a:endParaRPr lang="en-US" sz="1050" dirty="0">
              <a:solidFill>
                <a:srgbClr val="00B050"/>
              </a:solidFill>
              <a:latin typeface="Calibri"/>
            </a:endParaRPr>
          </a:p>
        </p:txBody>
      </p:sp>
      <p:sp>
        <p:nvSpPr>
          <p:cNvPr id="23" name="TextBox 22">
            <a:extLst>
              <a:ext uri="{FF2B5EF4-FFF2-40B4-BE49-F238E27FC236}">
                <a16:creationId xmlns:a16="http://schemas.microsoft.com/office/drawing/2014/main" id="{D7EED74E-7F2B-4FAE-A689-3787FE9AD80D}"/>
              </a:ext>
            </a:extLst>
          </p:cNvPr>
          <p:cNvSpPr txBox="1"/>
          <p:nvPr/>
        </p:nvSpPr>
        <p:spPr>
          <a:xfrm>
            <a:off x="1178494" y="1812800"/>
            <a:ext cx="3357797" cy="1869743"/>
          </a:xfrm>
          <a:prstGeom prst="rect">
            <a:avLst/>
          </a:prstGeom>
          <a:noFill/>
        </p:spPr>
        <p:txBody>
          <a:bodyPr wrap="square" rtlCol="0">
            <a:spAutoFit/>
          </a:bodyPr>
          <a:lstStyle/>
          <a:p>
            <a:pPr marL="214313" indent="-214313" defTabSz="685800">
              <a:buFont typeface="Arial" panose="020B0604020202020204" pitchFamily="34" charset="0"/>
              <a:buChar char="•"/>
              <a:defRPr/>
            </a:pPr>
            <a:r>
              <a:rPr lang="en-US" sz="1050" dirty="0">
                <a:solidFill>
                  <a:prstClr val="black"/>
                </a:solidFill>
                <a:latin typeface="Calibri"/>
              </a:rPr>
              <a:t>Tasked by Mr. Jerry Kall to participate in Radar Antenna Flex cable Investigation </a:t>
            </a:r>
          </a:p>
          <a:p>
            <a:pPr marL="557213" lvl="1" indent="-214313" defTabSz="685800">
              <a:buFont typeface="Arial" panose="020B0604020202020204" pitchFamily="34" charset="0"/>
              <a:buChar char="•"/>
              <a:defRPr/>
            </a:pPr>
            <a:r>
              <a:rPr lang="en-US" sz="1050" dirty="0">
                <a:solidFill>
                  <a:prstClr val="black"/>
                </a:solidFill>
                <a:latin typeface="Calibri"/>
              </a:rPr>
              <a:t>NGC High Driver and AVIP Action Item</a:t>
            </a:r>
          </a:p>
          <a:p>
            <a:pPr marL="557213" lvl="1" indent="-214313" defTabSz="685800">
              <a:buFont typeface="Arial" panose="020B0604020202020204" pitchFamily="34" charset="0"/>
              <a:buChar char="•"/>
              <a:defRPr/>
            </a:pPr>
            <a:r>
              <a:rPr lang="en-US" sz="1050" dirty="0">
                <a:solidFill>
                  <a:prstClr val="black"/>
                </a:solidFill>
                <a:latin typeface="Calibri"/>
              </a:rPr>
              <a:t>PIWG: Inadequate drainage issue created by the main AC manifold area drain holes as well as the overall age of the flex cables (many could be 20 years old) may be contributing factors to the cable failures/corrosion</a:t>
            </a:r>
          </a:p>
          <a:p>
            <a:pPr marL="214313" indent="-214313" defTabSz="685800">
              <a:buFont typeface="Arial" panose="020B0604020202020204" pitchFamily="34" charset="0"/>
              <a:buChar char="•"/>
              <a:defRPr/>
            </a:pPr>
            <a:r>
              <a:rPr lang="en-US" sz="1050" dirty="0">
                <a:solidFill>
                  <a:prstClr val="black"/>
                </a:solidFill>
                <a:latin typeface="Calibri"/>
              </a:rPr>
              <a:t>Note: This Radar Antenna Flex cables study is a subset  of KIHOMAC’s AVIP Surveillance Radar System analysis</a:t>
            </a:r>
          </a:p>
          <a:p>
            <a:pPr marL="557213" lvl="1" indent="-214313" defTabSz="685800">
              <a:buFont typeface="Arial" panose="020B0604020202020204" pitchFamily="34" charset="0"/>
              <a:buChar char="•"/>
              <a:defRPr/>
            </a:pPr>
            <a:endParaRPr lang="en-US" sz="1050" dirty="0">
              <a:solidFill>
                <a:prstClr val="black"/>
              </a:solidFill>
              <a:latin typeface="Calibri"/>
            </a:endParaRPr>
          </a:p>
        </p:txBody>
      </p:sp>
    </p:spTree>
    <p:extLst>
      <p:ext uri="{BB962C8B-B14F-4D97-AF65-F5344CB8AC3E}">
        <p14:creationId xmlns:p14="http://schemas.microsoft.com/office/powerpoint/2010/main" val="30513106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603" y="609606"/>
          <a:ext cx="8686802" cy="5562603"/>
        </p:xfrm>
        <a:graphic>
          <a:graphicData uri="http://schemas.openxmlformats.org/drawingml/2006/table">
            <a:tbl>
              <a:tblPr firstRow="1" bandRow="1">
                <a:tableStyleId>{5C22544A-7EE6-4342-B048-85BDC9FD1C3A}</a:tableStyleId>
              </a:tblPr>
              <a:tblGrid>
                <a:gridCol w="6269603">
                  <a:extLst>
                    <a:ext uri="{9D8B030D-6E8A-4147-A177-3AD203B41FA5}">
                      <a16:colId xmlns:a16="http://schemas.microsoft.com/office/drawing/2014/main" val="2574718254"/>
                    </a:ext>
                  </a:extLst>
                </a:gridCol>
                <a:gridCol w="1041787">
                  <a:extLst>
                    <a:ext uri="{9D8B030D-6E8A-4147-A177-3AD203B41FA5}">
                      <a16:colId xmlns:a16="http://schemas.microsoft.com/office/drawing/2014/main" val="589987173"/>
                    </a:ext>
                  </a:extLst>
                </a:gridCol>
                <a:gridCol w="651511">
                  <a:extLst>
                    <a:ext uri="{9D8B030D-6E8A-4147-A177-3AD203B41FA5}">
                      <a16:colId xmlns:a16="http://schemas.microsoft.com/office/drawing/2014/main" val="1274103018"/>
                    </a:ext>
                  </a:extLst>
                </a:gridCol>
                <a:gridCol w="723901">
                  <a:extLst>
                    <a:ext uri="{9D8B030D-6E8A-4147-A177-3AD203B41FA5}">
                      <a16:colId xmlns:a16="http://schemas.microsoft.com/office/drawing/2014/main" val="2229779428"/>
                    </a:ext>
                  </a:extLst>
                </a:gridCol>
              </a:tblGrid>
              <a:tr h="586531">
                <a:tc>
                  <a:txBody>
                    <a:bodyPr/>
                    <a:lstStyle/>
                    <a:p>
                      <a:r>
                        <a:rPr lang="en-US" sz="1500" dirty="0"/>
                        <a:t>Task</a:t>
                      </a:r>
                    </a:p>
                  </a:txBody>
                  <a:tcPr marL="28932" marR="28932" marT="14467" marB="14467"/>
                </a:tc>
                <a:tc>
                  <a:txBody>
                    <a:bodyPr/>
                    <a:lstStyle/>
                    <a:p>
                      <a:r>
                        <a:rPr lang="en-US" sz="1500" dirty="0"/>
                        <a:t>MECSIP</a:t>
                      </a:r>
                    </a:p>
                  </a:txBody>
                  <a:tcPr marL="28932" marR="28932" marT="14467" marB="14467"/>
                </a:tc>
                <a:tc>
                  <a:txBody>
                    <a:bodyPr/>
                    <a:lstStyle/>
                    <a:p>
                      <a:r>
                        <a:rPr lang="en-US" sz="1500" dirty="0"/>
                        <a:t>AVIP</a:t>
                      </a:r>
                    </a:p>
                  </a:txBody>
                  <a:tcPr marL="28932" marR="28932" marT="14467" marB="14467"/>
                </a:tc>
                <a:tc>
                  <a:txBody>
                    <a:bodyPr/>
                    <a:lstStyle/>
                    <a:p>
                      <a:r>
                        <a:rPr lang="en-US" sz="1500" dirty="0"/>
                        <a:t>PSIP</a:t>
                      </a:r>
                    </a:p>
                  </a:txBody>
                  <a:tcPr marL="28932" marR="28932" marT="14467" marB="14467"/>
                </a:tc>
                <a:extLst>
                  <a:ext uri="{0D108BD9-81ED-4DB2-BD59-A6C34878D82A}">
                    <a16:rowId xmlns:a16="http://schemas.microsoft.com/office/drawing/2014/main" val="4277254517"/>
                  </a:ext>
                </a:extLst>
              </a:tr>
              <a:tr h="479616">
                <a:tc>
                  <a:txBody>
                    <a:bodyPr/>
                    <a:lstStyle/>
                    <a:p>
                      <a:r>
                        <a:rPr lang="en-US" sz="1500" b="1" dirty="0">
                          <a:solidFill>
                            <a:schemeClr val="tx1"/>
                          </a:solidFill>
                        </a:rPr>
                        <a:t>MSG-3 Support</a:t>
                      </a:r>
                      <a:endParaRPr lang="en-US" sz="800" dirty="0">
                        <a:solidFill>
                          <a:schemeClr val="tx1"/>
                        </a:solidFill>
                      </a:endParaRPr>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extLst>
                  <a:ext uri="{0D108BD9-81ED-4DB2-BD59-A6C34878D82A}">
                    <a16:rowId xmlns:a16="http://schemas.microsoft.com/office/drawing/2014/main" val="1266064881"/>
                  </a:ext>
                </a:extLst>
              </a:tr>
              <a:tr h="536999">
                <a:tc>
                  <a:txBody>
                    <a:bodyPr/>
                    <a:lstStyle/>
                    <a:p>
                      <a:pPr lvl="1"/>
                      <a:r>
                        <a:rPr lang="en-US" sz="1500" b="0" dirty="0">
                          <a:solidFill>
                            <a:schemeClr val="tx1"/>
                          </a:solidFill>
                        </a:rPr>
                        <a:t>  Horizontal / Vertical Stab Tasks</a:t>
                      </a:r>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extLst>
                  <a:ext uri="{0D108BD9-81ED-4DB2-BD59-A6C34878D82A}">
                    <a16:rowId xmlns:a16="http://schemas.microsoft.com/office/drawing/2014/main" val="3305949091"/>
                  </a:ext>
                </a:extLst>
              </a:tr>
              <a:tr h="536999">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Major ISO CPCP Task</a:t>
                      </a:r>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extLst>
                  <a:ext uri="{0D108BD9-81ED-4DB2-BD59-A6C34878D82A}">
                    <a16:rowId xmlns:a16="http://schemas.microsoft.com/office/drawing/2014/main" val="4123922671"/>
                  </a:ext>
                </a:extLst>
              </a:tr>
              <a:tr h="536999">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Consolidated</a:t>
                      </a:r>
                      <a:r>
                        <a:rPr lang="en-US" sz="1500" b="0" baseline="0" dirty="0">
                          <a:solidFill>
                            <a:schemeClr val="tx1"/>
                          </a:solidFill>
                        </a:rPr>
                        <a:t> NDI work for MAJ ISO</a:t>
                      </a:r>
                      <a:endParaRPr lang="en-US" sz="1500" b="0" dirty="0">
                        <a:solidFill>
                          <a:schemeClr val="tx1"/>
                        </a:solidFill>
                      </a:endParaRPr>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extLst>
                  <a:ext uri="{0D108BD9-81ED-4DB2-BD59-A6C34878D82A}">
                    <a16:rowId xmlns:a16="http://schemas.microsoft.com/office/drawing/2014/main" val="620307606"/>
                  </a:ext>
                </a:extLst>
              </a:tr>
              <a:tr h="536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E-8</a:t>
                      </a:r>
                      <a:r>
                        <a:rPr lang="en-US" sz="1500" b="1" baseline="0" dirty="0">
                          <a:solidFill>
                            <a:schemeClr val="tx1"/>
                          </a:solidFill>
                        </a:rPr>
                        <a:t> ERR Support</a:t>
                      </a:r>
                      <a:endParaRPr lang="en-US" sz="1500" b="1" dirty="0">
                        <a:solidFill>
                          <a:schemeClr val="tx1"/>
                        </a:solidFill>
                      </a:endParaRPr>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extLst>
                  <a:ext uri="{0D108BD9-81ED-4DB2-BD59-A6C34878D82A}">
                    <a16:rowId xmlns:a16="http://schemas.microsoft.com/office/drawing/2014/main" val="2689057939"/>
                  </a:ext>
                </a:extLst>
              </a:tr>
              <a:tr h="5871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Airworthiness Directive 2018-19-21 </a:t>
                      </a:r>
                      <a:endParaRPr lang="en-US" sz="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dirty="0">
                        <a:solidFill>
                          <a:schemeClr val="tx1"/>
                        </a:solidFill>
                      </a:endParaRPr>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extLst>
                  <a:ext uri="{0D108BD9-81ED-4DB2-BD59-A6C34878D82A}">
                    <a16:rowId xmlns:a16="http://schemas.microsoft.com/office/drawing/2014/main" val="3706117115"/>
                  </a:ext>
                </a:extLst>
              </a:tr>
              <a:tr h="5871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Review TLD–414 Ground Power Unit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dirty="0">
                        <a:solidFill>
                          <a:schemeClr val="tx1"/>
                        </a:solidFill>
                      </a:endParaRPr>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extLst>
                  <a:ext uri="{0D108BD9-81ED-4DB2-BD59-A6C34878D82A}">
                    <a16:rowId xmlns:a16="http://schemas.microsoft.com/office/drawing/2014/main" val="2891764910"/>
                  </a:ext>
                </a:extLst>
              </a:tr>
              <a:tr h="5871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Review Airworthiness</a:t>
                      </a:r>
                      <a:r>
                        <a:rPr lang="en-US" sz="1500" b="1" baseline="0" dirty="0">
                          <a:solidFill>
                            <a:schemeClr val="tx1"/>
                          </a:solidFill>
                        </a:rPr>
                        <a:t> Directive 2020-03-11</a:t>
                      </a:r>
                      <a:endParaRPr lang="en-US" sz="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dirty="0">
                        <a:solidFill>
                          <a:schemeClr val="tx1"/>
                        </a:solidFill>
                      </a:endParaRPr>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extLst>
                  <a:ext uri="{0D108BD9-81ED-4DB2-BD59-A6C34878D82A}">
                    <a16:rowId xmlns:a16="http://schemas.microsoft.com/office/drawing/2014/main" val="1237913405"/>
                  </a:ext>
                </a:extLst>
              </a:tr>
              <a:tr h="5871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Test Equipment Form 3s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dirty="0">
                        <a:solidFill>
                          <a:schemeClr val="tx1"/>
                        </a:solidFill>
                      </a:endParaRPr>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extLst>
                  <a:ext uri="{0D108BD9-81ED-4DB2-BD59-A6C34878D82A}">
                    <a16:rowId xmlns:a16="http://schemas.microsoft.com/office/drawing/2014/main" val="3345283717"/>
                  </a:ext>
                </a:extLst>
              </a:tr>
            </a:tbl>
          </a:graphicData>
        </a:graphic>
      </p:graphicFrame>
      <p:sp>
        <p:nvSpPr>
          <p:cNvPr id="8" name="TextBox 7"/>
          <p:cNvSpPr txBox="1"/>
          <p:nvPr/>
        </p:nvSpPr>
        <p:spPr>
          <a:xfrm>
            <a:off x="228602" y="304803"/>
            <a:ext cx="4427315" cy="220573"/>
          </a:xfrm>
          <a:prstGeom prst="rect">
            <a:avLst/>
          </a:prstGeom>
          <a:noFill/>
        </p:spPr>
        <p:txBody>
          <a:bodyPr wrap="square" rtlCol="0">
            <a:spAutoFit/>
          </a:bodyPr>
          <a:lstStyle/>
          <a:p>
            <a:pPr marL="892724" indent="-892724">
              <a:lnSpc>
                <a:spcPts val="971"/>
              </a:lnSpc>
              <a:defRPr/>
            </a:pPr>
            <a:r>
              <a:rPr lang="en-US" b="1" dirty="0">
                <a:solidFill>
                  <a:srgbClr val="000000"/>
                </a:solidFill>
                <a:latin typeface="Calibri"/>
              </a:rPr>
              <a:t>WSIP Projects</a:t>
            </a:r>
          </a:p>
        </p:txBody>
      </p:sp>
      <p:sp>
        <p:nvSpPr>
          <p:cNvPr id="10" name="Regular Pentagon 9"/>
          <p:cNvSpPr/>
          <p:nvPr/>
        </p:nvSpPr>
        <p:spPr>
          <a:xfrm>
            <a:off x="6773364" y="1295402"/>
            <a:ext cx="246053" cy="218431"/>
          </a:xfrm>
          <a:prstGeom prst="pent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760" dirty="0">
              <a:solidFill>
                <a:prstClr val="white"/>
              </a:solidFill>
              <a:latin typeface="Calibri"/>
            </a:endParaRPr>
          </a:p>
        </p:txBody>
      </p:sp>
      <p:sp>
        <p:nvSpPr>
          <p:cNvPr id="11" name="Regular Pentagon 10"/>
          <p:cNvSpPr/>
          <p:nvPr/>
        </p:nvSpPr>
        <p:spPr>
          <a:xfrm>
            <a:off x="6791437" y="2334874"/>
            <a:ext cx="246053" cy="218431"/>
          </a:xfrm>
          <a:prstGeom prst="pent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760" dirty="0">
              <a:solidFill>
                <a:prstClr val="white"/>
              </a:solidFill>
              <a:latin typeface="Calibri"/>
            </a:endParaRPr>
          </a:p>
        </p:txBody>
      </p:sp>
      <p:sp>
        <p:nvSpPr>
          <p:cNvPr id="12" name="Regular Pentagon 11"/>
          <p:cNvSpPr/>
          <p:nvPr/>
        </p:nvSpPr>
        <p:spPr>
          <a:xfrm>
            <a:off x="6790768" y="2886496"/>
            <a:ext cx="246053" cy="218431"/>
          </a:xfrm>
          <a:prstGeom prst="pent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760" dirty="0">
              <a:solidFill>
                <a:prstClr val="white"/>
              </a:solidFill>
              <a:latin typeface="Calibri"/>
            </a:endParaRPr>
          </a:p>
        </p:txBody>
      </p:sp>
      <p:sp>
        <p:nvSpPr>
          <p:cNvPr id="13" name="Regular Pentagon 12"/>
          <p:cNvSpPr/>
          <p:nvPr/>
        </p:nvSpPr>
        <p:spPr>
          <a:xfrm>
            <a:off x="6791437" y="3436930"/>
            <a:ext cx="246053" cy="218431"/>
          </a:xfrm>
          <a:prstGeom prst="pent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760" dirty="0">
              <a:solidFill>
                <a:prstClr val="white"/>
              </a:solidFill>
              <a:latin typeface="Calibri"/>
            </a:endParaRPr>
          </a:p>
        </p:txBody>
      </p:sp>
      <p:sp>
        <p:nvSpPr>
          <p:cNvPr id="17" name="Regular Pentagon 16"/>
          <p:cNvSpPr/>
          <p:nvPr/>
        </p:nvSpPr>
        <p:spPr>
          <a:xfrm>
            <a:off x="6790768" y="5183519"/>
            <a:ext cx="246053" cy="218431"/>
          </a:xfrm>
          <a:prstGeom prst="pent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760" dirty="0">
              <a:solidFill>
                <a:prstClr val="white"/>
              </a:solidFill>
              <a:latin typeface="Calibri"/>
            </a:endParaRPr>
          </a:p>
        </p:txBody>
      </p:sp>
      <p:sp>
        <p:nvSpPr>
          <p:cNvPr id="18" name="Regular Pentagon 17"/>
          <p:cNvSpPr/>
          <p:nvPr/>
        </p:nvSpPr>
        <p:spPr>
          <a:xfrm>
            <a:off x="6791437" y="4035703"/>
            <a:ext cx="246053" cy="218431"/>
          </a:xfrm>
          <a:prstGeom prst="pent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760" dirty="0">
              <a:solidFill>
                <a:prstClr val="white"/>
              </a:solidFill>
              <a:latin typeface="Calibri"/>
            </a:endParaRPr>
          </a:p>
        </p:txBody>
      </p:sp>
      <p:sp>
        <p:nvSpPr>
          <p:cNvPr id="19" name="Regular Pentagon 18"/>
          <p:cNvSpPr/>
          <p:nvPr/>
        </p:nvSpPr>
        <p:spPr>
          <a:xfrm>
            <a:off x="6790768" y="4633086"/>
            <a:ext cx="246053" cy="218431"/>
          </a:xfrm>
          <a:prstGeom prst="pent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760" dirty="0">
              <a:solidFill>
                <a:prstClr val="white"/>
              </a:solidFill>
              <a:latin typeface="Calibri"/>
            </a:endParaRPr>
          </a:p>
        </p:txBody>
      </p:sp>
      <p:sp>
        <p:nvSpPr>
          <p:cNvPr id="20" name="Regular Pentagon 19"/>
          <p:cNvSpPr/>
          <p:nvPr/>
        </p:nvSpPr>
        <p:spPr>
          <a:xfrm>
            <a:off x="6791437" y="1812150"/>
            <a:ext cx="246053" cy="218431"/>
          </a:xfrm>
          <a:prstGeom prst="pent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760" dirty="0">
              <a:solidFill>
                <a:prstClr val="white"/>
              </a:solidFill>
              <a:latin typeface="Calibri"/>
            </a:endParaRPr>
          </a:p>
        </p:txBody>
      </p:sp>
      <p:sp>
        <p:nvSpPr>
          <p:cNvPr id="23" name="Can 22"/>
          <p:cNvSpPr/>
          <p:nvPr/>
        </p:nvSpPr>
        <p:spPr>
          <a:xfrm>
            <a:off x="8382003" y="3408687"/>
            <a:ext cx="236405" cy="2184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760" dirty="0">
              <a:solidFill>
                <a:prstClr val="white"/>
              </a:solidFill>
              <a:latin typeface="Calibri"/>
            </a:endParaRPr>
          </a:p>
        </p:txBody>
      </p:sp>
      <p:sp>
        <p:nvSpPr>
          <p:cNvPr id="16" name="Lightning Bolt 15"/>
          <p:cNvSpPr/>
          <p:nvPr/>
        </p:nvSpPr>
        <p:spPr>
          <a:xfrm>
            <a:off x="7696203" y="3458595"/>
            <a:ext cx="192983" cy="21843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760" dirty="0">
              <a:solidFill>
                <a:prstClr val="white"/>
              </a:solidFill>
              <a:latin typeface="Calibri"/>
            </a:endParaRPr>
          </a:p>
        </p:txBody>
      </p:sp>
      <p:sp>
        <p:nvSpPr>
          <p:cNvPr id="21" name="Lightning Bolt 20"/>
          <p:cNvSpPr/>
          <p:nvPr/>
        </p:nvSpPr>
        <p:spPr>
          <a:xfrm>
            <a:off x="7760531" y="5715000"/>
            <a:ext cx="257311" cy="291240"/>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013" dirty="0">
              <a:solidFill>
                <a:prstClr val="white"/>
              </a:solidFill>
              <a:latin typeface="Calibri"/>
            </a:endParaRPr>
          </a:p>
        </p:txBody>
      </p:sp>
      <p:sp>
        <p:nvSpPr>
          <p:cNvPr id="2" name="Slide Number Placeholder 1"/>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5551279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57300" y="923152"/>
            <a:ext cx="7048500" cy="310341"/>
          </a:xfrm>
          <a:prstGeom prst="rect">
            <a:avLst/>
          </a:prstGeom>
          <a:noFill/>
        </p:spPr>
        <p:txBody>
          <a:bodyPr wrap="square" rtlCol="0">
            <a:spAutoFit/>
          </a:bodyPr>
          <a:lstStyle/>
          <a:p>
            <a:pPr marL="1587104" indent="-1587104" defTabSz="685800">
              <a:lnSpc>
                <a:spcPts val="1725"/>
              </a:lnSpc>
            </a:pPr>
            <a:r>
              <a:rPr lang="en-US" b="1" dirty="0">
                <a:solidFill>
                  <a:srgbClr val="1F497D">
                    <a:lumMod val="75000"/>
                  </a:srgbClr>
                </a:solidFill>
                <a:latin typeface="Calibri"/>
              </a:rPr>
              <a:t>Program:                       Joint STARS AVIP Metrics       </a:t>
            </a:r>
            <a:r>
              <a:rPr lang="en-US" b="1" dirty="0">
                <a:solidFill>
                  <a:srgbClr val="FF0000"/>
                </a:solidFill>
                <a:latin typeface="Calibri"/>
              </a:rPr>
              <a:t>Aircraft Availability</a:t>
            </a:r>
            <a:endParaRPr lang="en-US" b="1" dirty="0">
              <a:solidFill>
                <a:srgbClr val="1F497D">
                  <a:lumMod val="75000"/>
                </a:srgbClr>
              </a:solidFill>
              <a:latin typeface="Calibri"/>
            </a:endParaRPr>
          </a:p>
        </p:txBody>
      </p:sp>
      <p:sp>
        <p:nvSpPr>
          <p:cNvPr id="5" name="TextBox 4"/>
          <p:cNvSpPr txBox="1"/>
          <p:nvPr/>
        </p:nvSpPr>
        <p:spPr>
          <a:xfrm>
            <a:off x="1143000" y="1200151"/>
            <a:ext cx="1202573"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a:rPr>
              <a:t>WSIP Program</a:t>
            </a:r>
            <a:r>
              <a:rPr lang="en-US" sz="900" dirty="0">
                <a:solidFill>
                  <a:prstClr val="black"/>
                </a:solidFill>
                <a:latin typeface="Calibri"/>
              </a:rPr>
              <a:t>: AVIP  </a:t>
            </a:r>
          </a:p>
        </p:txBody>
      </p:sp>
      <p:sp>
        <p:nvSpPr>
          <p:cNvPr id="7" name="TextBox 6"/>
          <p:cNvSpPr txBox="1"/>
          <p:nvPr/>
        </p:nvSpPr>
        <p:spPr>
          <a:xfrm>
            <a:off x="3731849" y="1200151"/>
            <a:ext cx="3647152"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a:rPr>
              <a:t>WSIP POC</a:t>
            </a:r>
            <a:r>
              <a:rPr lang="en-US" sz="900" dirty="0">
                <a:solidFill>
                  <a:prstClr val="black"/>
                </a:solidFill>
                <a:latin typeface="Calibri"/>
              </a:rPr>
              <a:t>: Cliff Morey and Bob Smith (KIHOMAC</a:t>
            </a:r>
            <a:r>
              <a:rPr lang="en-US" sz="900" dirty="0">
                <a:latin typeface="Calibri"/>
              </a:rPr>
              <a:t>)  24 Sep 2020</a:t>
            </a:r>
            <a:r>
              <a:rPr lang="en-US" sz="900" dirty="0">
                <a:solidFill>
                  <a:prstClr val="black"/>
                </a:solidFill>
                <a:latin typeface="Calibri"/>
              </a:rPr>
              <a:t>	</a:t>
            </a:r>
          </a:p>
        </p:txBody>
      </p:sp>
      <p:sp>
        <p:nvSpPr>
          <p:cNvPr id="9" name="TextBox 8"/>
          <p:cNvSpPr txBox="1"/>
          <p:nvPr/>
        </p:nvSpPr>
        <p:spPr>
          <a:xfrm>
            <a:off x="6968881" y="1200151"/>
            <a:ext cx="1124026"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a:rPr>
              <a:t>HBG POC</a:t>
            </a:r>
            <a:r>
              <a:rPr lang="en-US" sz="900" dirty="0">
                <a:solidFill>
                  <a:prstClr val="black"/>
                </a:solidFill>
                <a:latin typeface="Calibri"/>
              </a:rPr>
              <a:t>: Jerry Kall </a:t>
            </a: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1" y="1997119"/>
            <a:ext cx="275075" cy="507831"/>
          </a:xfrm>
          <a:prstGeom prst="rect">
            <a:avLst/>
          </a:prstGeom>
          <a:noFill/>
        </p:spPr>
        <p:txBody>
          <a:bodyPr wrap="none" rtlCol="0">
            <a:spAutoFit/>
          </a:bodyPr>
          <a:lstStyle/>
          <a:p>
            <a:pPr marL="89297" indent="-89297" defTabSz="685800">
              <a:buFont typeface="Arial" pitchFamily="34" charset="0"/>
              <a:buChar char="•"/>
            </a:pPr>
            <a:endParaRPr lang="en-US" sz="1350" dirty="0">
              <a:solidFill>
                <a:prstClr val="black"/>
              </a:solidFill>
              <a:latin typeface="Calibri"/>
            </a:endParaRPr>
          </a:p>
          <a:p>
            <a:pPr defTabSz="685800"/>
            <a:endParaRPr lang="en-US" sz="1350" dirty="0">
              <a:solidFill>
                <a:prstClr val="black"/>
              </a:solidFill>
              <a:latin typeface="Calibri"/>
            </a:endParaRPr>
          </a:p>
        </p:txBody>
      </p: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a:rPr>
              <a:t>Program Schedule / Milestones</a:t>
            </a:r>
            <a:endParaRPr lang="en-US" sz="1350" dirty="0">
              <a:solidFill>
                <a:prstClr val="white"/>
              </a:solidFill>
              <a:effectLst>
                <a:outerShdw blurRad="38100" dist="38100" dir="2700000" algn="tl">
                  <a:srgbClr val="000000">
                    <a:alpha val="43137"/>
                  </a:srgbClr>
                </a:outerShdw>
              </a:effectLst>
              <a:latin typeface="Calibri"/>
            </a:endParaRPr>
          </a:p>
        </p:txBody>
      </p:sp>
      <p:sp>
        <p:nvSpPr>
          <p:cNvPr id="25" name="Slide Number Placeholder 10"/>
          <p:cNvSpPr>
            <a:spLocks noGrp="1"/>
          </p:cNvSpPr>
          <p:nvPr>
            <p:ph type="sldNum" sz="quarter" idx="12"/>
          </p:nvPr>
        </p:nvSpPr>
        <p:spPr>
          <a:xfrm>
            <a:off x="6400800" y="5829300"/>
            <a:ext cx="1600200" cy="171450"/>
          </a:xfrm>
        </p:spPr>
        <p:txBody>
          <a:bodyPr/>
          <a:lstStyle/>
          <a:p>
            <a:pPr defTabSz="685800">
              <a:defRPr/>
            </a:pPr>
            <a:r>
              <a:rPr lang="en-US" sz="1050" dirty="0">
                <a:solidFill>
                  <a:prstClr val="black"/>
                </a:solidFill>
                <a:latin typeface="Calibri"/>
              </a:rPr>
              <a:t>		</a:t>
            </a:r>
            <a:endParaRPr lang="en-US" sz="1200" dirty="0">
              <a:solidFill>
                <a:srgbClr val="00297A"/>
              </a:solidFill>
              <a:latin typeface="Arial"/>
            </a:endParaRPr>
          </a:p>
          <a:p>
            <a:pPr defTabSz="685800">
              <a:lnSpc>
                <a:spcPct val="150000"/>
              </a:lnSpc>
              <a:defRPr/>
            </a:pPr>
            <a:endParaRPr lang="en-US" sz="1050" dirty="0">
              <a:solidFill>
                <a:prstClr val="black"/>
              </a:solidFill>
              <a:latin typeface="Calibri"/>
            </a:endParaRPr>
          </a:p>
        </p:txBody>
      </p:sp>
      <p:cxnSp>
        <p:nvCxnSpPr>
          <p:cNvPr id="27" name="Straight Connector 26"/>
          <p:cNvCxnSpPr/>
          <p:nvPr/>
        </p:nvCxnSpPr>
        <p:spPr>
          <a:xfrm>
            <a:off x="1143000" y="3714750"/>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43000" y="36004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a:rPr>
              <a:t>Program Description</a:t>
            </a:r>
            <a:endParaRPr lang="en-US" sz="1350" dirty="0">
              <a:solidFill>
                <a:prstClr val="white"/>
              </a:solidFill>
              <a:effectLst>
                <a:outerShdw blurRad="38100" dist="38100" dir="2700000" algn="tl">
                  <a:srgbClr val="000000">
                    <a:alpha val="43137"/>
                  </a:srgbClr>
                </a:outerShdw>
              </a:effectLst>
              <a:latin typeface="Calibri"/>
            </a:endParaRPr>
          </a:p>
        </p:txBody>
      </p:sp>
      <p:sp>
        <p:nvSpPr>
          <p:cNvPr id="34" name="TextBox 33"/>
          <p:cNvSpPr txBox="1"/>
          <p:nvPr/>
        </p:nvSpPr>
        <p:spPr>
          <a:xfrm>
            <a:off x="4564856" y="36004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a:rPr>
              <a:t>Recommendation/ Status</a:t>
            </a:r>
          </a:p>
        </p:txBody>
      </p:sp>
      <p:sp>
        <p:nvSpPr>
          <p:cNvPr id="38" name="TextBox 37"/>
          <p:cNvSpPr txBox="1"/>
          <p:nvPr/>
        </p:nvSpPr>
        <p:spPr>
          <a:xfrm>
            <a:off x="1128717" y="1714502"/>
            <a:ext cx="3393275" cy="1869743"/>
          </a:xfrm>
          <a:prstGeom prst="rect">
            <a:avLst/>
          </a:prstGeom>
          <a:noFill/>
        </p:spPr>
        <p:txBody>
          <a:bodyPr wrap="square" rtlCol="0">
            <a:spAutoFit/>
          </a:bodyPr>
          <a:lstStyle/>
          <a:p>
            <a:pPr marL="85725" indent="-85725" defTabSz="685800">
              <a:buFont typeface="Arial" panose="020B0604020202020204" pitchFamily="34" charset="0"/>
              <a:buChar char="•"/>
            </a:pPr>
            <a:r>
              <a:rPr lang="en-US" sz="1050" dirty="0">
                <a:solidFill>
                  <a:srgbClr val="000000"/>
                </a:solidFill>
                <a:latin typeface="Calibri"/>
              </a:rPr>
              <a:t>Develop key indicator metrics to identify, track, and trend AVIP systems, subsystems, and components</a:t>
            </a:r>
          </a:p>
          <a:p>
            <a:pPr marL="557213" lvl="1" indent="-214313" defTabSz="685800">
              <a:buFont typeface="Courier New" panose="02070309020205020404" pitchFamily="49" charset="0"/>
              <a:buChar char="o"/>
            </a:pPr>
            <a:r>
              <a:rPr lang="en-US" sz="1050" dirty="0">
                <a:solidFill>
                  <a:srgbClr val="000000"/>
                </a:solidFill>
                <a:latin typeface="Calibri"/>
              </a:rPr>
              <a:t>Accomplish Force Management Actions in MIL-STD-1796A</a:t>
            </a:r>
          </a:p>
          <a:p>
            <a:pPr marL="85725" indent="-85725" defTabSz="685800">
              <a:buFont typeface="Arial" panose="020B0604020202020204" pitchFamily="34" charset="0"/>
              <a:buChar char="•"/>
            </a:pPr>
            <a:r>
              <a:rPr lang="en-US" sz="1050" dirty="0">
                <a:solidFill>
                  <a:srgbClr val="000000"/>
                </a:solidFill>
                <a:latin typeface="Calibri"/>
              </a:rPr>
              <a:t>Web based interactive dashboards will quickly visualize IMDS data to identify maintenance high drivers, MICAPs, and NMC/PMC status hours</a:t>
            </a:r>
          </a:p>
          <a:p>
            <a:pPr marL="85725" indent="-85725" defTabSz="685800">
              <a:buFont typeface="Arial" panose="020B0604020202020204" pitchFamily="34" charset="0"/>
              <a:buChar char="•"/>
            </a:pPr>
            <a:r>
              <a:rPr lang="en-US" sz="1050" dirty="0">
                <a:solidFill>
                  <a:srgbClr val="000000"/>
                </a:solidFill>
                <a:latin typeface="Calibri"/>
              </a:rPr>
              <a:t>Maintenance data drill-throughs enable users to visualize and interpret data from 2-digit to 5-digit WUCs down to the IMDS raw data</a:t>
            </a:r>
          </a:p>
          <a:p>
            <a:pPr defTabSz="685800"/>
            <a:endParaRPr lang="en-US" sz="1050" dirty="0">
              <a:solidFill>
                <a:srgbClr val="4F81BD">
                  <a:lumMod val="50000"/>
                </a:srgbClr>
              </a:solidFill>
              <a:latin typeface="Calibri"/>
            </a:endParaRPr>
          </a:p>
        </p:txBody>
      </p:sp>
      <p:sp>
        <p:nvSpPr>
          <p:cNvPr id="30" name="TextBox 29"/>
          <p:cNvSpPr txBox="1"/>
          <p:nvPr/>
        </p:nvSpPr>
        <p:spPr>
          <a:xfrm>
            <a:off x="4538275" y="3841272"/>
            <a:ext cx="3462725" cy="2130583"/>
          </a:xfrm>
          <a:prstGeom prst="rect">
            <a:avLst/>
          </a:prstGeom>
          <a:noFill/>
        </p:spPr>
        <p:txBody>
          <a:bodyPr wrap="square" rtlCol="0">
            <a:spAutoFit/>
          </a:bodyPr>
          <a:lstStyle/>
          <a:p>
            <a:pPr defTabSz="685800">
              <a:lnSpc>
                <a:spcPct val="150000"/>
              </a:lnSpc>
            </a:pPr>
            <a:r>
              <a:rPr lang="en-US" sz="1050" b="1" dirty="0">
                <a:solidFill>
                  <a:prstClr val="black"/>
                </a:solidFill>
                <a:latin typeface="Calibri"/>
              </a:rPr>
              <a:t>Status: </a:t>
            </a:r>
          </a:p>
          <a:p>
            <a:pPr marL="214313" indent="-214313" defTabSz="685800">
              <a:lnSpc>
                <a:spcPct val="150000"/>
              </a:lnSpc>
              <a:buFont typeface="Wingdings" panose="05000000000000000000" pitchFamily="2" charset="2"/>
              <a:buChar char="ü"/>
            </a:pPr>
            <a:r>
              <a:rPr lang="en-US" sz="1050" dirty="0">
                <a:solidFill>
                  <a:prstClr val="black"/>
                </a:solidFill>
                <a:latin typeface="Calibri"/>
              </a:rPr>
              <a:t>Provided demonstration to John Dorminey and Jerry </a:t>
            </a:r>
            <a:r>
              <a:rPr lang="en-US" sz="1050" dirty="0" err="1">
                <a:solidFill>
                  <a:prstClr val="black"/>
                </a:solidFill>
                <a:latin typeface="Calibri"/>
              </a:rPr>
              <a:t>Kall</a:t>
            </a:r>
            <a:endParaRPr lang="en-US" sz="1050" dirty="0">
              <a:solidFill>
                <a:prstClr val="black"/>
              </a:solidFill>
              <a:latin typeface="Calibri"/>
            </a:endParaRPr>
          </a:p>
          <a:p>
            <a:pPr marL="214313" indent="-214313" defTabSz="685800">
              <a:lnSpc>
                <a:spcPct val="150000"/>
              </a:lnSpc>
              <a:buFont typeface="Wingdings" panose="05000000000000000000" pitchFamily="2" charset="2"/>
              <a:buChar char="ü"/>
            </a:pPr>
            <a:r>
              <a:rPr lang="en-US" sz="1050" dirty="0">
                <a:solidFill>
                  <a:prstClr val="black"/>
                </a:solidFill>
                <a:latin typeface="Calibri"/>
              </a:rPr>
              <a:t>QRL/MICAP –</a:t>
            </a:r>
            <a:r>
              <a:rPr lang="en-US" sz="900" dirty="0">
                <a:solidFill>
                  <a:prstClr val="black"/>
                </a:solidFill>
                <a:latin typeface="Calibri"/>
              </a:rPr>
              <a:t> Will assist in cross referencing parts to WUC</a:t>
            </a:r>
          </a:p>
          <a:p>
            <a:pPr marL="214313" indent="-214313" defTabSz="685800">
              <a:buFont typeface="Arial" panose="020B0604020202020204" pitchFamily="34" charset="0"/>
              <a:buChar char="•"/>
            </a:pPr>
            <a:r>
              <a:rPr lang="en-US" sz="1050" dirty="0">
                <a:solidFill>
                  <a:prstClr val="black"/>
                </a:solidFill>
                <a:latin typeface="Calibri"/>
              </a:rPr>
              <a:t>MAP dashboard in development</a:t>
            </a:r>
          </a:p>
          <a:p>
            <a:pPr defTabSz="685800">
              <a:lnSpc>
                <a:spcPct val="150000"/>
              </a:lnSpc>
            </a:pPr>
            <a:r>
              <a:rPr lang="en-US" sz="1050" b="1" dirty="0">
                <a:solidFill>
                  <a:prstClr val="black"/>
                </a:solidFill>
                <a:latin typeface="Calibri"/>
              </a:rPr>
              <a:t>Percent Complete: On going</a:t>
            </a:r>
          </a:p>
          <a:p>
            <a:pPr marL="173831" lvl="1" indent="-173831" defTabSz="685800">
              <a:spcBef>
                <a:spcPct val="20000"/>
              </a:spcBef>
              <a:buClr>
                <a:srgbClr val="002060"/>
              </a:buClr>
              <a:buFont typeface="Arial" panose="020B0604020202020204" pitchFamily="34" charset="0"/>
              <a:buChar char="•"/>
              <a:defRPr/>
            </a:pPr>
            <a:r>
              <a:rPr lang="en-US" sz="900" b="1" dirty="0">
                <a:solidFill>
                  <a:prstClr val="black"/>
                </a:solidFill>
                <a:latin typeface="Calibri"/>
              </a:rPr>
              <a:t>Impact realized:</a:t>
            </a:r>
          </a:p>
          <a:p>
            <a:pPr marL="516731" lvl="2" indent="-173831" defTabSz="685800">
              <a:spcBef>
                <a:spcPct val="20000"/>
              </a:spcBef>
              <a:buClr>
                <a:srgbClr val="002060"/>
              </a:buClr>
              <a:buFont typeface="Courier New" panose="02070309020205020404" pitchFamily="49" charset="0"/>
              <a:buChar char="o"/>
              <a:defRPr/>
            </a:pPr>
            <a:r>
              <a:rPr lang="en-US" sz="900" dirty="0">
                <a:solidFill>
                  <a:prstClr val="black"/>
                </a:solidFill>
                <a:latin typeface="Calibri"/>
              </a:rPr>
              <a:t>Meets MIL-STD-1796A AVIP requirements</a:t>
            </a:r>
          </a:p>
          <a:p>
            <a:pPr marL="516731" lvl="2" indent="-173831" defTabSz="685800">
              <a:spcBef>
                <a:spcPct val="20000"/>
              </a:spcBef>
              <a:buClr>
                <a:srgbClr val="002060"/>
              </a:buClr>
              <a:buFont typeface="Courier New" panose="02070309020205020404" pitchFamily="49" charset="0"/>
              <a:buChar char="o"/>
              <a:defRPr/>
            </a:pPr>
            <a:r>
              <a:rPr lang="en-US" sz="900" dirty="0">
                <a:solidFill>
                  <a:prstClr val="black"/>
                </a:solidFill>
                <a:latin typeface="Calibri"/>
              </a:rPr>
              <a:t>Supports AVIP/WSIP analyses efforts</a:t>
            </a:r>
          </a:p>
          <a:p>
            <a:pPr marL="516731" lvl="2" indent="-173831" defTabSz="685800">
              <a:spcBef>
                <a:spcPct val="20000"/>
              </a:spcBef>
              <a:buClr>
                <a:srgbClr val="002060"/>
              </a:buClr>
              <a:buFont typeface="Courier New" panose="02070309020205020404" pitchFamily="49" charset="0"/>
              <a:buChar char="o"/>
              <a:defRPr/>
            </a:pPr>
            <a:r>
              <a:rPr lang="en-US" sz="900" dirty="0">
                <a:solidFill>
                  <a:prstClr val="black"/>
                </a:solidFill>
                <a:latin typeface="Calibri"/>
              </a:rPr>
              <a:t>Enables decision makers</a:t>
            </a:r>
          </a:p>
          <a:p>
            <a:pPr defTabSz="685800">
              <a:lnSpc>
                <a:spcPct val="150000"/>
              </a:lnSpc>
            </a:pPr>
            <a:endParaRPr lang="en-US" sz="1050" dirty="0">
              <a:solidFill>
                <a:prstClr val="black"/>
              </a:solidFill>
              <a:latin typeface="Calibri"/>
            </a:endParaRPr>
          </a:p>
        </p:txBody>
      </p:sp>
      <p:sp>
        <p:nvSpPr>
          <p:cNvPr id="36" name="TextBox 35"/>
          <p:cNvSpPr txBox="1"/>
          <p:nvPr/>
        </p:nvSpPr>
        <p:spPr>
          <a:xfrm>
            <a:off x="4319696" y="805631"/>
            <a:ext cx="351378" cy="230832"/>
          </a:xfrm>
          <a:prstGeom prst="rect">
            <a:avLst/>
          </a:prstGeom>
          <a:noFill/>
        </p:spPr>
        <p:txBody>
          <a:bodyPr wrap="none" rtlCol="0">
            <a:spAutoFit/>
          </a:bodyPr>
          <a:lstStyle/>
          <a:p>
            <a:pPr defTabSz="685800"/>
            <a:r>
              <a:rPr lang="en-US" sz="900" b="1" dirty="0" smtClean="0">
                <a:solidFill>
                  <a:srgbClr val="FF0000"/>
                </a:solidFill>
                <a:latin typeface="Calibri"/>
              </a:rPr>
              <a:t>CUI</a:t>
            </a:r>
            <a:endParaRPr lang="en-US" sz="900" b="1" dirty="0">
              <a:solidFill>
                <a:srgbClr val="FF0000"/>
              </a:solidFill>
              <a:latin typeface="Calibri"/>
            </a:endParaRPr>
          </a:p>
        </p:txBody>
      </p:sp>
      <p:sp>
        <p:nvSpPr>
          <p:cNvPr id="37" name="TextBox 36"/>
          <p:cNvSpPr txBox="1"/>
          <p:nvPr/>
        </p:nvSpPr>
        <p:spPr>
          <a:xfrm>
            <a:off x="4406800" y="6169968"/>
            <a:ext cx="351378" cy="230832"/>
          </a:xfrm>
          <a:prstGeom prst="rect">
            <a:avLst/>
          </a:prstGeom>
          <a:noFill/>
        </p:spPr>
        <p:txBody>
          <a:bodyPr wrap="none" rtlCol="0">
            <a:spAutoFit/>
          </a:bodyPr>
          <a:lstStyle/>
          <a:p>
            <a:pPr defTabSz="685800"/>
            <a:r>
              <a:rPr lang="en-US" sz="900" b="1" dirty="0" smtClean="0">
                <a:solidFill>
                  <a:srgbClr val="FF0000"/>
                </a:solidFill>
                <a:latin typeface="Calibri"/>
              </a:rPr>
              <a:t>CUI</a:t>
            </a:r>
            <a:endParaRPr lang="en-US" sz="900" b="1" dirty="0">
              <a:solidFill>
                <a:srgbClr val="FF0000"/>
              </a:solidFill>
              <a:latin typeface="Calibri"/>
            </a:endParaRPr>
          </a:p>
        </p:txBody>
      </p:sp>
      <p:sp>
        <p:nvSpPr>
          <p:cNvPr id="29" name="TextBox 28"/>
          <p:cNvSpPr txBox="1"/>
          <p:nvPr/>
        </p:nvSpPr>
        <p:spPr>
          <a:xfrm>
            <a:off x="4533438" y="1707508"/>
            <a:ext cx="3374333" cy="2192908"/>
          </a:xfrm>
          <a:prstGeom prst="rect">
            <a:avLst/>
          </a:prstGeom>
          <a:noFill/>
        </p:spPr>
        <p:txBody>
          <a:bodyPr wrap="square" rtlCol="0" anchor="ctr">
            <a:spAutoFit/>
          </a:bodyPr>
          <a:lstStyle/>
          <a:p>
            <a:pPr marL="214313" indent="-214313" defTabSz="685800">
              <a:buFont typeface="Arial" panose="020B0604020202020204" pitchFamily="34" charset="0"/>
              <a:buChar char="•"/>
            </a:pPr>
            <a:r>
              <a:rPr lang="en-US" sz="1050" dirty="0">
                <a:solidFill>
                  <a:srgbClr val="00B050"/>
                </a:solidFill>
                <a:latin typeface="Calibri"/>
              </a:rPr>
              <a:t>Develop key metrics visualization to identify, measure and improve high drivers affecting aircraft availability</a:t>
            </a:r>
          </a:p>
          <a:p>
            <a:pPr marL="214313" indent="-214313" defTabSz="685800">
              <a:buFont typeface="Arial" panose="020B0604020202020204" pitchFamily="34" charset="0"/>
              <a:buChar char="•"/>
            </a:pPr>
            <a:r>
              <a:rPr lang="en-US" sz="1050" dirty="0">
                <a:solidFill>
                  <a:srgbClr val="00B050"/>
                </a:solidFill>
                <a:latin typeface="Calibri"/>
              </a:rPr>
              <a:t>WSIRD access now available and can be requested through KIHOMAC</a:t>
            </a:r>
          </a:p>
          <a:p>
            <a:pPr marL="214313" indent="-214313" defTabSz="685800">
              <a:buFont typeface="Arial" panose="020B0604020202020204" pitchFamily="34" charset="0"/>
              <a:buChar char="•"/>
            </a:pPr>
            <a:r>
              <a:rPr lang="en-US" sz="1050" dirty="0">
                <a:solidFill>
                  <a:srgbClr val="00B050"/>
                </a:solidFill>
                <a:latin typeface="Calibri"/>
              </a:rPr>
              <a:t>Continual development and improvement</a:t>
            </a:r>
          </a:p>
          <a:p>
            <a:pPr marL="557213" lvl="1" indent="-214313" defTabSz="685800">
              <a:buFont typeface="Arial" panose="020B0604020202020204" pitchFamily="34" charset="0"/>
              <a:buChar char="•"/>
            </a:pPr>
            <a:r>
              <a:rPr lang="en-US" sz="1050" dirty="0">
                <a:solidFill>
                  <a:srgbClr val="00B050"/>
                </a:solidFill>
                <a:latin typeface="Calibri"/>
              </a:rPr>
              <a:t>New version with faster performance that provides Artificial Intelligence (AI) data scrubbing</a:t>
            </a:r>
          </a:p>
          <a:p>
            <a:pPr marL="557213" lvl="1" indent="-214313" defTabSz="685800">
              <a:buFont typeface="Arial" panose="020B0604020202020204" pitchFamily="34" charset="0"/>
              <a:buChar char="•"/>
            </a:pPr>
            <a:r>
              <a:rPr lang="en-US" sz="1050" dirty="0">
                <a:solidFill>
                  <a:srgbClr val="00B050"/>
                </a:solidFill>
                <a:latin typeface="Calibri"/>
              </a:rPr>
              <a:t>Minimum Acceptable Performance dashboard</a:t>
            </a:r>
          </a:p>
          <a:p>
            <a:pPr marL="557213" lvl="1" indent="-214313" defTabSz="685800">
              <a:buFont typeface="Arial" panose="020B0604020202020204" pitchFamily="34" charset="0"/>
              <a:buChar char="•"/>
            </a:pPr>
            <a:r>
              <a:rPr lang="en-US" sz="1050" dirty="0">
                <a:solidFill>
                  <a:srgbClr val="00B050"/>
                </a:solidFill>
                <a:latin typeface="Calibri"/>
              </a:rPr>
              <a:t>Additional dashboards can be developed as SPO requests</a:t>
            </a:r>
          </a:p>
          <a:p>
            <a:pPr marL="342900" lvl="1" defTabSz="685800"/>
            <a:endParaRPr lang="en-US" sz="1050" dirty="0">
              <a:solidFill>
                <a:srgbClr val="00B050"/>
              </a:solidFill>
              <a:latin typeface="Calibri"/>
            </a:endParaRPr>
          </a:p>
          <a:p>
            <a:pPr marL="557213" lvl="1" indent="-214313" defTabSz="685800">
              <a:buFont typeface="Arial" panose="020B0604020202020204" pitchFamily="34" charset="0"/>
              <a:buChar char="•"/>
            </a:pPr>
            <a:endParaRPr lang="en-US" sz="1050" dirty="0">
              <a:solidFill>
                <a:srgbClr val="00B050"/>
              </a:solidFill>
              <a:latin typeface="Calibri"/>
            </a:endParaRPr>
          </a:p>
        </p:txBody>
      </p:sp>
      <p:sp>
        <p:nvSpPr>
          <p:cNvPr id="39" name="TextBox 38"/>
          <p:cNvSpPr txBox="1"/>
          <p:nvPr/>
        </p:nvSpPr>
        <p:spPr>
          <a:xfrm>
            <a:off x="1221579" y="3829213"/>
            <a:ext cx="3271843" cy="2533386"/>
          </a:xfrm>
          <a:prstGeom prst="rect">
            <a:avLst/>
          </a:prstGeom>
          <a:noFill/>
        </p:spPr>
        <p:txBody>
          <a:bodyPr wrap="square" rtlCol="0">
            <a:spAutoFit/>
          </a:bodyPr>
          <a:lstStyle/>
          <a:p>
            <a:pPr defTabSz="685800">
              <a:lnSpc>
                <a:spcPct val="150000"/>
              </a:lnSpc>
            </a:pPr>
            <a:r>
              <a:rPr lang="en-US" sz="1050" b="1" dirty="0">
                <a:solidFill>
                  <a:prstClr val="black"/>
                </a:solidFill>
                <a:latin typeface="Calibri"/>
              </a:rPr>
              <a:t>Issues: </a:t>
            </a:r>
            <a:r>
              <a:rPr lang="en-US" sz="1050" dirty="0">
                <a:solidFill>
                  <a:prstClr val="black"/>
                </a:solidFill>
                <a:latin typeface="Calibri"/>
              </a:rPr>
              <a:t>None </a:t>
            </a:r>
          </a:p>
          <a:p>
            <a:pPr marL="0" lvl="1" defTabSz="685800">
              <a:lnSpc>
                <a:spcPct val="150000"/>
              </a:lnSpc>
              <a:buClr>
                <a:srgbClr val="002060"/>
              </a:buClr>
              <a:defRPr/>
            </a:pPr>
            <a:r>
              <a:rPr lang="en-US" sz="1050" b="1" dirty="0">
                <a:solidFill>
                  <a:prstClr val="black"/>
                </a:solidFill>
                <a:latin typeface="Calibri"/>
              </a:rPr>
              <a:t>Status: </a:t>
            </a:r>
            <a:r>
              <a:rPr lang="en-US" sz="1050" dirty="0">
                <a:solidFill>
                  <a:prstClr val="black"/>
                </a:solidFill>
                <a:latin typeface="Calibri"/>
              </a:rPr>
              <a:t>Dashboards currently available in WSIRD </a:t>
            </a:r>
          </a:p>
          <a:p>
            <a:pPr marL="557213" lvl="2" indent="-214313" defTabSz="685800">
              <a:lnSpc>
                <a:spcPct val="150000"/>
              </a:lnSpc>
              <a:buClr>
                <a:srgbClr val="002060"/>
              </a:buClr>
              <a:buFont typeface="Wingdings" panose="05000000000000000000" pitchFamily="2" charset="2"/>
              <a:buChar char="ü"/>
              <a:defRPr/>
            </a:pPr>
            <a:r>
              <a:rPr lang="en-US" sz="825" dirty="0">
                <a:solidFill>
                  <a:srgbClr val="00B050"/>
                </a:solidFill>
                <a:latin typeface="Calibri"/>
              </a:rPr>
              <a:t>Maintenance High Drivers </a:t>
            </a:r>
          </a:p>
          <a:p>
            <a:pPr marL="557213" lvl="2" indent="-214313" defTabSz="685800">
              <a:lnSpc>
                <a:spcPct val="150000"/>
              </a:lnSpc>
              <a:buClr>
                <a:srgbClr val="002060"/>
              </a:buClr>
              <a:buFont typeface="Wingdings" panose="05000000000000000000" pitchFamily="2" charset="2"/>
              <a:buChar char="ü"/>
              <a:defRPr/>
            </a:pPr>
            <a:r>
              <a:rPr lang="en-US" sz="825" dirty="0">
                <a:solidFill>
                  <a:srgbClr val="00B050"/>
                </a:solidFill>
                <a:latin typeface="Calibri"/>
              </a:rPr>
              <a:t>Aircraft Status Hours</a:t>
            </a:r>
          </a:p>
          <a:p>
            <a:pPr marL="557213" lvl="2" indent="-214313" defTabSz="685800">
              <a:lnSpc>
                <a:spcPct val="150000"/>
              </a:lnSpc>
              <a:buClr>
                <a:srgbClr val="002060"/>
              </a:buClr>
              <a:buFont typeface="Wingdings" panose="05000000000000000000" pitchFamily="2" charset="2"/>
              <a:buChar char="ü"/>
              <a:defRPr/>
            </a:pPr>
            <a:r>
              <a:rPr lang="en-US" sz="825" dirty="0">
                <a:solidFill>
                  <a:srgbClr val="00B050"/>
                </a:solidFill>
                <a:latin typeface="Calibri"/>
              </a:rPr>
              <a:t>MICAP High Drivers</a:t>
            </a:r>
          </a:p>
          <a:p>
            <a:pPr marL="557213" lvl="2" indent="-214313" defTabSz="685800">
              <a:lnSpc>
                <a:spcPct val="150000"/>
              </a:lnSpc>
              <a:buClr>
                <a:srgbClr val="002060"/>
              </a:buClr>
              <a:buFont typeface="Wingdings" panose="05000000000000000000" pitchFamily="2" charset="2"/>
              <a:buChar char="ü"/>
              <a:defRPr/>
            </a:pPr>
            <a:r>
              <a:rPr lang="en-US" sz="825" dirty="0">
                <a:solidFill>
                  <a:srgbClr val="00B050"/>
                </a:solidFill>
                <a:latin typeface="Calibri"/>
              </a:rPr>
              <a:t>Cannibalizations</a:t>
            </a:r>
          </a:p>
          <a:p>
            <a:pPr marL="557213" lvl="2" indent="-214313" defTabSz="685800">
              <a:lnSpc>
                <a:spcPct val="150000"/>
              </a:lnSpc>
              <a:buClr>
                <a:srgbClr val="002060"/>
              </a:buClr>
              <a:buFont typeface="Wingdings" panose="05000000000000000000" pitchFamily="2" charset="2"/>
              <a:buChar char="ü"/>
              <a:defRPr/>
            </a:pPr>
            <a:r>
              <a:rPr lang="en-US" sz="825" dirty="0">
                <a:solidFill>
                  <a:srgbClr val="00B050"/>
                </a:solidFill>
                <a:latin typeface="Calibri"/>
              </a:rPr>
              <a:t>Mission Aborts</a:t>
            </a:r>
          </a:p>
          <a:p>
            <a:pPr marL="557213" lvl="2" indent="-214313" defTabSz="685800">
              <a:lnSpc>
                <a:spcPct val="150000"/>
              </a:lnSpc>
              <a:buClr>
                <a:srgbClr val="002060"/>
              </a:buClr>
              <a:buFont typeface="Wingdings" panose="05000000000000000000" pitchFamily="2" charset="2"/>
              <a:buChar char="ü"/>
              <a:defRPr/>
            </a:pPr>
            <a:r>
              <a:rPr lang="en-US" sz="825" dirty="0">
                <a:solidFill>
                  <a:srgbClr val="00B050"/>
                </a:solidFill>
                <a:latin typeface="Calibri"/>
              </a:rPr>
              <a:t>EWIS Keyword search</a:t>
            </a:r>
          </a:p>
          <a:p>
            <a:pPr marL="557213" lvl="2" indent="-214313" defTabSz="685800">
              <a:lnSpc>
                <a:spcPct val="150000"/>
              </a:lnSpc>
              <a:buClr>
                <a:srgbClr val="002060"/>
              </a:buClr>
              <a:buFont typeface="Wingdings" panose="05000000000000000000" pitchFamily="2" charset="2"/>
              <a:buChar char="ü"/>
              <a:defRPr/>
            </a:pPr>
            <a:r>
              <a:rPr lang="en-US" sz="825" dirty="0">
                <a:solidFill>
                  <a:srgbClr val="00B050"/>
                </a:solidFill>
                <a:latin typeface="Calibri"/>
              </a:rPr>
              <a:t>Quick Lookup Reference</a:t>
            </a:r>
          </a:p>
          <a:p>
            <a:pPr marL="557213" lvl="2" indent="-214313" defTabSz="685800">
              <a:lnSpc>
                <a:spcPct val="150000"/>
              </a:lnSpc>
              <a:buClr>
                <a:srgbClr val="002060"/>
              </a:buClr>
              <a:buFont typeface="Arial" panose="020B0604020202020204" pitchFamily="34" charset="0"/>
              <a:buChar char="•"/>
              <a:defRPr/>
            </a:pPr>
            <a:r>
              <a:rPr lang="en-US" sz="825" dirty="0">
                <a:solidFill>
                  <a:prstClr val="black"/>
                </a:solidFill>
                <a:latin typeface="Calibri"/>
              </a:rPr>
              <a:t>Minimum Acceptable Performance (In Work)</a:t>
            </a:r>
          </a:p>
          <a:p>
            <a:pPr marL="342900" lvl="2" defTabSz="685800">
              <a:lnSpc>
                <a:spcPct val="150000"/>
              </a:lnSpc>
              <a:buClr>
                <a:srgbClr val="002060"/>
              </a:buClr>
              <a:defRPr/>
            </a:pPr>
            <a:endParaRPr lang="en-US" sz="825" dirty="0">
              <a:solidFill>
                <a:srgbClr val="FF0000"/>
              </a:solidFill>
              <a:latin typeface="Calibri"/>
            </a:endParaRPr>
          </a:p>
          <a:p>
            <a:pPr marL="0" lvl="1" defTabSz="685800">
              <a:lnSpc>
                <a:spcPct val="150000"/>
              </a:lnSpc>
              <a:buClr>
                <a:srgbClr val="002060"/>
              </a:buClr>
              <a:defRPr/>
            </a:pPr>
            <a:endParaRPr lang="en-US" sz="1050" dirty="0">
              <a:solidFill>
                <a:prstClr val="black"/>
              </a:solidFill>
              <a:latin typeface="Calibri"/>
            </a:endParaRPr>
          </a:p>
        </p:txBody>
      </p:sp>
      <p:sp>
        <p:nvSpPr>
          <p:cNvPr id="40" name="TextBox 39"/>
          <p:cNvSpPr txBox="1"/>
          <p:nvPr/>
        </p:nvSpPr>
        <p:spPr>
          <a:xfrm>
            <a:off x="5332059" y="5816654"/>
            <a:ext cx="3278541" cy="253916"/>
          </a:xfrm>
          <a:prstGeom prst="rect">
            <a:avLst/>
          </a:prstGeom>
          <a:noFill/>
        </p:spPr>
        <p:txBody>
          <a:bodyPr wrap="square" rtlCol="0">
            <a:spAutoFit/>
          </a:bodyPr>
          <a:lstStyle/>
          <a:p>
            <a:pPr defTabSz="685800"/>
            <a:r>
              <a:rPr lang="en-US" sz="1050" dirty="0">
                <a:solidFill>
                  <a:srgbClr val="00B050"/>
                </a:solidFill>
                <a:latin typeface="Calibri"/>
              </a:rPr>
              <a:t>Green is on track/complete, </a:t>
            </a:r>
            <a:r>
              <a:rPr lang="en-US" sz="1050" dirty="0">
                <a:solidFill>
                  <a:prstClr val="black"/>
                </a:solidFill>
                <a:latin typeface="Calibri"/>
              </a:rPr>
              <a:t>black future</a:t>
            </a:r>
            <a:r>
              <a:rPr lang="en-US" sz="1050" dirty="0">
                <a:solidFill>
                  <a:srgbClr val="00B050"/>
                </a:solidFill>
                <a:latin typeface="Calibri"/>
              </a:rPr>
              <a:t>, </a:t>
            </a:r>
            <a:r>
              <a:rPr lang="en-US" sz="1050" dirty="0">
                <a:solidFill>
                  <a:srgbClr val="FF0000"/>
                </a:solidFill>
                <a:latin typeface="Calibri"/>
              </a:rPr>
              <a:t>Red is late</a:t>
            </a:r>
          </a:p>
        </p:txBody>
      </p:sp>
    </p:spTree>
    <p:extLst>
      <p:ext uri="{BB962C8B-B14F-4D97-AF65-F5344CB8AC3E}">
        <p14:creationId xmlns:p14="http://schemas.microsoft.com/office/powerpoint/2010/main" val="36941819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4419600" y="824681"/>
            <a:ext cx="4074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Gill Sans MT"/>
                <a:ea typeface="+mn-ea"/>
                <a:cs typeface="+mn-cs"/>
              </a:rPr>
              <a:t>CUI</a:t>
            </a:r>
            <a:endParaRPr kumimoji="0" lang="en-US" sz="900" b="1" i="0" u="none" strike="noStrike" kern="1200" cap="none" spc="0" normalizeH="0" baseline="0" noProof="0" dirty="0">
              <a:ln>
                <a:noFill/>
              </a:ln>
              <a:solidFill>
                <a:srgbClr val="FF0000"/>
              </a:solidFill>
              <a:effectLst/>
              <a:uLnTx/>
              <a:uFillTx/>
              <a:latin typeface="Gill Sans MT"/>
              <a:ea typeface="+mn-ea"/>
              <a:cs typeface="+mn-cs"/>
            </a:endParaRPr>
          </a:p>
        </p:txBody>
      </p:sp>
      <p:sp>
        <p:nvSpPr>
          <p:cNvPr id="37" name="TextBox 36"/>
          <p:cNvSpPr txBox="1"/>
          <p:nvPr/>
        </p:nvSpPr>
        <p:spPr>
          <a:xfrm>
            <a:off x="4343403" y="5793003"/>
            <a:ext cx="4074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Gill Sans MT"/>
                <a:ea typeface="+mn-ea"/>
                <a:cs typeface="+mn-cs"/>
              </a:rPr>
              <a:t>CUI</a:t>
            </a:r>
            <a:endParaRPr kumimoji="0" lang="en-US" sz="900" b="1" i="0" u="none" strike="noStrike" kern="1200" cap="none" spc="0" normalizeH="0" baseline="0" noProof="0" dirty="0">
              <a:ln>
                <a:noFill/>
              </a:ln>
              <a:solidFill>
                <a:srgbClr val="FF0000"/>
              </a:solidFill>
              <a:effectLst/>
              <a:uLnTx/>
              <a:uFillTx/>
              <a:latin typeface="Gill Sans MT"/>
              <a:ea typeface="+mn-ea"/>
              <a:cs typeface="+mn-cs"/>
            </a:endParaRPr>
          </a:p>
        </p:txBody>
      </p:sp>
      <p:sp>
        <p:nvSpPr>
          <p:cNvPr id="2" name="TextBox 1"/>
          <p:cNvSpPr txBox="1"/>
          <p:nvPr/>
        </p:nvSpPr>
        <p:spPr>
          <a:xfrm>
            <a:off x="3105958" y="2676069"/>
            <a:ext cx="2897461" cy="147732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sng" strike="noStrike" kern="1200" cap="none" spc="0" normalizeH="0" baseline="0" noProof="0" dirty="0" smtClean="0">
                <a:ln>
                  <a:noFill/>
                </a:ln>
                <a:solidFill>
                  <a:srgbClr val="000000"/>
                </a:solidFill>
                <a:effectLst/>
                <a:uLnTx/>
                <a:uFillTx/>
                <a:latin typeface="Gill Sans MT"/>
                <a:ea typeface="+mn-ea"/>
                <a:cs typeface="+mn-cs"/>
              </a:rPr>
              <a:t>WSIP STATUS</a:t>
            </a:r>
            <a:endParaRPr kumimoji="0" lang="en-US" sz="3000" b="1" i="0" u="sng" strike="noStrike" kern="1200" cap="none" spc="0" normalizeH="0" baseline="0" noProof="0" dirty="0">
              <a:ln>
                <a:noFill/>
              </a:ln>
              <a:solidFill>
                <a:srgbClr val="000000"/>
              </a:solidFill>
              <a:effectLst/>
              <a:uLnTx/>
              <a:uFillTx/>
              <a:latin typeface="Gill Sans M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1" i="0" u="sng" strike="noStrike" kern="1200" cap="none" spc="0" normalizeH="0" baseline="0" noProof="0" dirty="0">
              <a:ln>
                <a:noFill/>
              </a:ln>
              <a:solidFill>
                <a:srgbClr val="000000"/>
              </a:solidFill>
              <a:effectLst/>
              <a:uLnTx/>
              <a:uFillTx/>
              <a:latin typeface="Gill Sans M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sng" strike="noStrike" kern="1200" cap="none" spc="0" normalizeH="0" baseline="0" noProof="0" dirty="0" smtClean="0">
                <a:ln>
                  <a:noFill/>
                </a:ln>
                <a:solidFill>
                  <a:srgbClr val="000000"/>
                </a:solidFill>
                <a:effectLst/>
                <a:uLnTx/>
                <a:uFillTx/>
                <a:latin typeface="Gill Sans MT"/>
                <a:ea typeface="+mn-ea"/>
                <a:cs typeface="+mn-cs"/>
              </a:rPr>
              <a:t>PSIP</a:t>
            </a:r>
            <a:endParaRPr kumimoji="0" lang="en-US" sz="3000" b="1" i="0" u="sng" strike="noStrike" kern="1200" cap="none" spc="0" normalizeH="0" baseline="0" noProof="0" dirty="0">
              <a:ln>
                <a:noFill/>
              </a:ln>
              <a:solidFill>
                <a:srgbClr val="000000"/>
              </a:solidFill>
              <a:effectLst/>
              <a:uLnTx/>
              <a:uFillTx/>
              <a:latin typeface="Gill Sans MT"/>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2B9E6DA-86A3-4331-AA31-4EFFADA7443D}" type="slidenum">
              <a:rPr kumimoji="0" lang="en-US" sz="1800" b="0" i="0" u="none" strike="noStrike" kern="1200" cap="none" spc="0" normalizeH="0" baseline="0" noProof="0" smtClean="0">
                <a:ln>
                  <a:noFill/>
                </a:ln>
                <a:solidFill>
                  <a:srgbClr val="000000"/>
                </a:solidFill>
                <a:effectLst/>
                <a:uLnTx/>
                <a:uFillTx/>
                <a:latin typeface="Gill Sans M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srgbClr val="000000"/>
              </a:solidFill>
              <a:effectLst/>
              <a:uLnTx/>
              <a:uFillTx/>
              <a:latin typeface="Gill Sans MT"/>
              <a:ea typeface="+mn-ea"/>
              <a:cs typeface="+mn-cs"/>
            </a:endParaRPr>
          </a:p>
        </p:txBody>
      </p:sp>
    </p:spTree>
    <p:extLst>
      <p:ext uri="{BB962C8B-B14F-4D97-AF65-F5344CB8AC3E}">
        <p14:creationId xmlns:p14="http://schemas.microsoft.com/office/powerpoint/2010/main" val="7911027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7331" y="1040873"/>
            <a:ext cx="6172200" cy="857249"/>
          </a:xfrm>
        </p:spPr>
        <p:txBody>
          <a:bodyPr>
            <a:noAutofit/>
          </a:bodyPr>
          <a:lstStyle/>
          <a:p>
            <a:pPr algn="ctr" eaLnBrk="0" fontAlgn="base" hangingPunct="0">
              <a:spcAft>
                <a:spcPct val="0"/>
              </a:spcAft>
            </a:pPr>
            <a:r>
              <a:rPr lang="en-US" sz="2175" b="1" dirty="0"/>
              <a:t>TF33-PW102C ENGINE SUSTAINMENT </a:t>
            </a:r>
            <a:br>
              <a:rPr lang="en-US" sz="2175" b="1" dirty="0"/>
            </a:br>
            <a:r>
              <a:rPr lang="en-US" sz="2175" b="1" dirty="0"/>
              <a:t>Major Events</a:t>
            </a:r>
            <a:br>
              <a:rPr lang="en-US" sz="2175" b="1" dirty="0"/>
            </a:br>
            <a:endParaRPr lang="en-US" sz="2175" b="1" dirty="0"/>
          </a:p>
        </p:txBody>
      </p:sp>
      <p:graphicFrame>
        <p:nvGraphicFramePr>
          <p:cNvPr id="5" name="Content Placeholder 4"/>
          <p:cNvGraphicFramePr>
            <a:graphicFrameLocks noGrp="1"/>
          </p:cNvGraphicFramePr>
          <p:nvPr>
            <p:ph idx="1"/>
            <p:extLst/>
          </p:nvPr>
        </p:nvGraphicFramePr>
        <p:xfrm>
          <a:off x="997345" y="2163499"/>
          <a:ext cx="7192171" cy="3262290"/>
        </p:xfrm>
        <a:graphic>
          <a:graphicData uri="http://schemas.openxmlformats.org/drawingml/2006/table">
            <a:tbl>
              <a:tblPr firstRow="1" bandRow="1"/>
              <a:tblGrid>
                <a:gridCol w="3131808">
                  <a:extLst>
                    <a:ext uri="{9D8B030D-6E8A-4147-A177-3AD203B41FA5}">
                      <a16:colId xmlns:a16="http://schemas.microsoft.com/office/drawing/2014/main" val="20000"/>
                    </a:ext>
                  </a:extLst>
                </a:gridCol>
                <a:gridCol w="1678967">
                  <a:extLst>
                    <a:ext uri="{9D8B030D-6E8A-4147-A177-3AD203B41FA5}">
                      <a16:colId xmlns:a16="http://schemas.microsoft.com/office/drawing/2014/main" val="20001"/>
                    </a:ext>
                  </a:extLst>
                </a:gridCol>
                <a:gridCol w="1369278">
                  <a:extLst>
                    <a:ext uri="{9D8B030D-6E8A-4147-A177-3AD203B41FA5}">
                      <a16:colId xmlns:a16="http://schemas.microsoft.com/office/drawing/2014/main" val="822070980"/>
                    </a:ext>
                  </a:extLst>
                </a:gridCol>
                <a:gridCol w="1012118">
                  <a:extLst>
                    <a:ext uri="{9D8B030D-6E8A-4147-A177-3AD203B41FA5}">
                      <a16:colId xmlns:a16="http://schemas.microsoft.com/office/drawing/2014/main" val="20002"/>
                    </a:ext>
                  </a:extLst>
                </a:gridCol>
              </a:tblGrid>
              <a:tr h="4572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algn="ctr" defTabSz="914400" rtl="0" eaLnBrk="1" latinLnBrk="0" hangingPunct="1"/>
                      <a:r>
                        <a:rPr lang="en-US" sz="1500" b="1" kern="1200" dirty="0" smtClean="0">
                          <a:solidFill>
                            <a:schemeClr val="bg1"/>
                          </a:solidFill>
                          <a:latin typeface="+mn-lt"/>
                          <a:ea typeface="+mn-ea"/>
                          <a:cs typeface="+mn-cs"/>
                        </a:rPr>
                        <a:t>Event</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500" b="1" kern="1200" dirty="0" smtClean="0">
                          <a:solidFill>
                            <a:schemeClr val="bg1"/>
                          </a:solidFill>
                          <a:latin typeface="+mn-lt"/>
                          <a:ea typeface="+mn-ea"/>
                          <a:cs typeface="+mn-cs"/>
                        </a:rPr>
                        <a:t>Scheduled Date</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a:txBody>
                    <a:bodyPr/>
                    <a:lstStyle/>
                    <a:p>
                      <a:pPr algn="ctr"/>
                      <a:r>
                        <a:rPr lang="en-US" sz="1500" b="1" kern="1200" dirty="0" smtClean="0">
                          <a:solidFill>
                            <a:schemeClr val="bg1"/>
                          </a:solidFill>
                          <a:latin typeface="+mn-lt"/>
                          <a:ea typeface="+mn-ea"/>
                          <a:cs typeface="+mn-cs"/>
                        </a:rPr>
                        <a:t>Adjusted Schedule  Date</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500" kern="1200" dirty="0" smtClean="0">
                          <a:solidFill>
                            <a:schemeClr val="bg1"/>
                          </a:solidFill>
                          <a:latin typeface="+mn-lt"/>
                          <a:ea typeface="+mn-ea"/>
                          <a:cs typeface="+mn-cs"/>
                        </a:rPr>
                        <a:t>Actual Date</a:t>
                      </a:r>
                      <a:endParaRPr lang="en-US" sz="1500"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381531">
                <a:tc>
                  <a:txBody>
                    <a:bodyPr/>
                    <a:lstStyle/>
                    <a:p>
                      <a:pPr marL="0" algn="ctr" defTabSz="914400" rtl="0" eaLnBrk="1" latinLnBrk="0" hangingPunct="1"/>
                      <a:r>
                        <a:rPr lang="en-US" sz="1400" b="1" kern="1200" dirty="0" smtClean="0">
                          <a:solidFill>
                            <a:schemeClr val="tx1"/>
                          </a:solidFill>
                          <a:latin typeface="+mn-lt"/>
                          <a:ea typeface="+mn-ea"/>
                          <a:cs typeface="+mn-cs"/>
                        </a:rPr>
                        <a:t>Kickoff Meeting</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16 Mar</a:t>
                      </a:r>
                      <a:r>
                        <a:rPr lang="en-US" sz="1400" b="1" kern="1200" baseline="0" dirty="0" smtClean="0">
                          <a:solidFill>
                            <a:schemeClr val="tx1"/>
                          </a:solidFill>
                          <a:latin typeface="+mn-lt"/>
                          <a:ea typeface="+mn-ea"/>
                          <a:cs typeface="+mn-cs"/>
                        </a:rPr>
                        <a:t> 2020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16 Mar 2020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381531">
                <a:tc>
                  <a:txBody>
                    <a:bodyPr/>
                    <a:lstStyle/>
                    <a:p>
                      <a:pPr marL="0" algn="ctr" defTabSz="914400" rtl="0" eaLnBrk="1" latinLnBrk="0" hangingPunct="1"/>
                      <a:r>
                        <a:rPr lang="en-US" sz="1400" b="1" kern="1200" dirty="0" smtClean="0">
                          <a:solidFill>
                            <a:schemeClr val="tx1"/>
                          </a:solidFill>
                          <a:latin typeface="+mn-lt"/>
                          <a:ea typeface="+mn-ea"/>
                          <a:cs typeface="+mn-cs"/>
                        </a:rPr>
                        <a:t>Provide Input</a:t>
                      </a:r>
                      <a:r>
                        <a:rPr lang="en-US" sz="1400" b="1" kern="1200" baseline="0" dirty="0" smtClean="0">
                          <a:solidFill>
                            <a:schemeClr val="tx1"/>
                          </a:solidFill>
                          <a:latin typeface="+mn-lt"/>
                          <a:ea typeface="+mn-ea"/>
                          <a:cs typeface="+mn-cs"/>
                        </a:rPr>
                        <a:t> to Tinker, and P&amp;W</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19 Mar 2020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19 May 2020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309739">
                <a:tc>
                  <a:txBody>
                    <a:bodyPr/>
                    <a:lstStyle/>
                    <a:p>
                      <a:pPr algn="ctr"/>
                      <a:r>
                        <a:rPr lang="en-US" sz="1000" b="1" dirty="0" smtClean="0"/>
                        <a:t>Awarded Contract</a:t>
                      </a:r>
                      <a:endParaRPr lang="en-US" sz="1000" b="1" dirty="0"/>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1" dirty="0" smtClean="0"/>
                        <a:t>16 Sep 2020</a:t>
                      </a:r>
                      <a:endParaRPr lang="en-US" sz="1000" b="1" dirty="0"/>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17106325"/>
                  </a:ext>
                </a:extLst>
              </a:tr>
              <a:tr h="411480">
                <a:tc>
                  <a:txBody>
                    <a:bodyPr/>
                    <a:lstStyle/>
                    <a:p>
                      <a:pPr algn="ctr"/>
                      <a:r>
                        <a:rPr lang="en-US" sz="1400" b="1" kern="1200" dirty="0" smtClean="0">
                          <a:solidFill>
                            <a:schemeClr val="tx1"/>
                          </a:solidFill>
                          <a:effectLst/>
                          <a:latin typeface="+mn-lt"/>
                          <a:ea typeface="+mn-ea"/>
                          <a:cs typeface="+mn-cs"/>
                        </a:rPr>
                        <a:t>Propulsion Requirement Proposal from Boeing </a:t>
                      </a:r>
                      <a:endParaRPr lang="en-US" sz="1000" b="1" dirty="0"/>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1" dirty="0" smtClean="0"/>
                        <a:t>Oct 2020</a:t>
                      </a:r>
                      <a:endParaRPr lang="en-US" sz="1000" b="1" dirty="0"/>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08052350"/>
                  </a:ext>
                </a:extLst>
              </a:tr>
              <a:tr h="252076">
                <a:tc>
                  <a:txBody>
                    <a:bodyPr/>
                    <a:lstStyle/>
                    <a:p>
                      <a:pPr algn="ctr"/>
                      <a:r>
                        <a:rPr lang="en-US" sz="1000" b="1" dirty="0" smtClean="0"/>
                        <a:t>Kick off meeting </a:t>
                      </a:r>
                      <a:endParaRPr lang="en-US" sz="1000" b="1" dirty="0"/>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1" dirty="0" smtClean="0"/>
                        <a:t>TBD</a:t>
                      </a:r>
                      <a:endParaRPr lang="en-US" sz="1000" b="1" dirty="0"/>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90582309"/>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6 Week Technical Interchange Meetings </a:t>
                      </a: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TBD </a:t>
                      </a: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50255259"/>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Final</a:t>
                      </a:r>
                      <a:r>
                        <a:rPr lang="en-US" sz="1400" b="1" kern="1200" baseline="0" dirty="0" smtClean="0">
                          <a:solidFill>
                            <a:schemeClr val="tx1"/>
                          </a:solidFill>
                          <a:latin typeface="+mn-lt"/>
                          <a:ea typeface="+mn-ea"/>
                          <a:cs typeface="+mn-cs"/>
                        </a:rPr>
                        <a:t> Report 6 months after award</a:t>
                      </a:r>
                      <a:endParaRPr lang="en-US" sz="1400" b="1" kern="120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Apr 2020</a:t>
                      </a: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233689347"/>
                  </a:ext>
                </a:extLst>
              </a:tr>
              <a:tr h="252076">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 </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048302912"/>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 </a:t>
                      </a: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2"/>
                  </a:ext>
                </a:extLst>
              </a:tr>
            </a:tbl>
          </a:graphicData>
        </a:graphic>
      </p:graphicFrame>
      <p:sp>
        <p:nvSpPr>
          <p:cNvPr id="4" name="TextBox 3"/>
          <p:cNvSpPr txBox="1"/>
          <p:nvPr/>
        </p:nvSpPr>
        <p:spPr>
          <a:xfrm>
            <a:off x="6291073" y="1817251"/>
            <a:ext cx="1388459" cy="369332"/>
          </a:xfrm>
          <a:prstGeom prst="rect">
            <a:avLst/>
          </a:prstGeom>
          <a:noFill/>
        </p:spPr>
        <p:txBody>
          <a:bodyPr wrap="square" rtlCol="0">
            <a:spAutoFit/>
          </a:bodyPr>
          <a:lstStyle/>
          <a:p>
            <a:pPr defTabSz="685800"/>
            <a:r>
              <a:rPr lang="en-US" sz="900" dirty="0">
                <a:solidFill>
                  <a:srgbClr val="000000"/>
                </a:solidFill>
                <a:latin typeface="Arial"/>
              </a:rPr>
              <a:t>POC: Micah McFarland</a:t>
            </a:r>
          </a:p>
          <a:p>
            <a:pPr defTabSz="685800"/>
            <a:r>
              <a:rPr lang="en-US" sz="900" dirty="0">
                <a:solidFill>
                  <a:srgbClr val="000000"/>
                </a:solidFill>
                <a:latin typeface="Arial"/>
              </a:rPr>
              <a:t>As of </a:t>
            </a:r>
            <a:r>
              <a:rPr lang="en-US" sz="900" dirty="0">
                <a:latin typeface="Arial"/>
              </a:rPr>
              <a:t>24 Sep 2020</a:t>
            </a:r>
          </a:p>
        </p:txBody>
      </p:sp>
    </p:spTree>
    <p:extLst>
      <p:ext uri="{BB962C8B-B14F-4D97-AF65-F5344CB8AC3E}">
        <p14:creationId xmlns:p14="http://schemas.microsoft.com/office/powerpoint/2010/main" val="160653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6693" y="930692"/>
            <a:ext cx="4714028" cy="310341"/>
          </a:xfrm>
          <a:prstGeom prst="rect">
            <a:avLst/>
          </a:prstGeom>
          <a:noFill/>
        </p:spPr>
        <p:txBody>
          <a:bodyPr wrap="square" rtlCol="0">
            <a:spAutoFit/>
          </a:bodyPr>
          <a:lstStyle/>
          <a:p>
            <a:pPr marL="1587104" indent="-1587104" defTabSz="685800">
              <a:lnSpc>
                <a:spcPts val="1725"/>
              </a:lnSpc>
            </a:pPr>
            <a:r>
              <a:rPr lang="en-US" b="1" dirty="0">
                <a:solidFill>
                  <a:srgbClr val="1F497D">
                    <a:lumMod val="75000"/>
                  </a:srgbClr>
                </a:solidFill>
                <a:latin typeface="Calibri" panose="020F0502020204030204"/>
              </a:rPr>
              <a:t>Program: TF33-PW-102C ENGINE SUSTAINMENT</a:t>
            </a:r>
          </a:p>
        </p:txBody>
      </p:sp>
      <p:sp>
        <p:nvSpPr>
          <p:cNvPr id="5" name="TextBox 4"/>
          <p:cNvSpPr txBox="1"/>
          <p:nvPr/>
        </p:nvSpPr>
        <p:spPr>
          <a:xfrm>
            <a:off x="1143001" y="1200151"/>
            <a:ext cx="1156086"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panose="020F0502020204030204"/>
              </a:rPr>
              <a:t>WSIP Program</a:t>
            </a:r>
            <a:r>
              <a:rPr lang="en-US" sz="900" dirty="0">
                <a:solidFill>
                  <a:prstClr val="black"/>
                </a:solidFill>
                <a:latin typeface="Calibri" panose="020F0502020204030204"/>
              </a:rPr>
              <a:t>: PSIP </a:t>
            </a:r>
          </a:p>
        </p:txBody>
      </p:sp>
      <p:sp>
        <p:nvSpPr>
          <p:cNvPr id="7" name="TextBox 6"/>
          <p:cNvSpPr txBox="1"/>
          <p:nvPr/>
        </p:nvSpPr>
        <p:spPr>
          <a:xfrm>
            <a:off x="3731850" y="1200151"/>
            <a:ext cx="2954655"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panose="020F0502020204030204"/>
              </a:rPr>
              <a:t>WSIP POC</a:t>
            </a:r>
            <a:r>
              <a:rPr lang="en-US" sz="900" dirty="0">
                <a:solidFill>
                  <a:prstClr val="black"/>
                </a:solidFill>
                <a:latin typeface="Calibri" panose="020F0502020204030204"/>
              </a:rPr>
              <a:t>: Micah </a:t>
            </a:r>
            <a:r>
              <a:rPr lang="en-US" sz="900" dirty="0">
                <a:latin typeface="Calibri" panose="020F0502020204030204"/>
              </a:rPr>
              <a:t>McFarland   </a:t>
            </a:r>
            <a:r>
              <a:rPr lang="en-US" sz="900" dirty="0">
                <a:latin typeface="Arial"/>
              </a:rPr>
              <a:t>24 Sep 2020 </a:t>
            </a:r>
            <a:r>
              <a:rPr lang="en-US" sz="900" dirty="0">
                <a:solidFill>
                  <a:prstClr val="black"/>
                </a:solidFill>
                <a:latin typeface="Calibri" panose="020F0502020204030204"/>
              </a:rPr>
              <a:t>	</a:t>
            </a:r>
          </a:p>
        </p:txBody>
      </p:sp>
      <p:sp>
        <p:nvSpPr>
          <p:cNvPr id="9" name="TextBox 8"/>
          <p:cNvSpPr txBox="1"/>
          <p:nvPr/>
        </p:nvSpPr>
        <p:spPr>
          <a:xfrm>
            <a:off x="6575976" y="1200151"/>
            <a:ext cx="1380506"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panose="020F0502020204030204"/>
              </a:rPr>
              <a:t>HBG POC</a:t>
            </a:r>
            <a:r>
              <a:rPr lang="en-US" sz="900" dirty="0">
                <a:solidFill>
                  <a:prstClr val="black"/>
                </a:solidFill>
                <a:latin typeface="Calibri" panose="020F0502020204030204"/>
              </a:rPr>
              <a:t>: Michael March</a:t>
            </a: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1" y="1997119"/>
            <a:ext cx="275075" cy="507831"/>
          </a:xfrm>
          <a:prstGeom prst="rect">
            <a:avLst/>
          </a:prstGeom>
          <a:noFill/>
        </p:spPr>
        <p:txBody>
          <a:bodyPr wrap="none" rtlCol="0">
            <a:spAutoFit/>
          </a:bodyPr>
          <a:lstStyle/>
          <a:p>
            <a:pPr marL="89297" indent="-89297" defTabSz="685800">
              <a:buFont typeface="Arial" pitchFamily="34" charset="0"/>
              <a:buChar char="•"/>
            </a:pPr>
            <a:endParaRPr lang="en-US" sz="1350" dirty="0">
              <a:solidFill>
                <a:prstClr val="black"/>
              </a:solidFill>
              <a:latin typeface="Calibri" panose="020F0502020204030204"/>
            </a:endParaRPr>
          </a:p>
          <a:p>
            <a:pPr defTabSz="685800"/>
            <a:endParaRPr lang="en-US" sz="1350" dirty="0">
              <a:solidFill>
                <a:prstClr val="black"/>
              </a:solidFill>
              <a:latin typeface="Calibri" panose="020F0502020204030204"/>
            </a:endParaRPr>
          </a:p>
        </p:txBody>
      </p: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Program Schedule / Milestones</a:t>
            </a:r>
            <a:endParaRPr lang="en-US" sz="1350" dirty="0">
              <a:solidFill>
                <a:prstClr val="white"/>
              </a:solidFill>
              <a:effectLst>
                <a:outerShdw blurRad="38100" dist="38100" dir="2700000" algn="tl">
                  <a:srgbClr val="000000">
                    <a:alpha val="43137"/>
                  </a:srgbClr>
                </a:outerShdw>
              </a:effectLst>
              <a:latin typeface="Calibri" panose="020F0502020204030204"/>
            </a:endParaRPr>
          </a:p>
        </p:txBody>
      </p:sp>
      <p:cxnSp>
        <p:nvCxnSpPr>
          <p:cNvPr id="27" name="Straight Connector 26"/>
          <p:cNvCxnSpPr/>
          <p:nvPr/>
        </p:nvCxnSpPr>
        <p:spPr>
          <a:xfrm>
            <a:off x="1143000" y="3714750"/>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43000" y="36004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Program Description</a:t>
            </a:r>
            <a:endParaRPr lang="en-US" sz="1350" dirty="0">
              <a:solidFill>
                <a:prstClr val="white"/>
              </a:solidFill>
              <a:effectLst>
                <a:outerShdw blurRad="38100" dist="38100" dir="2700000" algn="tl">
                  <a:srgbClr val="000000">
                    <a:alpha val="43137"/>
                  </a:srgbClr>
                </a:outerShdw>
              </a:effectLst>
              <a:latin typeface="Calibri" panose="020F0502020204030204"/>
            </a:endParaRPr>
          </a:p>
        </p:txBody>
      </p:sp>
      <p:sp>
        <p:nvSpPr>
          <p:cNvPr id="34" name="TextBox 33"/>
          <p:cNvSpPr txBox="1"/>
          <p:nvPr/>
        </p:nvSpPr>
        <p:spPr>
          <a:xfrm>
            <a:off x="4564856" y="36004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Recommendation/ Status</a:t>
            </a:r>
          </a:p>
        </p:txBody>
      </p:sp>
      <p:sp>
        <p:nvSpPr>
          <p:cNvPr id="38" name="TextBox 37"/>
          <p:cNvSpPr txBox="1"/>
          <p:nvPr/>
        </p:nvSpPr>
        <p:spPr>
          <a:xfrm>
            <a:off x="1157288" y="1813594"/>
            <a:ext cx="3407569" cy="646331"/>
          </a:xfrm>
          <a:prstGeom prst="rect">
            <a:avLst/>
          </a:prstGeom>
          <a:noFill/>
        </p:spPr>
        <p:txBody>
          <a:bodyPr wrap="square" rtlCol="0">
            <a:spAutoFit/>
          </a:bodyPr>
          <a:lstStyle/>
          <a:p>
            <a:pPr defTabSz="685800"/>
            <a:r>
              <a:rPr lang="en-US" sz="1200" b="1" dirty="0">
                <a:solidFill>
                  <a:srgbClr val="000000"/>
                </a:solidFill>
                <a:latin typeface="Calibri" panose="020F0502020204030204"/>
              </a:rPr>
              <a:t>TF33-PW-102C Engine Sustainment:</a:t>
            </a:r>
          </a:p>
          <a:p>
            <a:pPr marL="214313" indent="-214313" defTabSz="685800">
              <a:buFont typeface="Arial" panose="020B0604020202020204" pitchFamily="34" charset="0"/>
              <a:buChar char="•"/>
            </a:pPr>
            <a:r>
              <a:rPr lang="en-US" sz="1200" dirty="0">
                <a:solidFill>
                  <a:srgbClr val="000000"/>
                </a:solidFill>
                <a:latin typeface="Calibri" panose="020F0502020204030204"/>
              </a:rPr>
              <a:t>Determine a path through 2045 aircraft life cycle</a:t>
            </a:r>
          </a:p>
          <a:p>
            <a:pPr marL="214313" indent="-214313" defTabSz="685800">
              <a:buFont typeface="Arial" panose="020B0604020202020204" pitchFamily="34" charset="0"/>
              <a:buChar char="•"/>
            </a:pPr>
            <a:r>
              <a:rPr lang="en-US" sz="1200" dirty="0">
                <a:solidFill>
                  <a:srgbClr val="000000"/>
                </a:solidFill>
                <a:latin typeface="Calibri" panose="020F0502020204030204"/>
              </a:rPr>
              <a:t>Investigate incorporation of JT8D improvements</a:t>
            </a:r>
          </a:p>
        </p:txBody>
      </p:sp>
      <p:sp>
        <p:nvSpPr>
          <p:cNvPr id="30" name="TextBox 29"/>
          <p:cNvSpPr txBox="1"/>
          <p:nvPr/>
        </p:nvSpPr>
        <p:spPr>
          <a:xfrm>
            <a:off x="4595518" y="4000500"/>
            <a:ext cx="3353391" cy="1200329"/>
          </a:xfrm>
          <a:prstGeom prst="rect">
            <a:avLst/>
          </a:prstGeom>
          <a:noFill/>
        </p:spPr>
        <p:txBody>
          <a:bodyPr wrap="square" rtlCol="0">
            <a:spAutoFit/>
          </a:bodyPr>
          <a:lstStyle/>
          <a:p>
            <a:pPr defTabSz="685800"/>
            <a:r>
              <a:rPr lang="en-US" sz="1200" b="1" dirty="0">
                <a:solidFill>
                  <a:prstClr val="black"/>
                </a:solidFill>
                <a:latin typeface="Calibri" panose="020F0502020204030204"/>
              </a:rPr>
              <a:t>Recommendation:</a:t>
            </a:r>
          </a:p>
          <a:p>
            <a:pPr marL="214313" indent="-214313" defTabSz="685800">
              <a:buFont typeface="Arial" panose="020B0604020202020204" pitchFamily="34" charset="0"/>
              <a:buChar char="•"/>
            </a:pPr>
            <a:r>
              <a:rPr lang="en-US" sz="1200" b="1" dirty="0">
                <a:solidFill>
                  <a:prstClr val="black"/>
                </a:solidFill>
                <a:latin typeface="Calibri" panose="020F0502020204030204"/>
              </a:rPr>
              <a:t>Awaiting contract award</a:t>
            </a:r>
          </a:p>
          <a:p>
            <a:pPr marL="214313" indent="-214313" defTabSz="685800">
              <a:buFont typeface="Arial" panose="020B0604020202020204" pitchFamily="34" charset="0"/>
              <a:buChar char="•"/>
            </a:pPr>
            <a:r>
              <a:rPr lang="en-US" sz="1200" dirty="0">
                <a:solidFill>
                  <a:prstClr val="black"/>
                </a:solidFill>
                <a:latin typeface="Calibri" panose="020F0502020204030204"/>
              </a:rPr>
              <a:t>After Initial Report – conduct a Technical Interchange Meeting (TIM) every 6 weeks</a:t>
            </a:r>
          </a:p>
          <a:p>
            <a:pPr marL="214313" indent="-214313" defTabSz="685800">
              <a:buFont typeface="Arial" panose="020B0604020202020204" pitchFamily="34" charset="0"/>
              <a:buChar char="•"/>
            </a:pPr>
            <a:r>
              <a:rPr lang="en-US" sz="1200" dirty="0">
                <a:solidFill>
                  <a:prstClr val="black"/>
                </a:solidFill>
                <a:latin typeface="Calibri" panose="020F0502020204030204"/>
              </a:rPr>
              <a:t>Final Report delivered 6 months after award</a:t>
            </a:r>
          </a:p>
          <a:p>
            <a:pPr marL="214313" indent="-214313" defTabSz="685800">
              <a:buFont typeface="Arial" panose="020B0604020202020204" pitchFamily="34" charset="0"/>
              <a:buChar char="•"/>
            </a:pPr>
            <a:endParaRPr lang="en-US" sz="1200" dirty="0">
              <a:solidFill>
                <a:prstClr val="black"/>
              </a:solidFill>
              <a:latin typeface="Calibri" panose="020F0502020204030204"/>
            </a:endParaRPr>
          </a:p>
        </p:txBody>
      </p:sp>
      <p:sp>
        <p:nvSpPr>
          <p:cNvPr id="36" name="TextBox 35"/>
          <p:cNvSpPr txBox="1"/>
          <p:nvPr/>
        </p:nvSpPr>
        <p:spPr>
          <a:xfrm>
            <a:off x="4319696" y="805631"/>
            <a:ext cx="351378" cy="230832"/>
          </a:xfrm>
          <a:prstGeom prst="rect">
            <a:avLst/>
          </a:prstGeom>
          <a:noFill/>
        </p:spPr>
        <p:txBody>
          <a:bodyPr wrap="none" rtlCol="0">
            <a:spAutoFit/>
          </a:bodyPr>
          <a:lstStyle/>
          <a:p>
            <a:pPr defTabSz="685800"/>
            <a:r>
              <a:rPr lang="en-US" sz="900" b="1" dirty="0" smtClean="0">
                <a:solidFill>
                  <a:srgbClr val="FF0000"/>
                </a:solidFill>
                <a:latin typeface="Calibri" panose="020F0502020204030204"/>
              </a:rPr>
              <a:t>CUI</a:t>
            </a:r>
            <a:endParaRPr lang="en-US" sz="900" b="1" dirty="0">
              <a:solidFill>
                <a:srgbClr val="FF0000"/>
              </a:solidFill>
              <a:latin typeface="Calibri" panose="020F0502020204030204"/>
            </a:endParaRPr>
          </a:p>
        </p:txBody>
      </p:sp>
      <p:sp>
        <p:nvSpPr>
          <p:cNvPr id="37" name="TextBox 36"/>
          <p:cNvSpPr txBox="1"/>
          <p:nvPr/>
        </p:nvSpPr>
        <p:spPr>
          <a:xfrm>
            <a:off x="4343400" y="6093768"/>
            <a:ext cx="351378" cy="230832"/>
          </a:xfrm>
          <a:prstGeom prst="rect">
            <a:avLst/>
          </a:prstGeom>
          <a:noFill/>
        </p:spPr>
        <p:txBody>
          <a:bodyPr wrap="none" rtlCol="0">
            <a:spAutoFit/>
          </a:bodyPr>
          <a:lstStyle/>
          <a:p>
            <a:pPr defTabSz="685800"/>
            <a:r>
              <a:rPr lang="en-US" sz="900" b="1" dirty="0" smtClean="0">
                <a:solidFill>
                  <a:srgbClr val="FF0000"/>
                </a:solidFill>
                <a:latin typeface="Calibri" panose="020F0502020204030204"/>
              </a:rPr>
              <a:t>CUI</a:t>
            </a:r>
            <a:endParaRPr lang="en-US" sz="900" b="1" dirty="0">
              <a:solidFill>
                <a:srgbClr val="FF0000"/>
              </a:solidFill>
              <a:latin typeface="Calibri" panose="020F0502020204030204"/>
            </a:endParaRPr>
          </a:p>
        </p:txBody>
      </p:sp>
      <p:sp>
        <p:nvSpPr>
          <p:cNvPr id="39" name="TextBox 38"/>
          <p:cNvSpPr txBox="1"/>
          <p:nvPr/>
        </p:nvSpPr>
        <p:spPr>
          <a:xfrm>
            <a:off x="1143000" y="4000501"/>
            <a:ext cx="3405484" cy="1985159"/>
          </a:xfrm>
          <a:prstGeom prst="rect">
            <a:avLst/>
          </a:prstGeom>
          <a:noFill/>
        </p:spPr>
        <p:txBody>
          <a:bodyPr wrap="square" rtlCol="0">
            <a:spAutoFit/>
          </a:bodyPr>
          <a:lstStyle/>
          <a:p>
            <a:pPr defTabSz="685800"/>
            <a:r>
              <a:rPr lang="en-US" sz="1200" b="1" dirty="0">
                <a:solidFill>
                  <a:prstClr val="black"/>
                </a:solidFill>
                <a:latin typeface="Calibri" panose="020F0502020204030204"/>
              </a:rPr>
              <a:t>Issues:</a:t>
            </a:r>
          </a:p>
          <a:p>
            <a:pPr marL="214313" indent="-214313" defTabSz="685800">
              <a:buFont typeface="Arial" panose="020B0604020202020204" pitchFamily="34" charset="0"/>
              <a:buChar char="•"/>
            </a:pPr>
            <a:r>
              <a:rPr lang="en-US" sz="1200" dirty="0">
                <a:solidFill>
                  <a:prstClr val="black"/>
                </a:solidFill>
                <a:latin typeface="Calibri" panose="020F0502020204030204"/>
              </a:rPr>
              <a:t>Supportability issues</a:t>
            </a:r>
          </a:p>
          <a:p>
            <a:pPr marL="214313" indent="-214313" defTabSz="685800">
              <a:buFont typeface="Arial" panose="020B0604020202020204" pitchFamily="34" charset="0"/>
              <a:buChar char="•"/>
            </a:pPr>
            <a:r>
              <a:rPr lang="en-US" sz="1200" dirty="0">
                <a:solidFill>
                  <a:prstClr val="black"/>
                </a:solidFill>
                <a:latin typeface="Calibri" panose="020F0502020204030204"/>
              </a:rPr>
              <a:t>Performance Issues</a:t>
            </a:r>
          </a:p>
          <a:p>
            <a:pPr marL="214313" indent="-214313" defTabSz="685800">
              <a:buFont typeface="Arial" panose="020B0604020202020204" pitchFamily="34" charset="0"/>
              <a:buChar char="•"/>
            </a:pPr>
            <a:r>
              <a:rPr lang="en-US" sz="1200" dirty="0">
                <a:solidFill>
                  <a:prstClr val="black"/>
                </a:solidFill>
                <a:latin typeface="Calibri" panose="020F0502020204030204"/>
              </a:rPr>
              <a:t>Thrust Reverser Issues</a:t>
            </a:r>
          </a:p>
          <a:p>
            <a:pPr defTabSz="685800"/>
            <a:endParaRPr lang="en-US" sz="1200" dirty="0">
              <a:solidFill>
                <a:prstClr val="black"/>
              </a:solidFill>
              <a:latin typeface="Calibri" panose="020F0502020204030204"/>
            </a:endParaRPr>
          </a:p>
          <a:p>
            <a:pPr defTabSz="685800"/>
            <a:r>
              <a:rPr lang="en-US" sz="1200" b="1" dirty="0">
                <a:solidFill>
                  <a:prstClr val="black"/>
                </a:solidFill>
                <a:latin typeface="Calibri" panose="020F0502020204030204"/>
              </a:rPr>
              <a:t>Status:</a:t>
            </a:r>
          </a:p>
          <a:p>
            <a:pPr marL="214313" indent="-214313" defTabSz="685800">
              <a:buFont typeface="Arial" panose="020B0604020202020204" pitchFamily="34" charset="0"/>
              <a:buChar char="•"/>
            </a:pPr>
            <a:r>
              <a:rPr lang="en-US" sz="1350" dirty="0">
                <a:solidFill>
                  <a:srgbClr val="00B050"/>
                </a:solidFill>
                <a:latin typeface="Calibri" panose="020F0502020204030204"/>
              </a:rPr>
              <a:t>Sustaining Engineering Services Contract Awarded to Boeing on Sept 16, 2020</a:t>
            </a:r>
          </a:p>
          <a:p>
            <a:pPr marL="214313" indent="-214313" defTabSz="685800">
              <a:buFont typeface="Arial" panose="020B0604020202020204" pitchFamily="34" charset="0"/>
              <a:buChar char="•"/>
            </a:pPr>
            <a:r>
              <a:rPr lang="en-US" sz="1200" dirty="0">
                <a:solidFill>
                  <a:srgbClr val="00B050"/>
                </a:solidFill>
                <a:latin typeface="Calibri" panose="020F0502020204030204"/>
              </a:rPr>
              <a:t>Unable to award P&amp;W propulsion improvement effort, due to slow </a:t>
            </a:r>
            <a:r>
              <a:rPr lang="en-US" sz="1200" dirty="0" smtClean="0">
                <a:solidFill>
                  <a:srgbClr val="00B050"/>
                </a:solidFill>
                <a:latin typeface="Calibri" panose="020F0502020204030204"/>
              </a:rPr>
              <a:t>response.</a:t>
            </a:r>
            <a:endParaRPr lang="en-US" sz="1200" dirty="0">
              <a:solidFill>
                <a:srgbClr val="00B050"/>
              </a:solidFill>
              <a:latin typeface="Calibri" panose="020F0502020204030204"/>
            </a:endParaRPr>
          </a:p>
        </p:txBody>
      </p:sp>
      <p:sp>
        <p:nvSpPr>
          <p:cNvPr id="2" name="TextBox 1"/>
          <p:cNvSpPr txBox="1"/>
          <p:nvPr/>
        </p:nvSpPr>
        <p:spPr>
          <a:xfrm>
            <a:off x="4588374" y="1807657"/>
            <a:ext cx="3412627" cy="1384995"/>
          </a:xfrm>
          <a:prstGeom prst="rect">
            <a:avLst/>
          </a:prstGeom>
          <a:noFill/>
        </p:spPr>
        <p:txBody>
          <a:bodyPr wrap="square" rtlCol="0">
            <a:spAutoFit/>
          </a:bodyPr>
          <a:lstStyle/>
          <a:p>
            <a:pPr defTabSz="685800"/>
            <a:r>
              <a:rPr lang="en-US" sz="1200" b="1" dirty="0">
                <a:solidFill>
                  <a:prstClr val="black"/>
                </a:solidFill>
                <a:latin typeface="Calibri" panose="020F0502020204030204"/>
              </a:rPr>
              <a:t>Schedule</a:t>
            </a:r>
            <a:r>
              <a:rPr lang="en-US" sz="1200" dirty="0">
                <a:solidFill>
                  <a:prstClr val="black"/>
                </a:solidFill>
                <a:latin typeface="Calibri" panose="020F0502020204030204"/>
              </a:rPr>
              <a:t>:</a:t>
            </a:r>
          </a:p>
          <a:p>
            <a:pPr marL="214313" indent="-214313" defTabSz="685800">
              <a:buFont typeface="Arial" panose="020B0604020202020204" pitchFamily="34" charset="0"/>
              <a:buChar char="•"/>
            </a:pPr>
            <a:r>
              <a:rPr lang="en-US" sz="1200" dirty="0">
                <a:solidFill>
                  <a:prstClr val="black"/>
                </a:solidFill>
                <a:latin typeface="Calibri" panose="020F0502020204030204"/>
              </a:rPr>
              <a:t>March 19, 2020 – Provide input to for contract to Tinker – P&amp;W - Boeing</a:t>
            </a:r>
          </a:p>
          <a:p>
            <a:pPr marL="214313" indent="-214313" defTabSz="685800">
              <a:buFont typeface="Arial" panose="020B0604020202020204" pitchFamily="34" charset="0"/>
              <a:buChar char="•"/>
            </a:pPr>
            <a:r>
              <a:rPr lang="en-US" sz="1200" dirty="0">
                <a:solidFill>
                  <a:srgbClr val="00B050"/>
                </a:solidFill>
                <a:latin typeface="Calibri" panose="020F0502020204030204"/>
              </a:rPr>
              <a:t>Contract Award – Boeing 16 Sep 2020</a:t>
            </a:r>
          </a:p>
          <a:p>
            <a:pPr marL="214313" indent="-214313" defTabSz="685800">
              <a:buFont typeface="Arial" panose="020B0604020202020204" pitchFamily="34" charset="0"/>
              <a:buChar char="•"/>
            </a:pPr>
            <a:r>
              <a:rPr lang="en-US" sz="1200" dirty="0">
                <a:solidFill>
                  <a:srgbClr val="00B050"/>
                </a:solidFill>
                <a:latin typeface="Calibri" panose="020F0502020204030204"/>
              </a:rPr>
              <a:t>Initial Report – Oct 2020</a:t>
            </a:r>
          </a:p>
          <a:p>
            <a:pPr marL="214313" indent="-214313" defTabSz="685800">
              <a:buFont typeface="Arial" panose="020B0604020202020204" pitchFamily="34" charset="0"/>
              <a:buChar char="•"/>
            </a:pPr>
            <a:r>
              <a:rPr lang="en-US" sz="1200" dirty="0">
                <a:solidFill>
                  <a:prstClr val="black"/>
                </a:solidFill>
                <a:latin typeface="Calibri" panose="020F0502020204030204"/>
              </a:rPr>
              <a:t>Kick-Off meeting TBD</a:t>
            </a:r>
          </a:p>
          <a:p>
            <a:pPr marL="214313" indent="-214313" defTabSz="685800">
              <a:buFont typeface="Arial" panose="020B0604020202020204" pitchFamily="34" charset="0"/>
              <a:buChar char="•"/>
            </a:pPr>
            <a:r>
              <a:rPr lang="en-US" sz="1200" dirty="0">
                <a:solidFill>
                  <a:prstClr val="black"/>
                </a:solidFill>
                <a:latin typeface="Calibri" panose="020F0502020204030204"/>
              </a:rPr>
              <a:t>Final Report – </a:t>
            </a:r>
            <a:r>
              <a:rPr lang="en-US" sz="1200" dirty="0">
                <a:solidFill>
                  <a:srgbClr val="00B050"/>
                </a:solidFill>
                <a:latin typeface="Calibri" panose="020F0502020204030204"/>
              </a:rPr>
              <a:t>Apr 2020 </a:t>
            </a:r>
          </a:p>
        </p:txBody>
      </p:sp>
      <p:sp>
        <p:nvSpPr>
          <p:cNvPr id="6" name="Slide Number Placeholder 5"/>
          <p:cNvSpPr>
            <a:spLocks noGrp="1"/>
          </p:cNvSpPr>
          <p:nvPr>
            <p:ph type="sldNum" sz="quarter" idx="12"/>
          </p:nvPr>
        </p:nvSpPr>
        <p:spPr/>
        <p:txBody>
          <a:bodyPr/>
          <a:lstStyle/>
          <a:p>
            <a:pPr defTabSz="685800"/>
            <a:fld id="{F2B9E6DA-86A3-4331-AA31-4EFFADA7443D}" type="slidenum">
              <a:rPr lang="en-US">
                <a:solidFill>
                  <a:prstClr val="black">
                    <a:tint val="75000"/>
                  </a:prstClr>
                </a:solidFill>
                <a:latin typeface="Calibri" panose="020F0502020204030204"/>
              </a:rPr>
              <a:pPr defTabSz="685800"/>
              <a:t>23</a:t>
            </a:fld>
            <a:endParaRPr lang="en-US" dirty="0">
              <a:solidFill>
                <a:prstClr val="black">
                  <a:tint val="75000"/>
                </a:prstClr>
              </a:solidFill>
              <a:latin typeface="Calibri" panose="020F0502020204030204"/>
            </a:endParaRPr>
          </a:p>
        </p:txBody>
      </p:sp>
      <p:sp>
        <p:nvSpPr>
          <p:cNvPr id="22" name="TextBox 21"/>
          <p:cNvSpPr txBox="1"/>
          <p:nvPr/>
        </p:nvSpPr>
        <p:spPr>
          <a:xfrm>
            <a:off x="6575977" y="930692"/>
            <a:ext cx="2796623" cy="310341"/>
          </a:xfrm>
          <a:prstGeom prst="rect">
            <a:avLst/>
          </a:prstGeom>
          <a:noFill/>
        </p:spPr>
        <p:txBody>
          <a:bodyPr wrap="square" rtlCol="0">
            <a:spAutoFit/>
          </a:bodyPr>
          <a:lstStyle/>
          <a:p>
            <a:pPr marL="1587104" indent="-1587104" defTabSz="685800">
              <a:lnSpc>
                <a:spcPts val="1725"/>
              </a:lnSpc>
            </a:pPr>
            <a:r>
              <a:rPr lang="en-US" b="1" dirty="0">
                <a:solidFill>
                  <a:srgbClr val="FF0000"/>
                </a:solidFill>
                <a:latin typeface="Calibri" panose="020F0502020204030204"/>
              </a:rPr>
              <a:t>Aircraft Availability</a:t>
            </a:r>
          </a:p>
        </p:txBody>
      </p:sp>
    </p:spTree>
    <p:extLst>
      <p:ext uri="{BB962C8B-B14F-4D97-AF65-F5344CB8AC3E}">
        <p14:creationId xmlns:p14="http://schemas.microsoft.com/office/powerpoint/2010/main" val="14537982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7331" y="1040873"/>
            <a:ext cx="6172200" cy="857249"/>
          </a:xfrm>
        </p:spPr>
        <p:txBody>
          <a:bodyPr>
            <a:noAutofit/>
          </a:bodyPr>
          <a:lstStyle/>
          <a:p>
            <a:pPr algn="ctr" eaLnBrk="0" fontAlgn="base" hangingPunct="0">
              <a:spcAft>
                <a:spcPct val="0"/>
              </a:spcAft>
            </a:pPr>
            <a:r>
              <a:rPr lang="en-US" sz="2175" b="1" dirty="0"/>
              <a:t>MSG3</a:t>
            </a:r>
            <a:br>
              <a:rPr lang="en-US" sz="2175" b="1" dirty="0"/>
            </a:br>
            <a:r>
              <a:rPr lang="en-US" sz="2175" b="1" dirty="0"/>
              <a:t>Major Events</a:t>
            </a:r>
            <a:br>
              <a:rPr lang="en-US" sz="2175" b="1" dirty="0"/>
            </a:br>
            <a:endParaRPr lang="en-US" sz="2175" b="1" dirty="0"/>
          </a:p>
        </p:txBody>
      </p:sp>
      <p:graphicFrame>
        <p:nvGraphicFramePr>
          <p:cNvPr id="5" name="Content Placeholder 4"/>
          <p:cNvGraphicFramePr>
            <a:graphicFrameLocks noGrp="1"/>
          </p:cNvGraphicFramePr>
          <p:nvPr>
            <p:ph idx="1"/>
            <p:extLst/>
          </p:nvPr>
        </p:nvGraphicFramePr>
        <p:xfrm>
          <a:off x="1009651" y="2163499"/>
          <a:ext cx="7112000" cy="3734199"/>
        </p:xfrm>
        <a:graphic>
          <a:graphicData uri="http://schemas.openxmlformats.org/drawingml/2006/table">
            <a:tbl>
              <a:tblPr firstRow="1" bandRow="1"/>
              <a:tblGrid>
                <a:gridCol w="3095798">
                  <a:extLst>
                    <a:ext uri="{9D8B030D-6E8A-4147-A177-3AD203B41FA5}">
                      <a16:colId xmlns:a16="http://schemas.microsoft.com/office/drawing/2014/main" val="20000"/>
                    </a:ext>
                  </a:extLst>
                </a:gridCol>
                <a:gridCol w="1659662">
                  <a:extLst>
                    <a:ext uri="{9D8B030D-6E8A-4147-A177-3AD203B41FA5}">
                      <a16:colId xmlns:a16="http://schemas.microsoft.com/office/drawing/2014/main" val="20001"/>
                    </a:ext>
                  </a:extLst>
                </a:gridCol>
                <a:gridCol w="1353533">
                  <a:extLst>
                    <a:ext uri="{9D8B030D-6E8A-4147-A177-3AD203B41FA5}">
                      <a16:colId xmlns:a16="http://schemas.microsoft.com/office/drawing/2014/main" val="822070980"/>
                    </a:ext>
                  </a:extLst>
                </a:gridCol>
                <a:gridCol w="1003007">
                  <a:extLst>
                    <a:ext uri="{9D8B030D-6E8A-4147-A177-3AD203B41FA5}">
                      <a16:colId xmlns:a16="http://schemas.microsoft.com/office/drawing/2014/main" val="20002"/>
                    </a:ext>
                  </a:extLst>
                </a:gridCol>
              </a:tblGrid>
              <a:tr h="4572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algn="ctr" defTabSz="914400" rtl="0" eaLnBrk="1" latinLnBrk="0" hangingPunct="1"/>
                      <a:r>
                        <a:rPr lang="en-US" sz="1500" b="1" kern="1200" dirty="0" smtClean="0">
                          <a:solidFill>
                            <a:schemeClr val="bg1"/>
                          </a:solidFill>
                          <a:latin typeface="+mn-lt"/>
                          <a:ea typeface="+mn-ea"/>
                          <a:cs typeface="+mn-cs"/>
                        </a:rPr>
                        <a:t>Event</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500" b="1" kern="1200" dirty="0" smtClean="0">
                          <a:solidFill>
                            <a:schemeClr val="bg1"/>
                          </a:solidFill>
                          <a:latin typeface="+mn-lt"/>
                          <a:ea typeface="+mn-ea"/>
                          <a:cs typeface="+mn-cs"/>
                        </a:rPr>
                        <a:t>Scheduled Date</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a:txBody>
                    <a:bodyPr/>
                    <a:lstStyle/>
                    <a:p>
                      <a:pPr algn="ctr"/>
                      <a:r>
                        <a:rPr lang="en-US" sz="1500" b="1" kern="1200" dirty="0" smtClean="0">
                          <a:solidFill>
                            <a:schemeClr val="bg1"/>
                          </a:solidFill>
                          <a:latin typeface="+mn-lt"/>
                          <a:ea typeface="+mn-ea"/>
                          <a:cs typeface="+mn-cs"/>
                        </a:rPr>
                        <a:t>Adjusted Schedule  Date</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500" kern="1200" dirty="0" smtClean="0">
                          <a:solidFill>
                            <a:schemeClr val="bg1"/>
                          </a:solidFill>
                          <a:latin typeface="+mn-lt"/>
                          <a:ea typeface="+mn-ea"/>
                          <a:cs typeface="+mn-cs"/>
                        </a:rPr>
                        <a:t>Actual Date</a:t>
                      </a:r>
                      <a:endParaRPr lang="en-US" sz="1500"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381531">
                <a:tc>
                  <a:txBody>
                    <a:bodyPr/>
                    <a:lstStyle/>
                    <a:p>
                      <a:pPr marL="0" algn="ctr" defTabSz="914400" rtl="0" eaLnBrk="1" latinLnBrk="0" hangingPunct="1"/>
                      <a:r>
                        <a:rPr lang="en-US" sz="1400" b="1" kern="1200" dirty="0" smtClean="0">
                          <a:solidFill>
                            <a:schemeClr val="tx1"/>
                          </a:solidFill>
                          <a:latin typeface="+mn-lt"/>
                          <a:ea typeface="+mn-ea"/>
                          <a:cs typeface="+mn-cs"/>
                        </a:rPr>
                        <a:t>Kickoff</a:t>
                      </a:r>
                      <a:r>
                        <a:rPr lang="en-US" sz="1400" b="1" kern="1200" baseline="0" dirty="0" smtClean="0">
                          <a:solidFill>
                            <a:schemeClr val="tx1"/>
                          </a:solidFill>
                          <a:latin typeface="+mn-lt"/>
                          <a:ea typeface="+mn-ea"/>
                          <a:cs typeface="+mn-cs"/>
                        </a:rPr>
                        <a:t> Aircraft 97-0200</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10 Mar 2020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10 Mar 2020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381531">
                <a:tc>
                  <a:txBody>
                    <a:bodyPr/>
                    <a:lstStyle/>
                    <a:p>
                      <a:pPr marL="0" algn="ctr" defTabSz="914400" rtl="0" eaLnBrk="1" latinLnBrk="0" hangingPunct="1"/>
                      <a:r>
                        <a:rPr lang="en-US" sz="1400" b="1" kern="1200" dirty="0" smtClean="0">
                          <a:solidFill>
                            <a:schemeClr val="tx1"/>
                          </a:solidFill>
                          <a:latin typeface="+mn-lt"/>
                          <a:ea typeface="+mn-ea"/>
                          <a:cs typeface="+mn-cs"/>
                        </a:rPr>
                        <a:t>Review Inspection Work-Cards</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10 Mar</a:t>
                      </a:r>
                      <a:r>
                        <a:rPr lang="en-US" sz="1400" b="1" kern="1200" baseline="0" dirty="0" smtClean="0">
                          <a:solidFill>
                            <a:schemeClr val="tx1"/>
                          </a:solidFill>
                          <a:latin typeface="+mn-lt"/>
                          <a:ea typeface="+mn-ea"/>
                          <a:cs typeface="+mn-cs"/>
                        </a:rPr>
                        <a:t> 2020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10 Mar 2020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3097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Provide Engine Technical Support </a:t>
                      </a: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10 Mar 2020</a:t>
                      </a: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0"/>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Provide Input/Changes as Required</a:t>
                      </a: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10 Sep 2020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 </a:t>
                      </a: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17106325"/>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Identify Efficiency Shortfalls, and Corrective</a:t>
                      </a:r>
                      <a:r>
                        <a:rPr lang="en-US" sz="1400" b="1" kern="1200" baseline="0" dirty="0" smtClean="0">
                          <a:solidFill>
                            <a:schemeClr val="tx1"/>
                          </a:solidFill>
                          <a:latin typeface="+mn-lt"/>
                          <a:ea typeface="+mn-ea"/>
                          <a:cs typeface="+mn-cs"/>
                        </a:rPr>
                        <a:t> Actions</a:t>
                      </a:r>
                      <a:endParaRPr lang="en-US" sz="1400" b="1" kern="120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10 Sep 2020 </a:t>
                      </a: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08052350"/>
                  </a:ext>
                </a:extLst>
              </a:tr>
              <a:tr h="252076">
                <a:tc>
                  <a:txBody>
                    <a:bodyPr/>
                    <a:lstStyle/>
                    <a:p>
                      <a:pPr marL="0" algn="ctr" defTabSz="914400" rtl="0" eaLnBrk="1" latinLnBrk="0" hangingPunct="1"/>
                      <a:r>
                        <a:rPr lang="en-US" sz="1400" b="1" kern="1200" dirty="0" smtClean="0">
                          <a:solidFill>
                            <a:schemeClr val="tx1"/>
                          </a:solidFill>
                          <a:latin typeface="+mn-lt"/>
                          <a:ea typeface="+mn-ea"/>
                          <a:cs typeface="+mn-cs"/>
                        </a:rPr>
                        <a:t> </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 </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90582309"/>
                  </a:ext>
                </a:extLst>
              </a:tr>
              <a:tr h="252076">
                <a:tc>
                  <a:txBody>
                    <a:bodyPr/>
                    <a:lstStyle/>
                    <a:p>
                      <a:pPr marL="0" algn="ctr" defTabSz="914400" rtl="0" eaLnBrk="1" latinLnBrk="0" hangingPunct="1"/>
                      <a:r>
                        <a:rPr lang="en-US" sz="1400" b="1" kern="1200" dirty="0" smtClean="0">
                          <a:solidFill>
                            <a:schemeClr val="tx1"/>
                          </a:solidFill>
                          <a:latin typeface="+mn-lt"/>
                          <a:ea typeface="+mn-ea"/>
                          <a:cs typeface="+mn-cs"/>
                        </a:rPr>
                        <a:t> </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 </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50255259"/>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noProof="0" dirty="0" smtClean="0">
                          <a:solidFill>
                            <a:schemeClr val="tx1"/>
                          </a:solidFill>
                          <a:latin typeface="+mn-lt"/>
                          <a:ea typeface="+mn-ea"/>
                          <a:cs typeface="+mn-cs"/>
                        </a:rPr>
                        <a:t> </a:t>
                      </a: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 </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233689347"/>
                  </a:ext>
                </a:extLst>
              </a:tr>
              <a:tr h="252076">
                <a:tc>
                  <a:txBody>
                    <a:bodyPr/>
                    <a:lstStyle/>
                    <a:p>
                      <a:pPr marL="0" algn="ctr" defTabSz="914400" rtl="0" eaLnBrk="1" latinLnBrk="0" hangingPunct="1"/>
                      <a:r>
                        <a:rPr lang="en-US" sz="1400" b="1" kern="1200" dirty="0" smtClean="0">
                          <a:solidFill>
                            <a:schemeClr val="tx1"/>
                          </a:solidFill>
                          <a:latin typeface="+mn-lt"/>
                          <a:ea typeface="+mn-ea"/>
                          <a:cs typeface="+mn-cs"/>
                        </a:rPr>
                        <a:t> </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 </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048302912"/>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 </a:t>
                      </a: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 </a:t>
                      </a: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2"/>
                  </a:ext>
                </a:extLst>
              </a:tr>
            </a:tbl>
          </a:graphicData>
        </a:graphic>
      </p:graphicFrame>
      <p:sp>
        <p:nvSpPr>
          <p:cNvPr id="4" name="TextBox 3"/>
          <p:cNvSpPr txBox="1"/>
          <p:nvPr/>
        </p:nvSpPr>
        <p:spPr>
          <a:xfrm>
            <a:off x="6291073" y="1817251"/>
            <a:ext cx="1388459" cy="369332"/>
          </a:xfrm>
          <a:prstGeom prst="rect">
            <a:avLst/>
          </a:prstGeom>
          <a:noFill/>
        </p:spPr>
        <p:txBody>
          <a:bodyPr wrap="square" rtlCol="0">
            <a:spAutoFit/>
          </a:bodyPr>
          <a:lstStyle/>
          <a:p>
            <a:pPr defTabSz="685800"/>
            <a:r>
              <a:rPr lang="en-US" sz="900" dirty="0">
                <a:solidFill>
                  <a:srgbClr val="000000"/>
                </a:solidFill>
                <a:latin typeface="Arial"/>
              </a:rPr>
              <a:t>POC: Josh Wilkerson</a:t>
            </a:r>
          </a:p>
          <a:p>
            <a:pPr defTabSz="685800"/>
            <a:r>
              <a:rPr lang="en-US" sz="900" dirty="0">
                <a:solidFill>
                  <a:srgbClr val="000000"/>
                </a:solidFill>
                <a:latin typeface="Arial"/>
              </a:rPr>
              <a:t>As </a:t>
            </a:r>
            <a:r>
              <a:rPr lang="en-US" sz="900" dirty="0">
                <a:latin typeface="Arial"/>
              </a:rPr>
              <a:t>of 24 Sep 2020</a:t>
            </a:r>
          </a:p>
        </p:txBody>
      </p:sp>
    </p:spTree>
    <p:extLst>
      <p:ext uri="{BB962C8B-B14F-4D97-AF65-F5344CB8AC3E}">
        <p14:creationId xmlns:p14="http://schemas.microsoft.com/office/powerpoint/2010/main" val="237216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9666" y="888738"/>
            <a:ext cx="1792917" cy="310341"/>
          </a:xfrm>
          <a:prstGeom prst="rect">
            <a:avLst/>
          </a:prstGeom>
          <a:noFill/>
        </p:spPr>
        <p:txBody>
          <a:bodyPr wrap="square" rtlCol="0">
            <a:spAutoFit/>
          </a:bodyPr>
          <a:lstStyle/>
          <a:p>
            <a:pPr marL="1587104" indent="-1587104" defTabSz="685800">
              <a:lnSpc>
                <a:spcPts val="1725"/>
              </a:lnSpc>
            </a:pPr>
            <a:r>
              <a:rPr lang="en-US" b="1" dirty="0">
                <a:solidFill>
                  <a:srgbClr val="1F497D">
                    <a:lumMod val="75000"/>
                  </a:srgbClr>
                </a:solidFill>
                <a:latin typeface="Calibri" panose="020F0502020204030204"/>
              </a:rPr>
              <a:t>Program: MSG-3</a:t>
            </a:r>
          </a:p>
        </p:txBody>
      </p:sp>
      <p:sp>
        <p:nvSpPr>
          <p:cNvPr id="5" name="TextBox 4"/>
          <p:cNvSpPr txBox="1"/>
          <p:nvPr/>
        </p:nvSpPr>
        <p:spPr>
          <a:xfrm>
            <a:off x="1143001" y="1200151"/>
            <a:ext cx="1156086"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panose="020F0502020204030204"/>
              </a:rPr>
              <a:t>WSIP Program</a:t>
            </a:r>
            <a:r>
              <a:rPr lang="en-US" sz="900" dirty="0">
                <a:solidFill>
                  <a:prstClr val="black"/>
                </a:solidFill>
                <a:latin typeface="Calibri" panose="020F0502020204030204"/>
              </a:rPr>
              <a:t>: PSIP </a:t>
            </a:r>
          </a:p>
        </p:txBody>
      </p:sp>
      <p:sp>
        <p:nvSpPr>
          <p:cNvPr id="7" name="TextBox 6"/>
          <p:cNvSpPr txBox="1"/>
          <p:nvPr/>
        </p:nvSpPr>
        <p:spPr>
          <a:xfrm>
            <a:off x="3731850" y="1200151"/>
            <a:ext cx="2954655"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panose="020F0502020204030204"/>
              </a:rPr>
              <a:t>WSIP POC</a:t>
            </a:r>
            <a:r>
              <a:rPr lang="en-US" sz="900" dirty="0">
                <a:solidFill>
                  <a:prstClr val="black"/>
                </a:solidFill>
                <a:latin typeface="Calibri" panose="020F0502020204030204"/>
              </a:rPr>
              <a:t>: Josh Wilkerson	</a:t>
            </a:r>
            <a:r>
              <a:rPr lang="en-US" sz="900" dirty="0">
                <a:solidFill>
                  <a:srgbClr val="FF0000"/>
                </a:solidFill>
                <a:latin typeface="Arial"/>
              </a:rPr>
              <a:t> </a:t>
            </a:r>
            <a:r>
              <a:rPr lang="en-US" sz="900" dirty="0">
                <a:latin typeface="Arial"/>
              </a:rPr>
              <a:t>24 Sep 2020 </a:t>
            </a:r>
            <a:r>
              <a:rPr lang="en-US" sz="900" dirty="0">
                <a:solidFill>
                  <a:prstClr val="black"/>
                </a:solidFill>
                <a:latin typeface="Calibri" panose="020F0502020204030204"/>
              </a:rPr>
              <a:t>	</a:t>
            </a:r>
          </a:p>
        </p:txBody>
      </p:sp>
      <p:sp>
        <p:nvSpPr>
          <p:cNvPr id="9" name="TextBox 8"/>
          <p:cNvSpPr txBox="1"/>
          <p:nvPr/>
        </p:nvSpPr>
        <p:spPr>
          <a:xfrm>
            <a:off x="6575976" y="1200151"/>
            <a:ext cx="1380506"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panose="020F0502020204030204"/>
              </a:rPr>
              <a:t>HBG POC</a:t>
            </a:r>
            <a:r>
              <a:rPr lang="en-US" sz="900" dirty="0">
                <a:solidFill>
                  <a:prstClr val="black"/>
                </a:solidFill>
                <a:latin typeface="Calibri" panose="020F0502020204030204"/>
              </a:rPr>
              <a:t>: Michael March</a:t>
            </a: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Program Schedule / Milestones</a:t>
            </a:r>
            <a:endParaRPr lang="en-US" sz="1350" dirty="0">
              <a:solidFill>
                <a:prstClr val="white"/>
              </a:solidFill>
              <a:effectLst>
                <a:outerShdw blurRad="38100" dist="38100" dir="2700000" algn="tl">
                  <a:srgbClr val="000000">
                    <a:alpha val="43137"/>
                  </a:srgbClr>
                </a:outerShdw>
              </a:effectLst>
              <a:latin typeface="Calibri" panose="020F0502020204030204"/>
            </a:endParaRPr>
          </a:p>
        </p:txBody>
      </p:sp>
      <p:cxnSp>
        <p:nvCxnSpPr>
          <p:cNvPr id="27" name="Straight Connector 26"/>
          <p:cNvCxnSpPr/>
          <p:nvPr/>
        </p:nvCxnSpPr>
        <p:spPr>
          <a:xfrm>
            <a:off x="1143000" y="3714750"/>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43000" y="36004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Program Description</a:t>
            </a:r>
            <a:endParaRPr lang="en-US" sz="1350" dirty="0">
              <a:solidFill>
                <a:prstClr val="white"/>
              </a:solidFill>
              <a:effectLst>
                <a:outerShdw blurRad="38100" dist="38100" dir="2700000" algn="tl">
                  <a:srgbClr val="000000">
                    <a:alpha val="43137"/>
                  </a:srgbClr>
                </a:outerShdw>
              </a:effectLst>
              <a:latin typeface="Calibri" panose="020F0502020204030204"/>
            </a:endParaRPr>
          </a:p>
        </p:txBody>
      </p:sp>
      <p:sp>
        <p:nvSpPr>
          <p:cNvPr id="34" name="TextBox 33"/>
          <p:cNvSpPr txBox="1"/>
          <p:nvPr/>
        </p:nvSpPr>
        <p:spPr>
          <a:xfrm>
            <a:off x="4564856" y="36004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Recommendation/ Status</a:t>
            </a:r>
          </a:p>
        </p:txBody>
      </p:sp>
      <p:sp>
        <p:nvSpPr>
          <p:cNvPr id="38" name="TextBox 37"/>
          <p:cNvSpPr txBox="1"/>
          <p:nvPr/>
        </p:nvSpPr>
        <p:spPr>
          <a:xfrm>
            <a:off x="1157287" y="1813594"/>
            <a:ext cx="3384053" cy="1015663"/>
          </a:xfrm>
          <a:prstGeom prst="rect">
            <a:avLst/>
          </a:prstGeom>
          <a:noFill/>
        </p:spPr>
        <p:txBody>
          <a:bodyPr wrap="square" rtlCol="0">
            <a:spAutoFit/>
          </a:bodyPr>
          <a:lstStyle/>
          <a:p>
            <a:pPr defTabSz="685800"/>
            <a:r>
              <a:rPr lang="en-US" sz="1200" b="1" dirty="0">
                <a:solidFill>
                  <a:srgbClr val="000000"/>
                </a:solidFill>
                <a:latin typeface="Calibri" panose="020F0502020204030204"/>
              </a:rPr>
              <a:t>MSG-3 Task Development review:</a:t>
            </a:r>
            <a:endParaRPr lang="en-US" sz="1200" dirty="0">
              <a:solidFill>
                <a:srgbClr val="000000"/>
              </a:solidFill>
              <a:latin typeface="Calibri" panose="020F0502020204030204"/>
            </a:endParaRPr>
          </a:p>
          <a:p>
            <a:pPr marL="557213" lvl="1" indent="-214313" defTabSz="685800">
              <a:buFont typeface="Arial" panose="020B0604020202020204" pitchFamily="34" charset="0"/>
              <a:buChar char="•"/>
            </a:pPr>
            <a:r>
              <a:rPr lang="en-US" sz="1200" dirty="0">
                <a:solidFill>
                  <a:srgbClr val="000000"/>
                </a:solidFill>
                <a:latin typeface="Calibri" panose="020F0502020204030204"/>
              </a:rPr>
              <a:t>Review Major ISO Inspection Cards </a:t>
            </a:r>
          </a:p>
          <a:p>
            <a:pPr marL="900113" lvl="2" indent="-214313" defTabSz="685800">
              <a:buFont typeface="Arial" panose="020B0604020202020204" pitchFamily="34" charset="0"/>
              <a:buChar char="•"/>
            </a:pPr>
            <a:r>
              <a:rPr lang="en-US" sz="1200" dirty="0">
                <a:solidFill>
                  <a:srgbClr val="000000"/>
                </a:solidFill>
                <a:latin typeface="Calibri" panose="020F0502020204030204"/>
              </a:rPr>
              <a:t>APU inspection cards </a:t>
            </a:r>
          </a:p>
          <a:p>
            <a:pPr marL="900113" lvl="2" indent="-214313" defTabSz="685800">
              <a:buFont typeface="Arial" panose="020B0604020202020204" pitchFamily="34" charset="0"/>
              <a:buChar char="•"/>
            </a:pPr>
            <a:r>
              <a:rPr lang="en-US" sz="1200" dirty="0">
                <a:solidFill>
                  <a:srgbClr val="000000"/>
                </a:solidFill>
                <a:latin typeface="Calibri" panose="020F0502020204030204"/>
              </a:rPr>
              <a:t>Engine inspection cards</a:t>
            </a:r>
          </a:p>
          <a:p>
            <a:pPr marL="900113" lvl="2" indent="-214313" defTabSz="685800">
              <a:buFont typeface="Arial" panose="020B0604020202020204" pitchFamily="34" charset="0"/>
              <a:buChar char="•"/>
            </a:pPr>
            <a:r>
              <a:rPr lang="en-US" sz="1200" dirty="0">
                <a:solidFill>
                  <a:srgbClr val="000000"/>
                </a:solidFill>
                <a:latin typeface="Calibri" panose="020F0502020204030204"/>
              </a:rPr>
              <a:t>ADHOC</a:t>
            </a:r>
          </a:p>
        </p:txBody>
      </p:sp>
      <p:sp>
        <p:nvSpPr>
          <p:cNvPr id="30" name="TextBox 29"/>
          <p:cNvSpPr txBox="1"/>
          <p:nvPr/>
        </p:nvSpPr>
        <p:spPr>
          <a:xfrm>
            <a:off x="4742264" y="4063014"/>
            <a:ext cx="3398339" cy="1015663"/>
          </a:xfrm>
          <a:prstGeom prst="rect">
            <a:avLst/>
          </a:prstGeom>
          <a:noFill/>
        </p:spPr>
        <p:txBody>
          <a:bodyPr wrap="square" rtlCol="0">
            <a:spAutoFit/>
          </a:bodyPr>
          <a:lstStyle/>
          <a:p>
            <a:pPr defTabSz="685800"/>
            <a:r>
              <a:rPr lang="en-US" sz="1200" b="1" dirty="0">
                <a:solidFill>
                  <a:prstClr val="black"/>
                </a:solidFill>
                <a:latin typeface="Calibri" panose="020F0502020204030204"/>
              </a:rPr>
              <a:t>Recommendation:</a:t>
            </a:r>
            <a:endParaRPr lang="en-US" sz="1200" dirty="0">
              <a:solidFill>
                <a:prstClr val="black"/>
              </a:solidFill>
              <a:latin typeface="Calibri" panose="020F0502020204030204"/>
            </a:endParaRPr>
          </a:p>
          <a:p>
            <a:pPr marL="214313" indent="-214313" defTabSz="685800">
              <a:buFont typeface="Arial" panose="020B0604020202020204" pitchFamily="34" charset="0"/>
              <a:buChar char="•"/>
            </a:pPr>
            <a:r>
              <a:rPr lang="en-US" sz="1200" dirty="0">
                <a:solidFill>
                  <a:prstClr val="black"/>
                </a:solidFill>
                <a:latin typeface="Calibri" panose="020F0502020204030204"/>
              </a:rPr>
              <a:t>Group Engine Inspections by engine specific positions</a:t>
            </a:r>
          </a:p>
          <a:p>
            <a:pPr marL="214313" indent="-214313" defTabSz="685800">
              <a:buFont typeface="Arial" panose="020B0604020202020204" pitchFamily="34" charset="0"/>
              <a:buChar char="•"/>
            </a:pPr>
            <a:r>
              <a:rPr lang="en-US" sz="1200" dirty="0">
                <a:solidFill>
                  <a:prstClr val="black"/>
                </a:solidFill>
                <a:latin typeface="Calibri" panose="020F0502020204030204"/>
              </a:rPr>
              <a:t>Group engine subsystem work cards into one task for efficiency. (Thrust Reverser Lube Task)</a:t>
            </a:r>
          </a:p>
        </p:txBody>
      </p:sp>
      <p:sp>
        <p:nvSpPr>
          <p:cNvPr id="36" name="TextBox 35"/>
          <p:cNvSpPr txBox="1"/>
          <p:nvPr/>
        </p:nvSpPr>
        <p:spPr>
          <a:xfrm>
            <a:off x="4319696" y="805631"/>
            <a:ext cx="351378" cy="230832"/>
          </a:xfrm>
          <a:prstGeom prst="rect">
            <a:avLst/>
          </a:prstGeom>
          <a:noFill/>
        </p:spPr>
        <p:txBody>
          <a:bodyPr wrap="none" rtlCol="0">
            <a:spAutoFit/>
          </a:bodyPr>
          <a:lstStyle/>
          <a:p>
            <a:pPr defTabSz="685800"/>
            <a:r>
              <a:rPr lang="en-US" sz="900" b="1" dirty="0" smtClean="0">
                <a:solidFill>
                  <a:srgbClr val="FF0000"/>
                </a:solidFill>
                <a:latin typeface="Calibri" panose="020F0502020204030204"/>
              </a:rPr>
              <a:t>CUI</a:t>
            </a:r>
            <a:endParaRPr lang="en-US" sz="900" b="1" dirty="0">
              <a:solidFill>
                <a:srgbClr val="FF0000"/>
              </a:solidFill>
              <a:latin typeface="Calibri" panose="020F0502020204030204"/>
            </a:endParaRPr>
          </a:p>
        </p:txBody>
      </p:sp>
      <p:sp>
        <p:nvSpPr>
          <p:cNvPr id="37" name="TextBox 36"/>
          <p:cNvSpPr txBox="1"/>
          <p:nvPr/>
        </p:nvSpPr>
        <p:spPr>
          <a:xfrm>
            <a:off x="4343400" y="6246168"/>
            <a:ext cx="351378" cy="230832"/>
          </a:xfrm>
          <a:prstGeom prst="rect">
            <a:avLst/>
          </a:prstGeom>
          <a:noFill/>
        </p:spPr>
        <p:txBody>
          <a:bodyPr wrap="none" rtlCol="0">
            <a:spAutoFit/>
          </a:bodyPr>
          <a:lstStyle/>
          <a:p>
            <a:pPr defTabSz="685800"/>
            <a:r>
              <a:rPr lang="en-US" sz="900" b="1" dirty="0" smtClean="0">
                <a:solidFill>
                  <a:srgbClr val="FF0000"/>
                </a:solidFill>
                <a:latin typeface="Calibri" panose="020F0502020204030204"/>
              </a:rPr>
              <a:t>CUI</a:t>
            </a:r>
            <a:endParaRPr lang="en-US" sz="900" b="1" dirty="0">
              <a:solidFill>
                <a:srgbClr val="FF0000"/>
              </a:solidFill>
              <a:latin typeface="Calibri" panose="020F0502020204030204"/>
            </a:endParaRPr>
          </a:p>
        </p:txBody>
      </p:sp>
      <p:sp>
        <p:nvSpPr>
          <p:cNvPr id="39" name="TextBox 38"/>
          <p:cNvSpPr txBox="1"/>
          <p:nvPr/>
        </p:nvSpPr>
        <p:spPr>
          <a:xfrm>
            <a:off x="1146887" y="3877093"/>
            <a:ext cx="3387309" cy="2123658"/>
          </a:xfrm>
          <a:prstGeom prst="rect">
            <a:avLst/>
          </a:prstGeom>
          <a:noFill/>
        </p:spPr>
        <p:txBody>
          <a:bodyPr wrap="square" rtlCol="0">
            <a:spAutoFit/>
          </a:bodyPr>
          <a:lstStyle/>
          <a:p>
            <a:pPr defTabSz="685800"/>
            <a:r>
              <a:rPr lang="en-US" sz="1200" b="1" dirty="0">
                <a:solidFill>
                  <a:prstClr val="black"/>
                </a:solidFill>
                <a:latin typeface="Calibri" panose="020F0502020204030204"/>
              </a:rPr>
              <a:t>Issues:</a:t>
            </a:r>
          </a:p>
          <a:p>
            <a:pPr marL="214313" indent="-214313" defTabSz="685800">
              <a:buFont typeface="Arial" panose="020B0604020202020204" pitchFamily="34" charset="0"/>
              <a:buChar char="•"/>
            </a:pPr>
            <a:r>
              <a:rPr lang="en-US" sz="1200" dirty="0">
                <a:solidFill>
                  <a:prstClr val="black"/>
                </a:solidFill>
                <a:latin typeface="Calibri" panose="020F0502020204030204"/>
              </a:rPr>
              <a:t>Major ISO Val/</a:t>
            </a:r>
            <a:r>
              <a:rPr lang="en-US" sz="1200" dirty="0" err="1">
                <a:solidFill>
                  <a:prstClr val="black"/>
                </a:solidFill>
                <a:latin typeface="Calibri" panose="020F0502020204030204"/>
              </a:rPr>
              <a:t>Ver</a:t>
            </a:r>
            <a:r>
              <a:rPr lang="en-US" sz="1200" dirty="0">
                <a:solidFill>
                  <a:prstClr val="black"/>
                </a:solidFill>
                <a:latin typeface="Calibri" panose="020F0502020204030204"/>
              </a:rPr>
              <a:t> may slow PDM task development pace</a:t>
            </a:r>
          </a:p>
          <a:p>
            <a:pPr marL="214313" indent="-214313" defTabSz="685800">
              <a:buFont typeface="Arial" panose="020B0604020202020204" pitchFamily="34" charset="0"/>
              <a:buChar char="•"/>
            </a:pPr>
            <a:r>
              <a:rPr lang="en-US" sz="1200" dirty="0">
                <a:solidFill>
                  <a:prstClr val="black"/>
                </a:solidFill>
                <a:latin typeface="Calibri" panose="020F0502020204030204"/>
              </a:rPr>
              <a:t>Engine work card tasks scattered</a:t>
            </a:r>
          </a:p>
          <a:p>
            <a:pPr marL="214313" indent="-214313" defTabSz="685800">
              <a:buFont typeface="Arial" panose="020B0604020202020204" pitchFamily="34" charset="0"/>
              <a:buChar char="•"/>
            </a:pPr>
            <a:r>
              <a:rPr lang="en-US" sz="1200" dirty="0">
                <a:solidFill>
                  <a:prstClr val="black"/>
                </a:solidFill>
                <a:latin typeface="Calibri" panose="020F0502020204030204"/>
              </a:rPr>
              <a:t>Engine work cards are not separated to engine specific positions.</a:t>
            </a:r>
          </a:p>
          <a:p>
            <a:pPr defTabSz="685800"/>
            <a:endParaRPr lang="en-US" sz="1200" dirty="0">
              <a:solidFill>
                <a:prstClr val="black"/>
              </a:solidFill>
              <a:latin typeface="Calibri" panose="020F0502020204030204"/>
            </a:endParaRPr>
          </a:p>
          <a:p>
            <a:pPr defTabSz="685800"/>
            <a:r>
              <a:rPr lang="en-US" sz="1200" b="1" dirty="0">
                <a:solidFill>
                  <a:prstClr val="black"/>
                </a:solidFill>
                <a:latin typeface="Calibri" panose="020F0502020204030204"/>
              </a:rPr>
              <a:t>Status:</a:t>
            </a:r>
          </a:p>
          <a:p>
            <a:pPr marL="214313" indent="-214313" defTabSz="685800">
              <a:buFont typeface="Arial" panose="020B0604020202020204" pitchFamily="34" charset="0"/>
              <a:buChar char="•"/>
            </a:pPr>
            <a:r>
              <a:rPr lang="en-US" sz="1200" dirty="0">
                <a:solidFill>
                  <a:prstClr val="black"/>
                </a:solidFill>
                <a:latin typeface="Calibri" panose="020F0502020204030204"/>
              </a:rPr>
              <a:t>APU Inspection Cards review 100% complete</a:t>
            </a:r>
          </a:p>
          <a:p>
            <a:pPr marL="214313" indent="-214313" defTabSz="685800">
              <a:buFont typeface="Arial" panose="020B0604020202020204" pitchFamily="34" charset="0"/>
              <a:buChar char="•"/>
            </a:pPr>
            <a:r>
              <a:rPr lang="en-US" sz="1200" dirty="0">
                <a:solidFill>
                  <a:prstClr val="black"/>
                </a:solidFill>
                <a:latin typeface="Calibri" panose="020F0502020204030204"/>
              </a:rPr>
              <a:t>Engine Inspection Cards review 100% complete</a:t>
            </a:r>
          </a:p>
          <a:p>
            <a:pPr marL="214313" indent="-214313" defTabSz="685800">
              <a:buFont typeface="Arial" panose="020B0604020202020204" pitchFamily="34" charset="0"/>
              <a:buChar char="•"/>
            </a:pPr>
            <a:r>
              <a:rPr lang="en-US" sz="1200" dirty="0">
                <a:solidFill>
                  <a:prstClr val="black"/>
                </a:solidFill>
                <a:latin typeface="Calibri" panose="020F0502020204030204"/>
              </a:rPr>
              <a:t>Continuing to provide input/feedback In ADHOC</a:t>
            </a:r>
          </a:p>
        </p:txBody>
      </p:sp>
      <p:sp>
        <p:nvSpPr>
          <p:cNvPr id="2" name="Rectangle 1"/>
          <p:cNvSpPr/>
          <p:nvPr/>
        </p:nvSpPr>
        <p:spPr>
          <a:xfrm>
            <a:off x="4602661" y="1785931"/>
            <a:ext cx="3398339" cy="1200329"/>
          </a:xfrm>
          <a:prstGeom prst="rect">
            <a:avLst/>
          </a:prstGeom>
        </p:spPr>
        <p:txBody>
          <a:bodyPr wrap="square">
            <a:spAutoFit/>
          </a:bodyPr>
          <a:lstStyle/>
          <a:p>
            <a:pPr defTabSz="685800"/>
            <a:r>
              <a:rPr lang="en-US" sz="1200" b="1" dirty="0">
                <a:solidFill>
                  <a:prstClr val="black"/>
                </a:solidFill>
                <a:latin typeface="Calibri" panose="020F0502020204030204"/>
              </a:rPr>
              <a:t>Schedule</a:t>
            </a:r>
            <a:r>
              <a:rPr lang="en-US" sz="1200" dirty="0">
                <a:solidFill>
                  <a:prstClr val="black"/>
                </a:solidFill>
                <a:latin typeface="Calibri" panose="020F0502020204030204"/>
              </a:rPr>
              <a:t>:</a:t>
            </a:r>
          </a:p>
          <a:p>
            <a:pPr defTabSz="685800"/>
            <a:r>
              <a:rPr lang="en-US" sz="1200" b="1" dirty="0">
                <a:solidFill>
                  <a:prstClr val="black"/>
                </a:solidFill>
                <a:latin typeface="Calibri" panose="020F0502020204030204"/>
              </a:rPr>
              <a:t>Aircraft 97-0200:</a:t>
            </a:r>
          </a:p>
          <a:p>
            <a:pPr marL="214313" indent="-214313" defTabSz="685800">
              <a:buFont typeface="Arial" panose="020B0604020202020204" pitchFamily="34" charset="0"/>
              <a:buChar char="•"/>
            </a:pPr>
            <a:r>
              <a:rPr lang="en-US" sz="1200" dirty="0">
                <a:solidFill>
                  <a:prstClr val="black"/>
                </a:solidFill>
                <a:latin typeface="Calibri" panose="020F0502020204030204"/>
              </a:rPr>
              <a:t>MSG-3 Major ISO Val/</a:t>
            </a:r>
            <a:r>
              <a:rPr lang="en-US" sz="1200" dirty="0" err="1">
                <a:solidFill>
                  <a:prstClr val="black"/>
                </a:solidFill>
                <a:latin typeface="Calibri" panose="020F0502020204030204"/>
              </a:rPr>
              <a:t>Ver</a:t>
            </a:r>
            <a:r>
              <a:rPr lang="en-US" sz="1200" dirty="0">
                <a:solidFill>
                  <a:prstClr val="black"/>
                </a:solidFill>
                <a:latin typeface="Calibri" panose="020F0502020204030204"/>
              </a:rPr>
              <a:t>- 10 Mar 2020           </a:t>
            </a:r>
          </a:p>
          <a:p>
            <a:pPr marL="214313" indent="-214313" defTabSz="685800">
              <a:buFont typeface="Arial" panose="020B0604020202020204" pitchFamily="34" charset="0"/>
              <a:buChar char="•"/>
            </a:pPr>
            <a:r>
              <a:rPr lang="en-US" sz="1200" dirty="0">
                <a:solidFill>
                  <a:prstClr val="black"/>
                </a:solidFill>
                <a:latin typeface="Calibri" panose="020F0502020204030204"/>
              </a:rPr>
              <a:t>MSG-3 Major ISO Completion 10 Sep 2020</a:t>
            </a:r>
          </a:p>
          <a:p>
            <a:pPr defTabSz="685800"/>
            <a:r>
              <a:rPr lang="en-US" sz="1200" b="1" dirty="0">
                <a:solidFill>
                  <a:prstClr val="black"/>
                </a:solidFill>
                <a:latin typeface="Calibri" panose="020F0502020204030204"/>
              </a:rPr>
              <a:t>Aircraft TBD:     </a:t>
            </a:r>
          </a:p>
          <a:p>
            <a:pPr marL="214313" indent="-214313" defTabSz="685800">
              <a:buFont typeface="Arial" panose="020B0604020202020204" pitchFamily="34" charset="0"/>
              <a:buChar char="•"/>
            </a:pPr>
            <a:r>
              <a:rPr lang="en-US" sz="1200" dirty="0">
                <a:solidFill>
                  <a:prstClr val="black"/>
                </a:solidFill>
                <a:latin typeface="Calibri" panose="020F0502020204030204"/>
              </a:rPr>
              <a:t>MSG-3 PDM Val/</a:t>
            </a:r>
            <a:r>
              <a:rPr lang="en-US" sz="1200" dirty="0" err="1">
                <a:solidFill>
                  <a:prstClr val="black"/>
                </a:solidFill>
                <a:latin typeface="Calibri" panose="020F0502020204030204"/>
              </a:rPr>
              <a:t>Ver</a:t>
            </a:r>
            <a:r>
              <a:rPr lang="en-US" sz="1200" dirty="0">
                <a:solidFill>
                  <a:prstClr val="black"/>
                </a:solidFill>
                <a:latin typeface="Calibri" panose="020F0502020204030204"/>
              </a:rPr>
              <a:t> – Sep 2020</a:t>
            </a:r>
            <a:endParaRPr lang="en-US" sz="1050" dirty="0">
              <a:solidFill>
                <a:prstClr val="black"/>
              </a:solidFill>
              <a:latin typeface="Calibri" panose="020F0502020204030204"/>
            </a:endParaRPr>
          </a:p>
        </p:txBody>
      </p:sp>
      <p:sp>
        <p:nvSpPr>
          <p:cNvPr id="6" name="Slide Number Placeholder 5"/>
          <p:cNvSpPr>
            <a:spLocks noGrp="1"/>
          </p:cNvSpPr>
          <p:nvPr>
            <p:ph type="sldNum" sz="quarter" idx="12"/>
          </p:nvPr>
        </p:nvSpPr>
        <p:spPr/>
        <p:txBody>
          <a:bodyPr/>
          <a:lstStyle/>
          <a:p>
            <a:pPr defTabSz="685800"/>
            <a:fld id="{F2B9E6DA-86A3-4331-AA31-4EFFADA7443D}" type="slidenum">
              <a:rPr lang="en-US">
                <a:solidFill>
                  <a:prstClr val="black">
                    <a:tint val="75000"/>
                  </a:prstClr>
                </a:solidFill>
                <a:latin typeface="Calibri" panose="020F0502020204030204"/>
              </a:rPr>
              <a:pPr defTabSz="685800"/>
              <a:t>25</a:t>
            </a:fld>
            <a:endParaRPr lang="en-US">
              <a:solidFill>
                <a:prstClr val="black">
                  <a:tint val="75000"/>
                </a:prstClr>
              </a:solidFill>
              <a:latin typeface="Calibri" panose="020F0502020204030204"/>
            </a:endParaRPr>
          </a:p>
        </p:txBody>
      </p:sp>
      <p:sp>
        <p:nvSpPr>
          <p:cNvPr id="20" name="TextBox 19"/>
          <p:cNvSpPr txBox="1"/>
          <p:nvPr/>
        </p:nvSpPr>
        <p:spPr>
          <a:xfrm>
            <a:off x="6575977" y="930692"/>
            <a:ext cx="2752136" cy="310341"/>
          </a:xfrm>
          <a:prstGeom prst="rect">
            <a:avLst/>
          </a:prstGeom>
          <a:noFill/>
        </p:spPr>
        <p:txBody>
          <a:bodyPr wrap="square" rtlCol="0">
            <a:spAutoFit/>
          </a:bodyPr>
          <a:lstStyle/>
          <a:p>
            <a:pPr marL="1587104" indent="-1587104" defTabSz="685800">
              <a:lnSpc>
                <a:spcPts val="1725"/>
              </a:lnSpc>
            </a:pPr>
            <a:r>
              <a:rPr lang="en-US" b="1" dirty="0">
                <a:solidFill>
                  <a:srgbClr val="FF0000"/>
                </a:solidFill>
                <a:latin typeface="Calibri" panose="020F0502020204030204"/>
              </a:rPr>
              <a:t>Aircraft Availability</a:t>
            </a:r>
          </a:p>
        </p:txBody>
      </p:sp>
    </p:spTree>
    <p:extLst>
      <p:ext uri="{BB962C8B-B14F-4D97-AF65-F5344CB8AC3E}">
        <p14:creationId xmlns:p14="http://schemas.microsoft.com/office/powerpoint/2010/main" val="28006188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7331" y="1040873"/>
            <a:ext cx="6172200" cy="857249"/>
          </a:xfrm>
        </p:spPr>
        <p:txBody>
          <a:bodyPr>
            <a:noAutofit/>
          </a:bodyPr>
          <a:lstStyle/>
          <a:p>
            <a:pPr algn="ctr" eaLnBrk="0" fontAlgn="base" hangingPunct="0">
              <a:spcAft>
                <a:spcPct val="0"/>
              </a:spcAft>
            </a:pPr>
            <a:r>
              <a:rPr lang="en-US" sz="2175" b="1" dirty="0"/>
              <a:t>Aircraft 95-0122 Engine Preservation</a:t>
            </a:r>
            <a:br>
              <a:rPr lang="en-US" sz="2175" b="1" dirty="0"/>
            </a:br>
            <a:r>
              <a:rPr lang="en-US" sz="2175" b="1" dirty="0"/>
              <a:t>Major Events</a:t>
            </a:r>
            <a:br>
              <a:rPr lang="en-US" sz="2175" b="1" dirty="0"/>
            </a:br>
            <a:endParaRPr lang="en-US" sz="2175" b="1" dirty="0"/>
          </a:p>
        </p:txBody>
      </p:sp>
      <p:graphicFrame>
        <p:nvGraphicFramePr>
          <p:cNvPr id="5" name="Content Placeholder 4"/>
          <p:cNvGraphicFramePr>
            <a:graphicFrameLocks noGrp="1"/>
          </p:cNvGraphicFramePr>
          <p:nvPr>
            <p:ph idx="1"/>
            <p:extLst/>
          </p:nvPr>
        </p:nvGraphicFramePr>
        <p:xfrm>
          <a:off x="723901" y="2163500"/>
          <a:ext cx="7797801" cy="3526840"/>
        </p:xfrm>
        <a:graphic>
          <a:graphicData uri="http://schemas.openxmlformats.org/drawingml/2006/table">
            <a:tbl>
              <a:tblPr firstRow="1" bandRow="1"/>
              <a:tblGrid>
                <a:gridCol w="3402793">
                  <a:extLst>
                    <a:ext uri="{9D8B030D-6E8A-4147-A177-3AD203B41FA5}">
                      <a16:colId xmlns:a16="http://schemas.microsoft.com/office/drawing/2014/main" val="20000"/>
                    </a:ext>
                  </a:extLst>
                </a:gridCol>
                <a:gridCol w="1824242">
                  <a:extLst>
                    <a:ext uri="{9D8B030D-6E8A-4147-A177-3AD203B41FA5}">
                      <a16:colId xmlns:a16="http://schemas.microsoft.com/office/drawing/2014/main" val="20001"/>
                    </a:ext>
                  </a:extLst>
                </a:gridCol>
                <a:gridCol w="1390067">
                  <a:extLst>
                    <a:ext uri="{9D8B030D-6E8A-4147-A177-3AD203B41FA5}">
                      <a16:colId xmlns:a16="http://schemas.microsoft.com/office/drawing/2014/main" val="822070980"/>
                    </a:ext>
                  </a:extLst>
                </a:gridCol>
                <a:gridCol w="1180699">
                  <a:extLst>
                    <a:ext uri="{9D8B030D-6E8A-4147-A177-3AD203B41FA5}">
                      <a16:colId xmlns:a16="http://schemas.microsoft.com/office/drawing/2014/main" val="20002"/>
                    </a:ext>
                  </a:extLst>
                </a:gridCol>
              </a:tblGrid>
              <a:tr h="4572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algn="ctr" defTabSz="914400" rtl="0" eaLnBrk="1" latinLnBrk="0" hangingPunct="1"/>
                      <a:r>
                        <a:rPr lang="en-US" sz="1500" b="1" kern="1200" dirty="0" smtClean="0">
                          <a:solidFill>
                            <a:schemeClr val="bg1"/>
                          </a:solidFill>
                          <a:latin typeface="+mn-lt"/>
                          <a:ea typeface="+mn-ea"/>
                          <a:cs typeface="+mn-cs"/>
                        </a:rPr>
                        <a:t>Event</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500" b="1" kern="1200" dirty="0" smtClean="0">
                          <a:solidFill>
                            <a:schemeClr val="bg1"/>
                          </a:solidFill>
                          <a:latin typeface="+mn-lt"/>
                          <a:ea typeface="+mn-ea"/>
                          <a:cs typeface="+mn-cs"/>
                        </a:rPr>
                        <a:t>Scheduled Date</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a:txBody>
                    <a:bodyPr/>
                    <a:lstStyle/>
                    <a:p>
                      <a:pPr algn="ctr"/>
                      <a:r>
                        <a:rPr lang="en-US" sz="1500" b="1" kern="1200" dirty="0" smtClean="0">
                          <a:solidFill>
                            <a:schemeClr val="bg1"/>
                          </a:solidFill>
                          <a:latin typeface="+mn-lt"/>
                          <a:ea typeface="+mn-ea"/>
                          <a:cs typeface="+mn-cs"/>
                        </a:rPr>
                        <a:t>Adjusted Schedule  Date</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500" kern="1200" dirty="0" smtClean="0">
                          <a:solidFill>
                            <a:schemeClr val="bg1"/>
                          </a:solidFill>
                          <a:latin typeface="+mn-lt"/>
                          <a:ea typeface="+mn-ea"/>
                          <a:cs typeface="+mn-cs"/>
                        </a:rPr>
                        <a:t>Actual Date</a:t>
                      </a:r>
                      <a:endParaRPr lang="en-US" sz="1500"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381531">
                <a:tc>
                  <a:txBody>
                    <a:bodyPr/>
                    <a:lstStyle/>
                    <a:p>
                      <a:pPr marL="0" algn="ctr" defTabSz="914400" rtl="0" eaLnBrk="1" latinLnBrk="0" hangingPunct="1"/>
                      <a:r>
                        <a:rPr lang="en-US" sz="1400" b="1" kern="1200" dirty="0" smtClean="0">
                          <a:solidFill>
                            <a:schemeClr val="tx1"/>
                          </a:solidFill>
                          <a:latin typeface="+mn-lt"/>
                          <a:ea typeface="+mn-ea"/>
                          <a:cs typeface="+mn-cs"/>
                        </a:rPr>
                        <a:t>Kickoff</a:t>
                      </a:r>
                      <a:r>
                        <a:rPr lang="en-US" sz="1400" b="1" kern="1200" baseline="0" dirty="0" smtClean="0">
                          <a:solidFill>
                            <a:schemeClr val="tx1"/>
                          </a:solidFill>
                          <a:latin typeface="+mn-lt"/>
                          <a:ea typeface="+mn-ea"/>
                          <a:cs typeface="+mn-cs"/>
                        </a:rPr>
                        <a:t> Aircraft 95-0122</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10 June 2018</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6 July 2020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381531">
                <a:tc>
                  <a:txBody>
                    <a:bodyPr/>
                    <a:lstStyle/>
                    <a:p>
                      <a:pPr marL="0" algn="ctr" defTabSz="914400" rtl="0" eaLnBrk="1" latinLnBrk="0" hangingPunct="1"/>
                      <a:r>
                        <a:rPr lang="en-US" sz="1400" b="1" kern="1200" dirty="0" smtClean="0">
                          <a:solidFill>
                            <a:schemeClr val="tx1"/>
                          </a:solidFill>
                          <a:latin typeface="+mn-lt"/>
                          <a:ea typeface="+mn-ea"/>
                          <a:cs typeface="+mn-cs"/>
                        </a:rPr>
                        <a:t>Review Previous Preservation Methods</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10 June 2018</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10 June 2018</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3097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Review Technical Requirements</a:t>
                      </a: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10 June 2018</a:t>
                      </a: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10 June 2018</a:t>
                      </a: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0"/>
                  </a:ext>
                </a:extLst>
              </a:tr>
              <a:tr h="3097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Develop</a:t>
                      </a:r>
                      <a:r>
                        <a:rPr lang="en-US" sz="1400" b="1" kern="1200" baseline="0" dirty="0" smtClean="0">
                          <a:solidFill>
                            <a:schemeClr val="tx1"/>
                          </a:solidFill>
                          <a:latin typeface="+mn-lt"/>
                          <a:ea typeface="+mn-ea"/>
                          <a:cs typeface="+mn-cs"/>
                        </a:rPr>
                        <a:t> Task </a:t>
                      </a:r>
                      <a:endParaRPr lang="en-US" sz="1400" b="1" kern="120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1</a:t>
                      </a:r>
                      <a:r>
                        <a:rPr lang="en-US" sz="1400" b="1" kern="1200" baseline="0" dirty="0" smtClean="0">
                          <a:solidFill>
                            <a:schemeClr val="tx1"/>
                          </a:solidFill>
                          <a:latin typeface="+mn-lt"/>
                          <a:ea typeface="+mn-ea"/>
                          <a:cs typeface="+mn-cs"/>
                        </a:rPr>
                        <a:t> June</a:t>
                      </a:r>
                      <a:r>
                        <a:rPr lang="en-US" sz="1400" b="1" kern="1200" dirty="0" smtClean="0">
                          <a:solidFill>
                            <a:schemeClr val="tx1"/>
                          </a:solidFill>
                          <a:latin typeface="+mn-lt"/>
                          <a:ea typeface="+mn-ea"/>
                          <a:cs typeface="+mn-cs"/>
                        </a:rPr>
                        <a:t> 2020</a:t>
                      </a: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1</a:t>
                      </a:r>
                      <a:r>
                        <a:rPr lang="en-US" sz="1400" b="1" kern="1200" baseline="0" dirty="0" smtClean="0">
                          <a:solidFill>
                            <a:schemeClr val="tx1"/>
                          </a:solidFill>
                          <a:latin typeface="+mn-lt"/>
                          <a:ea typeface="+mn-ea"/>
                          <a:cs typeface="+mn-cs"/>
                        </a:rPr>
                        <a:t> June</a:t>
                      </a:r>
                      <a:r>
                        <a:rPr lang="en-US" sz="1400" b="1" kern="1200" dirty="0" smtClean="0">
                          <a:solidFill>
                            <a:schemeClr val="tx1"/>
                          </a:solidFill>
                          <a:latin typeface="+mn-lt"/>
                          <a:ea typeface="+mn-ea"/>
                          <a:cs typeface="+mn-cs"/>
                        </a:rPr>
                        <a:t> 2020</a:t>
                      </a: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17106325"/>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Acquire</a:t>
                      </a:r>
                      <a:r>
                        <a:rPr lang="en-US" sz="1400" b="1" kern="1200" baseline="0" dirty="0" smtClean="0">
                          <a:solidFill>
                            <a:schemeClr val="tx1"/>
                          </a:solidFill>
                          <a:latin typeface="+mn-lt"/>
                          <a:ea typeface="+mn-ea"/>
                          <a:cs typeface="+mn-cs"/>
                        </a:rPr>
                        <a:t> Pressurized Pump</a:t>
                      </a:r>
                      <a:endParaRPr lang="en-US" sz="1400" b="1" kern="120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12</a:t>
                      </a:r>
                      <a:r>
                        <a:rPr lang="en-US" sz="1400" b="1" kern="1200" baseline="0" dirty="0" smtClean="0">
                          <a:solidFill>
                            <a:schemeClr val="tx1"/>
                          </a:solidFill>
                          <a:latin typeface="+mn-lt"/>
                          <a:ea typeface="+mn-ea"/>
                          <a:cs typeface="+mn-cs"/>
                        </a:rPr>
                        <a:t> June 2020</a:t>
                      </a:r>
                      <a:endParaRPr lang="en-US" sz="1400" b="1" kern="1200" dirty="0" smtClean="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12 June 2020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08052350"/>
                  </a:ext>
                </a:extLst>
              </a:tr>
              <a:tr h="252076">
                <a:tc>
                  <a:txBody>
                    <a:bodyPr/>
                    <a:lstStyle/>
                    <a:p>
                      <a:pPr marL="0" algn="ctr" defTabSz="914400" rtl="0" eaLnBrk="1" latinLnBrk="0" hangingPunct="1"/>
                      <a:r>
                        <a:rPr lang="en-US" sz="1400" b="1" kern="1200" dirty="0" smtClean="0">
                          <a:solidFill>
                            <a:schemeClr val="tx1"/>
                          </a:solidFill>
                          <a:latin typeface="+mn-lt"/>
                          <a:ea typeface="+mn-ea"/>
                          <a:cs typeface="+mn-cs"/>
                        </a:rPr>
                        <a:t>Preservation DEMO </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19 June 2020 </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19 June 2020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90582309"/>
                  </a:ext>
                </a:extLst>
              </a:tr>
              <a:tr h="252076">
                <a:tc>
                  <a:txBody>
                    <a:bodyPr/>
                    <a:lstStyle/>
                    <a:p>
                      <a:pPr marL="0" algn="ctr" defTabSz="914400" rtl="0" eaLnBrk="1" latinLnBrk="0" hangingPunct="1"/>
                      <a:r>
                        <a:rPr lang="en-US" sz="1400" b="1" kern="1200" dirty="0" smtClean="0">
                          <a:solidFill>
                            <a:schemeClr val="tx1"/>
                          </a:solidFill>
                          <a:latin typeface="+mn-lt"/>
                          <a:ea typeface="+mn-ea"/>
                          <a:cs typeface="+mn-cs"/>
                        </a:rPr>
                        <a:t>Refined Newly</a:t>
                      </a:r>
                      <a:r>
                        <a:rPr lang="en-US" sz="1400" b="1" kern="1200" baseline="0" dirty="0" smtClean="0">
                          <a:solidFill>
                            <a:schemeClr val="tx1"/>
                          </a:solidFill>
                          <a:latin typeface="+mn-lt"/>
                          <a:ea typeface="+mn-ea"/>
                          <a:cs typeface="+mn-cs"/>
                        </a:rPr>
                        <a:t> Developed Task</a:t>
                      </a:r>
                      <a:r>
                        <a:rPr lang="en-US" sz="1400" b="1" kern="1200" dirty="0" smtClean="0">
                          <a:solidFill>
                            <a:schemeClr val="tx1"/>
                          </a:solidFill>
                          <a:latin typeface="+mn-lt"/>
                          <a:ea typeface="+mn-ea"/>
                          <a:cs typeface="+mn-cs"/>
                        </a:rPr>
                        <a:t> </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22-26 July 2020 </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ctr" defTabSz="914400" rtl="0" eaLnBrk="1" latinLnBrk="0" hangingPunct="1"/>
                      <a:r>
                        <a:rPr lang="en-US" sz="1400" b="1" kern="1200" dirty="0" smtClean="0">
                          <a:solidFill>
                            <a:schemeClr val="tx1"/>
                          </a:solidFill>
                          <a:latin typeface="+mn-lt"/>
                          <a:ea typeface="+mn-ea"/>
                          <a:cs typeface="+mn-cs"/>
                        </a:rPr>
                        <a:t>22-26 July 2020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50255259"/>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noProof="0" dirty="0" smtClean="0">
                          <a:solidFill>
                            <a:schemeClr val="tx1"/>
                          </a:solidFill>
                          <a:latin typeface="+mn-lt"/>
                          <a:ea typeface="+mn-ea"/>
                          <a:cs typeface="+mn-cs"/>
                        </a:rPr>
                        <a:t> Preserved</a:t>
                      </a:r>
                      <a:r>
                        <a:rPr lang="en-US" sz="1400" b="1" kern="1200" baseline="0" noProof="0" dirty="0" smtClean="0">
                          <a:solidFill>
                            <a:schemeClr val="tx1"/>
                          </a:solidFill>
                          <a:latin typeface="+mn-lt"/>
                          <a:ea typeface="+mn-ea"/>
                          <a:cs typeface="+mn-cs"/>
                        </a:rPr>
                        <a:t> </a:t>
                      </a:r>
                      <a:r>
                        <a:rPr lang="en-US" sz="1400" b="1" kern="1200" noProof="0" dirty="0" smtClean="0">
                          <a:solidFill>
                            <a:schemeClr val="tx1"/>
                          </a:solidFill>
                          <a:latin typeface="+mn-lt"/>
                          <a:ea typeface="+mn-ea"/>
                          <a:cs typeface="+mn-cs"/>
                        </a:rPr>
                        <a:t>A0122</a:t>
                      </a:r>
                      <a:r>
                        <a:rPr lang="en-US" sz="1400" b="1" kern="1200" baseline="0" noProof="0" dirty="0" smtClean="0">
                          <a:solidFill>
                            <a:schemeClr val="tx1"/>
                          </a:solidFill>
                          <a:latin typeface="+mn-lt"/>
                          <a:ea typeface="+mn-ea"/>
                          <a:cs typeface="+mn-cs"/>
                        </a:rPr>
                        <a:t> Uninstalled Engines</a:t>
                      </a:r>
                      <a:endParaRPr lang="en-US" sz="1400" b="1" kern="1200" noProof="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6-9 July 2020 </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Calibri" panose="020F0502020204030204" pitchFamily="34" charset="0"/>
                          <a:ea typeface="+mn-ea"/>
                          <a:cs typeface="Calibri" panose="020F0502020204030204" pitchFamily="34" charset="0"/>
                        </a:rPr>
                        <a:t>6-9 July 2020 </a:t>
                      </a: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233689347"/>
                  </a:ext>
                </a:extLst>
              </a:tr>
              <a:tr h="252076">
                <a:tc>
                  <a:txBody>
                    <a:bodyPr/>
                    <a:lstStyle/>
                    <a:p>
                      <a:pPr marL="0" algn="ctr" defTabSz="914400" rtl="0" eaLnBrk="1" latinLnBrk="0" hangingPunct="1"/>
                      <a:r>
                        <a:rPr lang="en-US" sz="1400" b="1" kern="1200" dirty="0" smtClean="0">
                          <a:solidFill>
                            <a:schemeClr val="tx1"/>
                          </a:solidFill>
                          <a:latin typeface="+mn-lt"/>
                          <a:ea typeface="+mn-ea"/>
                          <a:cs typeface="+mn-cs"/>
                        </a:rPr>
                        <a:t> </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 </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048302912"/>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 </a:t>
                      </a: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 </a:t>
                      </a: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2"/>
                  </a:ext>
                </a:extLst>
              </a:tr>
            </a:tbl>
          </a:graphicData>
        </a:graphic>
      </p:graphicFrame>
      <p:sp>
        <p:nvSpPr>
          <p:cNvPr id="4" name="TextBox 3"/>
          <p:cNvSpPr txBox="1"/>
          <p:nvPr/>
        </p:nvSpPr>
        <p:spPr>
          <a:xfrm>
            <a:off x="6291073" y="1817251"/>
            <a:ext cx="1388459" cy="369332"/>
          </a:xfrm>
          <a:prstGeom prst="rect">
            <a:avLst/>
          </a:prstGeom>
          <a:noFill/>
        </p:spPr>
        <p:txBody>
          <a:bodyPr wrap="square" rtlCol="0">
            <a:spAutoFit/>
          </a:bodyPr>
          <a:lstStyle/>
          <a:p>
            <a:pPr defTabSz="685800"/>
            <a:r>
              <a:rPr lang="en-US" sz="900" dirty="0">
                <a:solidFill>
                  <a:srgbClr val="000000"/>
                </a:solidFill>
                <a:latin typeface="Arial"/>
              </a:rPr>
              <a:t>POC: Josh Wilkerson</a:t>
            </a:r>
          </a:p>
          <a:p>
            <a:pPr defTabSz="685800"/>
            <a:r>
              <a:rPr lang="en-US" sz="900" dirty="0">
                <a:solidFill>
                  <a:srgbClr val="000000"/>
                </a:solidFill>
                <a:latin typeface="Arial"/>
              </a:rPr>
              <a:t>As </a:t>
            </a:r>
            <a:r>
              <a:rPr lang="en-US" sz="900" dirty="0">
                <a:latin typeface="Arial"/>
              </a:rPr>
              <a:t>of 24 Sep 2020</a:t>
            </a:r>
          </a:p>
        </p:txBody>
      </p:sp>
    </p:spTree>
    <p:extLst>
      <p:ext uri="{BB962C8B-B14F-4D97-AF65-F5344CB8AC3E}">
        <p14:creationId xmlns:p14="http://schemas.microsoft.com/office/powerpoint/2010/main" val="381855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9666" y="888738"/>
            <a:ext cx="5527410" cy="528350"/>
          </a:xfrm>
          <a:prstGeom prst="rect">
            <a:avLst/>
          </a:prstGeom>
          <a:noFill/>
        </p:spPr>
        <p:txBody>
          <a:bodyPr wrap="square" rtlCol="0">
            <a:spAutoFit/>
          </a:bodyPr>
          <a:lstStyle/>
          <a:p>
            <a:pPr marL="1587104" indent="-1587104" defTabSz="685800">
              <a:lnSpc>
                <a:spcPts val="1725"/>
              </a:lnSpc>
            </a:pPr>
            <a:r>
              <a:rPr lang="en-US" b="1" dirty="0">
                <a:solidFill>
                  <a:srgbClr val="1F497D">
                    <a:lumMod val="75000"/>
                  </a:srgbClr>
                </a:solidFill>
                <a:latin typeface="Calibri" panose="020F0502020204030204"/>
              </a:rPr>
              <a:t>Program: ENGINE PRESERVATION FOR AIRCRAFT 95-0122</a:t>
            </a:r>
          </a:p>
        </p:txBody>
      </p:sp>
      <p:sp>
        <p:nvSpPr>
          <p:cNvPr id="5" name="TextBox 4"/>
          <p:cNvSpPr txBox="1"/>
          <p:nvPr/>
        </p:nvSpPr>
        <p:spPr>
          <a:xfrm>
            <a:off x="1143001" y="1200151"/>
            <a:ext cx="1156086"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panose="020F0502020204030204"/>
              </a:rPr>
              <a:t>WSIP Program</a:t>
            </a:r>
            <a:r>
              <a:rPr lang="en-US" sz="900" dirty="0">
                <a:solidFill>
                  <a:prstClr val="black"/>
                </a:solidFill>
                <a:latin typeface="Calibri" panose="020F0502020204030204"/>
              </a:rPr>
              <a:t>: PSIP </a:t>
            </a:r>
          </a:p>
        </p:txBody>
      </p:sp>
      <p:sp>
        <p:nvSpPr>
          <p:cNvPr id="7" name="TextBox 6"/>
          <p:cNvSpPr txBox="1"/>
          <p:nvPr/>
        </p:nvSpPr>
        <p:spPr>
          <a:xfrm>
            <a:off x="3731849" y="1200151"/>
            <a:ext cx="2255746"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panose="020F0502020204030204"/>
              </a:rPr>
              <a:t>WSIP POC</a:t>
            </a:r>
            <a:r>
              <a:rPr lang="en-US" sz="900" dirty="0">
                <a:solidFill>
                  <a:prstClr val="black"/>
                </a:solidFill>
                <a:latin typeface="Calibri" panose="020F0502020204030204"/>
              </a:rPr>
              <a:t>: Josh Wilkerson	</a:t>
            </a:r>
            <a:r>
              <a:rPr lang="en-US" sz="900" dirty="0">
                <a:latin typeface="Arial"/>
              </a:rPr>
              <a:t> 24 Sep 2020</a:t>
            </a:r>
            <a:endParaRPr lang="en-US" sz="900" dirty="0">
              <a:latin typeface="Calibri" panose="020F0502020204030204"/>
            </a:endParaRPr>
          </a:p>
        </p:txBody>
      </p:sp>
      <p:sp>
        <p:nvSpPr>
          <p:cNvPr id="9" name="TextBox 8"/>
          <p:cNvSpPr txBox="1"/>
          <p:nvPr/>
        </p:nvSpPr>
        <p:spPr>
          <a:xfrm>
            <a:off x="6575976" y="1200151"/>
            <a:ext cx="1380506"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panose="020F0502020204030204"/>
              </a:rPr>
              <a:t>HBG POC</a:t>
            </a:r>
            <a:r>
              <a:rPr lang="en-US" sz="900" dirty="0">
                <a:solidFill>
                  <a:prstClr val="black"/>
                </a:solidFill>
                <a:latin typeface="Calibri" panose="020F0502020204030204"/>
              </a:rPr>
              <a:t>: Michael March</a:t>
            </a: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1" y="1997119"/>
            <a:ext cx="275075" cy="507831"/>
          </a:xfrm>
          <a:prstGeom prst="rect">
            <a:avLst/>
          </a:prstGeom>
          <a:noFill/>
        </p:spPr>
        <p:txBody>
          <a:bodyPr wrap="none" rtlCol="0">
            <a:spAutoFit/>
          </a:bodyPr>
          <a:lstStyle/>
          <a:p>
            <a:pPr marL="89297" indent="-89297" defTabSz="685800">
              <a:buFont typeface="Arial" pitchFamily="34" charset="0"/>
              <a:buChar char="•"/>
            </a:pPr>
            <a:endParaRPr lang="en-US" sz="1350" dirty="0">
              <a:solidFill>
                <a:prstClr val="black"/>
              </a:solidFill>
              <a:latin typeface="Calibri" panose="020F0502020204030204"/>
            </a:endParaRPr>
          </a:p>
          <a:p>
            <a:pPr defTabSz="685800"/>
            <a:endParaRPr lang="en-US" sz="1350" dirty="0">
              <a:solidFill>
                <a:prstClr val="black"/>
              </a:solidFill>
              <a:latin typeface="Calibri" panose="020F0502020204030204"/>
            </a:endParaRPr>
          </a:p>
        </p:txBody>
      </p: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Program Schedule / Milestones</a:t>
            </a:r>
            <a:endParaRPr lang="en-US" sz="1350" dirty="0">
              <a:solidFill>
                <a:prstClr val="white"/>
              </a:solidFill>
              <a:effectLst>
                <a:outerShdw blurRad="38100" dist="38100" dir="2700000" algn="tl">
                  <a:srgbClr val="000000">
                    <a:alpha val="43137"/>
                  </a:srgbClr>
                </a:outerShdw>
              </a:effectLst>
              <a:latin typeface="Calibri" panose="020F0502020204030204"/>
            </a:endParaRPr>
          </a:p>
        </p:txBody>
      </p:sp>
      <p:cxnSp>
        <p:nvCxnSpPr>
          <p:cNvPr id="27" name="Straight Connector 26"/>
          <p:cNvCxnSpPr/>
          <p:nvPr/>
        </p:nvCxnSpPr>
        <p:spPr>
          <a:xfrm>
            <a:off x="1143000" y="3714750"/>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43000" y="36004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Program Description</a:t>
            </a:r>
            <a:endParaRPr lang="en-US" sz="1350" dirty="0">
              <a:solidFill>
                <a:prstClr val="white"/>
              </a:solidFill>
              <a:effectLst>
                <a:outerShdw blurRad="38100" dist="38100" dir="2700000" algn="tl">
                  <a:srgbClr val="000000">
                    <a:alpha val="43137"/>
                  </a:srgbClr>
                </a:outerShdw>
              </a:effectLst>
              <a:latin typeface="Calibri" panose="020F0502020204030204"/>
            </a:endParaRPr>
          </a:p>
        </p:txBody>
      </p:sp>
      <p:sp>
        <p:nvSpPr>
          <p:cNvPr id="34" name="TextBox 33"/>
          <p:cNvSpPr txBox="1"/>
          <p:nvPr/>
        </p:nvSpPr>
        <p:spPr>
          <a:xfrm>
            <a:off x="4564856" y="36004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Recommendation/ Status</a:t>
            </a:r>
          </a:p>
        </p:txBody>
      </p:sp>
      <p:sp>
        <p:nvSpPr>
          <p:cNvPr id="38" name="TextBox 37"/>
          <p:cNvSpPr txBox="1"/>
          <p:nvPr/>
        </p:nvSpPr>
        <p:spPr>
          <a:xfrm>
            <a:off x="742950" y="1754770"/>
            <a:ext cx="3814763" cy="830997"/>
          </a:xfrm>
          <a:prstGeom prst="rect">
            <a:avLst/>
          </a:prstGeom>
          <a:noFill/>
        </p:spPr>
        <p:txBody>
          <a:bodyPr wrap="square" rtlCol="0">
            <a:spAutoFit/>
          </a:bodyPr>
          <a:lstStyle/>
          <a:p>
            <a:pPr defTabSz="685800"/>
            <a:r>
              <a:rPr lang="en-US" sz="1200" b="1" dirty="0">
                <a:solidFill>
                  <a:srgbClr val="000000"/>
                </a:solidFill>
                <a:latin typeface="Calibri" panose="020F0502020204030204"/>
              </a:rPr>
              <a:t>  Engine Preservation for A/C 95-0122:</a:t>
            </a:r>
          </a:p>
          <a:p>
            <a:pPr marL="214313" indent="-214313" defTabSz="685800">
              <a:buFont typeface="Arial" panose="020B0604020202020204" pitchFamily="34" charset="0"/>
              <a:buChar char="•"/>
            </a:pPr>
            <a:r>
              <a:rPr lang="en-US" sz="1200" dirty="0">
                <a:solidFill>
                  <a:srgbClr val="000000"/>
                </a:solidFill>
                <a:latin typeface="Calibri" panose="020F0502020204030204"/>
              </a:rPr>
              <a:t>Determined a way forward to comply with the uninstalled engine preservation requirements of the TF33-PW-102C engines </a:t>
            </a:r>
          </a:p>
        </p:txBody>
      </p:sp>
      <p:sp>
        <p:nvSpPr>
          <p:cNvPr id="30" name="TextBox 29"/>
          <p:cNvSpPr txBox="1"/>
          <p:nvPr/>
        </p:nvSpPr>
        <p:spPr>
          <a:xfrm>
            <a:off x="4579144" y="3877449"/>
            <a:ext cx="3407569" cy="2086725"/>
          </a:xfrm>
          <a:prstGeom prst="rect">
            <a:avLst/>
          </a:prstGeom>
          <a:noFill/>
        </p:spPr>
        <p:txBody>
          <a:bodyPr wrap="square" rtlCol="0">
            <a:spAutoFit/>
          </a:bodyPr>
          <a:lstStyle/>
          <a:p>
            <a:pPr marL="0" lvl="1" defTabSz="685800">
              <a:spcBef>
                <a:spcPct val="20000"/>
              </a:spcBef>
              <a:buClr>
                <a:srgbClr val="002060"/>
              </a:buClr>
              <a:defRPr/>
            </a:pPr>
            <a:r>
              <a:rPr lang="en-US" sz="1200" b="1" dirty="0">
                <a:solidFill>
                  <a:prstClr val="black"/>
                </a:solidFill>
                <a:latin typeface="Calibri" panose="020F0502020204030204"/>
              </a:rPr>
              <a:t>Recommendation:</a:t>
            </a:r>
            <a:endParaRPr lang="en-US" sz="1200" dirty="0">
              <a:solidFill>
                <a:prstClr val="black"/>
              </a:solidFill>
              <a:latin typeface="Calibri" panose="020F0502020204030204"/>
            </a:endParaRPr>
          </a:p>
          <a:p>
            <a:pPr marL="214313" lvl="1" indent="-214313" defTabSz="685800">
              <a:spcBef>
                <a:spcPct val="20000"/>
              </a:spcBef>
              <a:buClr>
                <a:srgbClr val="002060"/>
              </a:buClr>
              <a:buFont typeface="Arial" panose="020B0604020202020204" pitchFamily="34" charset="0"/>
              <a:buChar char="•"/>
              <a:defRPr/>
            </a:pPr>
            <a:r>
              <a:rPr lang="en-US" sz="1200" dirty="0">
                <a:solidFill>
                  <a:prstClr val="black"/>
                </a:solidFill>
                <a:latin typeface="Calibri" panose="020F0502020204030204"/>
              </a:rPr>
              <a:t>Move forward with cold preservation method</a:t>
            </a:r>
          </a:p>
          <a:p>
            <a:pPr marL="214313" lvl="1" indent="-214313" defTabSz="685800">
              <a:spcBef>
                <a:spcPct val="20000"/>
              </a:spcBef>
              <a:buClr>
                <a:srgbClr val="002060"/>
              </a:buClr>
              <a:buFont typeface="Arial" panose="020B0604020202020204" pitchFamily="34" charset="0"/>
              <a:buChar char="•"/>
              <a:defRPr/>
            </a:pPr>
            <a:r>
              <a:rPr lang="en-US" sz="1200" dirty="0">
                <a:solidFill>
                  <a:prstClr val="black"/>
                </a:solidFill>
                <a:latin typeface="Calibri" panose="020F0502020204030204"/>
              </a:rPr>
              <a:t>Re-wrote/modified task for clarity, to ensure start lever is moved into the start position, and maintain positive pressure to fuel system.</a:t>
            </a:r>
          </a:p>
          <a:p>
            <a:pPr marL="214313" lvl="1" indent="-214313" defTabSz="685800">
              <a:spcBef>
                <a:spcPct val="20000"/>
              </a:spcBef>
              <a:buClr>
                <a:srgbClr val="002060"/>
              </a:buClr>
              <a:buFont typeface="Arial" panose="020B0604020202020204" pitchFamily="34" charset="0"/>
              <a:buChar char="•"/>
              <a:defRPr/>
            </a:pPr>
            <a:r>
              <a:rPr lang="en-US" sz="1200" dirty="0">
                <a:solidFill>
                  <a:prstClr val="black"/>
                </a:solidFill>
                <a:latin typeface="Calibri" panose="020F0502020204030204"/>
              </a:rPr>
              <a:t>Successful preservation task will be implemented into JIMIS for future use on uninstalled TF33-PW-102C Engines</a:t>
            </a:r>
          </a:p>
          <a:p>
            <a:pPr marL="214313" lvl="1" indent="-214313" defTabSz="685800">
              <a:spcBef>
                <a:spcPct val="20000"/>
              </a:spcBef>
              <a:buClr>
                <a:srgbClr val="002060"/>
              </a:buClr>
              <a:buFont typeface="Arial" panose="020B0604020202020204" pitchFamily="34" charset="0"/>
              <a:buChar char="•"/>
              <a:defRPr/>
            </a:pPr>
            <a:r>
              <a:rPr lang="en-US" sz="1200" dirty="0">
                <a:solidFill>
                  <a:prstClr val="black"/>
                </a:solidFill>
                <a:latin typeface="Calibri" panose="020F0502020204030204"/>
              </a:rPr>
              <a:t>Completed preservation of all four engines as of the 9</a:t>
            </a:r>
            <a:r>
              <a:rPr lang="en-US" sz="1200" baseline="30000" dirty="0">
                <a:solidFill>
                  <a:prstClr val="black"/>
                </a:solidFill>
                <a:latin typeface="Calibri" panose="020F0502020204030204"/>
              </a:rPr>
              <a:t>th</a:t>
            </a:r>
            <a:r>
              <a:rPr lang="en-US" sz="1200" dirty="0">
                <a:solidFill>
                  <a:prstClr val="black"/>
                </a:solidFill>
                <a:latin typeface="Calibri" panose="020F0502020204030204"/>
              </a:rPr>
              <a:t> of July</a:t>
            </a:r>
          </a:p>
        </p:txBody>
      </p:sp>
      <p:sp>
        <p:nvSpPr>
          <p:cNvPr id="36" name="TextBox 35"/>
          <p:cNvSpPr txBox="1"/>
          <p:nvPr/>
        </p:nvSpPr>
        <p:spPr>
          <a:xfrm>
            <a:off x="4319696" y="381000"/>
            <a:ext cx="351378" cy="230832"/>
          </a:xfrm>
          <a:prstGeom prst="rect">
            <a:avLst/>
          </a:prstGeom>
          <a:noFill/>
        </p:spPr>
        <p:txBody>
          <a:bodyPr wrap="none" rtlCol="0">
            <a:spAutoFit/>
          </a:bodyPr>
          <a:lstStyle/>
          <a:p>
            <a:pPr defTabSz="685800"/>
            <a:r>
              <a:rPr lang="en-US" sz="900" b="1" dirty="0" smtClean="0">
                <a:solidFill>
                  <a:srgbClr val="FF0000"/>
                </a:solidFill>
                <a:latin typeface="Calibri" panose="020F0502020204030204"/>
              </a:rPr>
              <a:t>CUI</a:t>
            </a:r>
            <a:endParaRPr lang="en-US" sz="900" b="1" dirty="0">
              <a:solidFill>
                <a:srgbClr val="FF0000"/>
              </a:solidFill>
              <a:latin typeface="Calibri" panose="020F0502020204030204"/>
            </a:endParaRPr>
          </a:p>
        </p:txBody>
      </p:sp>
      <p:sp>
        <p:nvSpPr>
          <p:cNvPr id="37" name="TextBox 36"/>
          <p:cNvSpPr txBox="1"/>
          <p:nvPr/>
        </p:nvSpPr>
        <p:spPr>
          <a:xfrm>
            <a:off x="4343400" y="6093768"/>
            <a:ext cx="351378" cy="230832"/>
          </a:xfrm>
          <a:prstGeom prst="rect">
            <a:avLst/>
          </a:prstGeom>
          <a:noFill/>
        </p:spPr>
        <p:txBody>
          <a:bodyPr wrap="none" rtlCol="0">
            <a:spAutoFit/>
          </a:bodyPr>
          <a:lstStyle/>
          <a:p>
            <a:pPr defTabSz="685800"/>
            <a:r>
              <a:rPr lang="en-US" sz="900" b="1" dirty="0" smtClean="0">
                <a:solidFill>
                  <a:srgbClr val="FF0000"/>
                </a:solidFill>
                <a:latin typeface="Calibri" panose="020F0502020204030204"/>
              </a:rPr>
              <a:t>CUI</a:t>
            </a:r>
            <a:endParaRPr lang="en-US" sz="900" b="1" dirty="0">
              <a:solidFill>
                <a:srgbClr val="FF0000"/>
              </a:solidFill>
              <a:latin typeface="Calibri" panose="020F0502020204030204"/>
            </a:endParaRPr>
          </a:p>
        </p:txBody>
      </p:sp>
      <p:sp>
        <p:nvSpPr>
          <p:cNvPr id="39" name="TextBox 38"/>
          <p:cNvSpPr txBox="1"/>
          <p:nvPr/>
        </p:nvSpPr>
        <p:spPr>
          <a:xfrm>
            <a:off x="590550" y="3950960"/>
            <a:ext cx="3967163" cy="2123658"/>
          </a:xfrm>
          <a:prstGeom prst="rect">
            <a:avLst/>
          </a:prstGeom>
          <a:noFill/>
        </p:spPr>
        <p:txBody>
          <a:bodyPr wrap="square" rtlCol="0">
            <a:spAutoFit/>
          </a:bodyPr>
          <a:lstStyle/>
          <a:p>
            <a:pPr defTabSz="685800"/>
            <a:r>
              <a:rPr lang="en-US" sz="1200" b="1" dirty="0">
                <a:solidFill>
                  <a:prstClr val="black"/>
                </a:solidFill>
                <a:latin typeface="Calibri" panose="020F0502020204030204"/>
              </a:rPr>
              <a:t>Issues:</a:t>
            </a:r>
          </a:p>
          <a:p>
            <a:pPr marL="214313" indent="-214313" defTabSz="685800">
              <a:buFont typeface="Arial" panose="020B0604020202020204" pitchFamily="34" charset="0"/>
              <a:buChar char="•"/>
            </a:pPr>
            <a:r>
              <a:rPr lang="en-US" sz="1200" dirty="0">
                <a:solidFill>
                  <a:prstClr val="black"/>
                </a:solidFill>
                <a:latin typeface="Calibri" panose="020F0502020204030204"/>
              </a:rPr>
              <a:t>Work with 559th leadership and maintainers to schedule the preservation task. Working to complete one engine from A0122 July 6-10</a:t>
            </a:r>
          </a:p>
          <a:p>
            <a:pPr marL="214313" indent="-214313" defTabSz="685800">
              <a:buFont typeface="Arial" panose="020B0604020202020204" pitchFamily="34" charset="0"/>
              <a:buChar char="•"/>
            </a:pPr>
            <a:r>
              <a:rPr lang="en-US" sz="1200" dirty="0">
                <a:solidFill>
                  <a:prstClr val="black"/>
                </a:solidFill>
                <a:latin typeface="Calibri" panose="020F0502020204030204"/>
              </a:rPr>
              <a:t>Provide “over the shoulder support”, of new cold preservation task. </a:t>
            </a:r>
          </a:p>
          <a:p>
            <a:pPr defTabSz="685800"/>
            <a:r>
              <a:rPr lang="en-US" sz="1200" b="1" dirty="0">
                <a:solidFill>
                  <a:prstClr val="black"/>
                </a:solidFill>
                <a:latin typeface="Calibri" panose="020F0502020204030204"/>
              </a:rPr>
              <a:t>Status: </a:t>
            </a:r>
          </a:p>
          <a:p>
            <a:pPr marL="214313" indent="-214313" defTabSz="685800">
              <a:buFont typeface="Arial" panose="020B0604020202020204" pitchFamily="34" charset="0"/>
              <a:buChar char="•"/>
            </a:pPr>
            <a:r>
              <a:rPr lang="en-US" sz="1200" dirty="0">
                <a:solidFill>
                  <a:prstClr val="black"/>
                </a:solidFill>
                <a:latin typeface="Calibri" panose="020F0502020204030204"/>
              </a:rPr>
              <a:t>Obtained pneumatic pump for the cold preservation task.</a:t>
            </a:r>
          </a:p>
          <a:p>
            <a:pPr marL="214313" indent="-214313" defTabSz="685800">
              <a:buFont typeface="Arial" panose="020B0604020202020204" pitchFamily="34" charset="0"/>
              <a:buChar char="•"/>
            </a:pPr>
            <a:r>
              <a:rPr lang="en-US" sz="1200" dirty="0">
                <a:solidFill>
                  <a:prstClr val="black"/>
                </a:solidFill>
                <a:latin typeface="Calibri" panose="020F0502020204030204"/>
              </a:rPr>
              <a:t>Working with the 116</a:t>
            </a:r>
            <a:r>
              <a:rPr lang="en-US" sz="1200" baseline="30000" dirty="0">
                <a:solidFill>
                  <a:prstClr val="black"/>
                </a:solidFill>
                <a:latin typeface="Calibri" panose="020F0502020204030204"/>
              </a:rPr>
              <a:t>th</a:t>
            </a:r>
            <a:r>
              <a:rPr lang="en-US" sz="1200" dirty="0">
                <a:solidFill>
                  <a:prstClr val="black"/>
                </a:solidFill>
                <a:latin typeface="Calibri" panose="020F0502020204030204"/>
              </a:rPr>
              <a:t> /461</a:t>
            </a:r>
            <a:r>
              <a:rPr lang="en-US" sz="1200" baseline="30000" dirty="0">
                <a:solidFill>
                  <a:prstClr val="black"/>
                </a:solidFill>
                <a:latin typeface="Calibri" panose="020F0502020204030204"/>
              </a:rPr>
              <a:t>st</a:t>
            </a:r>
            <a:r>
              <a:rPr lang="en-US" sz="1200" dirty="0">
                <a:solidFill>
                  <a:prstClr val="black"/>
                </a:solidFill>
                <a:latin typeface="Calibri" panose="020F0502020204030204"/>
              </a:rPr>
              <a:t> engine shop to preserve engines on test cell. </a:t>
            </a:r>
          </a:p>
          <a:p>
            <a:pPr marL="214313" indent="-214313" defTabSz="685800">
              <a:buFont typeface="Arial" panose="020B0604020202020204" pitchFamily="34" charset="0"/>
              <a:buChar char="•"/>
            </a:pPr>
            <a:r>
              <a:rPr lang="en-US" sz="1200" dirty="0">
                <a:solidFill>
                  <a:prstClr val="black"/>
                </a:solidFill>
                <a:latin typeface="Calibri" panose="020F0502020204030204"/>
              </a:rPr>
              <a:t>Awaiting Equipment NSN</a:t>
            </a:r>
          </a:p>
        </p:txBody>
      </p:sp>
      <p:sp>
        <p:nvSpPr>
          <p:cNvPr id="2" name="TextBox 1"/>
          <p:cNvSpPr txBox="1"/>
          <p:nvPr/>
        </p:nvSpPr>
        <p:spPr>
          <a:xfrm>
            <a:off x="4605736" y="1743441"/>
            <a:ext cx="3347240" cy="1754326"/>
          </a:xfrm>
          <a:prstGeom prst="rect">
            <a:avLst/>
          </a:prstGeom>
          <a:noFill/>
        </p:spPr>
        <p:txBody>
          <a:bodyPr wrap="square" rtlCol="0">
            <a:spAutoFit/>
          </a:bodyPr>
          <a:lstStyle/>
          <a:p>
            <a:pPr defTabSz="685800"/>
            <a:r>
              <a:rPr lang="en-US" sz="1200" b="1" dirty="0">
                <a:solidFill>
                  <a:prstClr val="black"/>
                </a:solidFill>
                <a:latin typeface="Calibri" panose="020F0502020204030204"/>
              </a:rPr>
              <a:t>Schedule</a:t>
            </a:r>
            <a:r>
              <a:rPr lang="en-US" sz="1200" dirty="0">
                <a:solidFill>
                  <a:prstClr val="black"/>
                </a:solidFill>
                <a:latin typeface="Calibri" panose="020F0502020204030204"/>
              </a:rPr>
              <a:t>:</a:t>
            </a:r>
          </a:p>
          <a:p>
            <a:pPr marL="214313" indent="-214313" defTabSz="685800">
              <a:buFont typeface="Arial" panose="020B0604020202020204" pitchFamily="34" charset="0"/>
              <a:buChar char="•"/>
            </a:pPr>
            <a:r>
              <a:rPr lang="en-US" sz="1200" dirty="0">
                <a:solidFill>
                  <a:prstClr val="black"/>
                </a:solidFill>
                <a:latin typeface="Calibri" panose="020F0502020204030204"/>
              </a:rPr>
              <a:t>Establish day time to preserve A0122 engines</a:t>
            </a:r>
          </a:p>
          <a:p>
            <a:pPr marL="214313" indent="-214313" defTabSz="685800">
              <a:buFont typeface="Arial" panose="020B0604020202020204" pitchFamily="34" charset="0"/>
              <a:buChar char="•"/>
            </a:pPr>
            <a:r>
              <a:rPr lang="en-US" sz="1200" dirty="0">
                <a:solidFill>
                  <a:prstClr val="black"/>
                </a:solidFill>
                <a:latin typeface="Calibri" panose="020F0502020204030204"/>
              </a:rPr>
              <a:t>Coordinate equipment, tooling and supplies needed to successfully preserve the engines</a:t>
            </a:r>
          </a:p>
          <a:p>
            <a:pPr marL="214313" indent="-214313" defTabSz="685800">
              <a:buFont typeface="Arial" panose="020B0604020202020204" pitchFamily="34" charset="0"/>
              <a:buChar char="•"/>
            </a:pPr>
            <a:r>
              <a:rPr lang="en-US" sz="1200" dirty="0">
                <a:solidFill>
                  <a:prstClr val="black"/>
                </a:solidFill>
                <a:latin typeface="Calibri" panose="020F0502020204030204"/>
              </a:rPr>
              <a:t>Performed demo on two uninstalled engines at propulsion shop Jun 19th &amp; 22</a:t>
            </a:r>
            <a:r>
              <a:rPr lang="en-US" sz="1200" baseline="30000" dirty="0">
                <a:solidFill>
                  <a:prstClr val="black"/>
                </a:solidFill>
                <a:latin typeface="Calibri" panose="020F0502020204030204"/>
              </a:rPr>
              <a:t>nd</a:t>
            </a:r>
            <a:endParaRPr lang="en-US" sz="1200" dirty="0">
              <a:solidFill>
                <a:prstClr val="black"/>
              </a:solidFill>
              <a:latin typeface="Calibri" panose="020F0502020204030204"/>
            </a:endParaRPr>
          </a:p>
          <a:p>
            <a:pPr marL="214313" indent="-214313" defTabSz="685800">
              <a:buFont typeface="Arial" panose="020B0604020202020204" pitchFamily="34" charset="0"/>
              <a:buChar char="•"/>
            </a:pPr>
            <a:r>
              <a:rPr lang="en-US" sz="1200" dirty="0">
                <a:solidFill>
                  <a:prstClr val="black"/>
                </a:solidFill>
                <a:latin typeface="Calibri" panose="020F0502020204030204"/>
              </a:rPr>
              <a:t>Request submitted to 402</a:t>
            </a:r>
            <a:r>
              <a:rPr lang="en-US" sz="1200" baseline="30000" dirty="0">
                <a:solidFill>
                  <a:prstClr val="black"/>
                </a:solidFill>
                <a:latin typeface="Calibri" panose="020F0502020204030204"/>
              </a:rPr>
              <a:t>nd</a:t>
            </a:r>
            <a:r>
              <a:rPr lang="en-US" sz="1200" dirty="0">
                <a:solidFill>
                  <a:prstClr val="black"/>
                </a:solidFill>
                <a:latin typeface="Calibri" panose="020F0502020204030204"/>
              </a:rPr>
              <a:t> supervision, to supply maintenance support, for cold engine preservation task verification July 6</a:t>
            </a:r>
            <a:r>
              <a:rPr lang="en-US" sz="1200" baseline="30000" dirty="0">
                <a:solidFill>
                  <a:prstClr val="black"/>
                </a:solidFill>
                <a:latin typeface="Calibri" panose="020F0502020204030204"/>
              </a:rPr>
              <a:t>th</a:t>
            </a:r>
            <a:r>
              <a:rPr lang="en-US" sz="1200" dirty="0">
                <a:solidFill>
                  <a:prstClr val="black"/>
                </a:solidFill>
                <a:latin typeface="Calibri" panose="020F0502020204030204"/>
              </a:rPr>
              <a:t>-10</a:t>
            </a:r>
            <a:r>
              <a:rPr lang="en-US" sz="1200" baseline="30000" dirty="0">
                <a:solidFill>
                  <a:prstClr val="black"/>
                </a:solidFill>
                <a:latin typeface="Calibri" panose="020F0502020204030204"/>
              </a:rPr>
              <a:t>th</a:t>
            </a:r>
            <a:r>
              <a:rPr lang="en-US" sz="1200" dirty="0">
                <a:solidFill>
                  <a:prstClr val="black"/>
                </a:solidFill>
                <a:latin typeface="Calibri" panose="020F0502020204030204"/>
              </a:rPr>
              <a:t> </a:t>
            </a:r>
          </a:p>
        </p:txBody>
      </p:sp>
      <p:sp>
        <p:nvSpPr>
          <p:cNvPr id="6" name="Slide Number Placeholder 5"/>
          <p:cNvSpPr>
            <a:spLocks noGrp="1"/>
          </p:cNvSpPr>
          <p:nvPr>
            <p:ph type="sldNum" sz="quarter" idx="12"/>
          </p:nvPr>
        </p:nvSpPr>
        <p:spPr/>
        <p:txBody>
          <a:bodyPr/>
          <a:lstStyle/>
          <a:p>
            <a:pPr defTabSz="685800"/>
            <a:fld id="{F2B9E6DA-86A3-4331-AA31-4EFFADA7443D}" type="slidenum">
              <a:rPr lang="en-US">
                <a:solidFill>
                  <a:prstClr val="black">
                    <a:tint val="75000"/>
                  </a:prstClr>
                </a:solidFill>
                <a:latin typeface="Calibri" panose="020F0502020204030204"/>
              </a:rPr>
              <a:pPr defTabSz="685800"/>
              <a:t>27</a:t>
            </a:fld>
            <a:endParaRPr lang="en-US" dirty="0">
              <a:solidFill>
                <a:prstClr val="black">
                  <a:tint val="75000"/>
                </a:prstClr>
              </a:solidFill>
              <a:latin typeface="Calibri" panose="020F0502020204030204"/>
            </a:endParaRPr>
          </a:p>
        </p:txBody>
      </p:sp>
      <p:sp>
        <p:nvSpPr>
          <p:cNvPr id="22" name="TextBox 21"/>
          <p:cNvSpPr txBox="1"/>
          <p:nvPr/>
        </p:nvSpPr>
        <p:spPr>
          <a:xfrm>
            <a:off x="6909528" y="897885"/>
            <a:ext cx="2090461" cy="310341"/>
          </a:xfrm>
          <a:prstGeom prst="rect">
            <a:avLst/>
          </a:prstGeom>
          <a:noFill/>
        </p:spPr>
        <p:txBody>
          <a:bodyPr wrap="square" rtlCol="0">
            <a:spAutoFit/>
          </a:bodyPr>
          <a:lstStyle/>
          <a:p>
            <a:pPr marL="1587104" indent="-1587104" defTabSz="685800">
              <a:lnSpc>
                <a:spcPts val="1725"/>
              </a:lnSpc>
            </a:pPr>
            <a:r>
              <a:rPr lang="en-US" b="1" dirty="0">
                <a:solidFill>
                  <a:srgbClr val="FF0000"/>
                </a:solidFill>
                <a:latin typeface="Calibri" panose="020F0502020204030204"/>
              </a:rPr>
              <a:t>Aircraft Availability</a:t>
            </a:r>
          </a:p>
        </p:txBody>
      </p:sp>
    </p:spTree>
    <p:extLst>
      <p:ext uri="{BB962C8B-B14F-4D97-AF65-F5344CB8AC3E}">
        <p14:creationId xmlns:p14="http://schemas.microsoft.com/office/powerpoint/2010/main" val="4143916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7331" y="1040873"/>
            <a:ext cx="6172200" cy="857249"/>
          </a:xfrm>
        </p:spPr>
        <p:txBody>
          <a:bodyPr>
            <a:noAutofit/>
          </a:bodyPr>
          <a:lstStyle/>
          <a:p>
            <a:pPr algn="ctr" eaLnBrk="0" fontAlgn="base" hangingPunct="0">
              <a:spcAft>
                <a:spcPct val="0"/>
              </a:spcAft>
            </a:pPr>
            <a:r>
              <a:rPr lang="en-US" sz="2175" b="1" dirty="0"/>
              <a:t>Aircraft 97-0200 Engine/APU Preservation</a:t>
            </a:r>
            <a:br>
              <a:rPr lang="en-US" sz="2175" b="1" dirty="0"/>
            </a:br>
            <a:r>
              <a:rPr lang="en-US" sz="2175" b="1" dirty="0"/>
              <a:t>Major Events</a:t>
            </a:r>
            <a:br>
              <a:rPr lang="en-US" sz="2175" b="1" dirty="0"/>
            </a:br>
            <a:endParaRPr lang="en-US" sz="2175" b="1" dirty="0"/>
          </a:p>
        </p:txBody>
      </p:sp>
      <p:graphicFrame>
        <p:nvGraphicFramePr>
          <p:cNvPr id="5" name="Content Placeholder 4"/>
          <p:cNvGraphicFramePr>
            <a:graphicFrameLocks noGrp="1"/>
          </p:cNvGraphicFramePr>
          <p:nvPr>
            <p:ph idx="1"/>
            <p:extLst/>
          </p:nvPr>
        </p:nvGraphicFramePr>
        <p:xfrm>
          <a:off x="723901" y="2163500"/>
          <a:ext cx="7797801" cy="3526840"/>
        </p:xfrm>
        <a:graphic>
          <a:graphicData uri="http://schemas.openxmlformats.org/drawingml/2006/table">
            <a:tbl>
              <a:tblPr firstRow="1" bandRow="1"/>
              <a:tblGrid>
                <a:gridCol w="3402793">
                  <a:extLst>
                    <a:ext uri="{9D8B030D-6E8A-4147-A177-3AD203B41FA5}">
                      <a16:colId xmlns:a16="http://schemas.microsoft.com/office/drawing/2014/main" val="20000"/>
                    </a:ext>
                  </a:extLst>
                </a:gridCol>
                <a:gridCol w="1824242">
                  <a:extLst>
                    <a:ext uri="{9D8B030D-6E8A-4147-A177-3AD203B41FA5}">
                      <a16:colId xmlns:a16="http://schemas.microsoft.com/office/drawing/2014/main" val="20001"/>
                    </a:ext>
                  </a:extLst>
                </a:gridCol>
                <a:gridCol w="1390067">
                  <a:extLst>
                    <a:ext uri="{9D8B030D-6E8A-4147-A177-3AD203B41FA5}">
                      <a16:colId xmlns:a16="http://schemas.microsoft.com/office/drawing/2014/main" val="822070980"/>
                    </a:ext>
                  </a:extLst>
                </a:gridCol>
                <a:gridCol w="1180699">
                  <a:extLst>
                    <a:ext uri="{9D8B030D-6E8A-4147-A177-3AD203B41FA5}">
                      <a16:colId xmlns:a16="http://schemas.microsoft.com/office/drawing/2014/main" val="20002"/>
                    </a:ext>
                  </a:extLst>
                </a:gridCol>
              </a:tblGrid>
              <a:tr h="4572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algn="ctr" defTabSz="914400" rtl="0" eaLnBrk="1" latinLnBrk="0" hangingPunct="1"/>
                      <a:r>
                        <a:rPr lang="en-US" sz="1500" b="1" kern="1200" dirty="0" smtClean="0">
                          <a:solidFill>
                            <a:schemeClr val="bg1"/>
                          </a:solidFill>
                          <a:latin typeface="+mn-lt"/>
                          <a:ea typeface="+mn-ea"/>
                          <a:cs typeface="+mn-cs"/>
                        </a:rPr>
                        <a:t>Event</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500" b="1" kern="1200" dirty="0" smtClean="0">
                          <a:solidFill>
                            <a:schemeClr val="bg1"/>
                          </a:solidFill>
                          <a:latin typeface="+mn-lt"/>
                          <a:ea typeface="+mn-ea"/>
                          <a:cs typeface="+mn-cs"/>
                        </a:rPr>
                        <a:t>Scheduled Date</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a:txBody>
                    <a:bodyPr/>
                    <a:lstStyle/>
                    <a:p>
                      <a:pPr algn="ctr"/>
                      <a:r>
                        <a:rPr lang="en-US" sz="1500" b="1" kern="1200" dirty="0" smtClean="0">
                          <a:solidFill>
                            <a:schemeClr val="bg1"/>
                          </a:solidFill>
                          <a:latin typeface="+mn-lt"/>
                          <a:ea typeface="+mn-ea"/>
                          <a:cs typeface="+mn-cs"/>
                        </a:rPr>
                        <a:t>Adjusted Schedule  Date</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500" kern="1200" dirty="0" smtClean="0">
                          <a:solidFill>
                            <a:schemeClr val="bg1"/>
                          </a:solidFill>
                          <a:latin typeface="+mn-lt"/>
                          <a:ea typeface="+mn-ea"/>
                          <a:cs typeface="+mn-cs"/>
                        </a:rPr>
                        <a:t>Actual Date</a:t>
                      </a:r>
                      <a:endParaRPr lang="en-US" sz="1500"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3815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Review Technical Requirements</a:t>
                      </a: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10 Mar</a:t>
                      </a:r>
                      <a:r>
                        <a:rPr lang="en-US" sz="1400" b="1" kern="1200" baseline="0" dirty="0" smtClean="0">
                          <a:solidFill>
                            <a:schemeClr val="tx1"/>
                          </a:solidFill>
                          <a:latin typeface="+mn-lt"/>
                          <a:ea typeface="+mn-ea"/>
                          <a:cs typeface="+mn-cs"/>
                        </a:rPr>
                        <a:t> 2020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10 Mar 2020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381531">
                <a:tc>
                  <a:txBody>
                    <a:bodyPr/>
                    <a:lstStyle/>
                    <a:p>
                      <a:pPr marL="0" algn="ctr" defTabSz="914400" rtl="0" eaLnBrk="1" latinLnBrk="0" hangingPunct="1"/>
                      <a:r>
                        <a:rPr lang="en-US" sz="1400" b="1" kern="1200" dirty="0" smtClean="0">
                          <a:solidFill>
                            <a:schemeClr val="tx1"/>
                          </a:solidFill>
                          <a:latin typeface="+mn-lt"/>
                          <a:ea typeface="+mn-ea"/>
                          <a:cs typeface="+mn-cs"/>
                        </a:rPr>
                        <a:t>202</a:t>
                      </a:r>
                      <a:r>
                        <a:rPr lang="en-US" sz="1400" b="1" kern="1200" baseline="0" dirty="0" smtClean="0">
                          <a:solidFill>
                            <a:schemeClr val="tx1"/>
                          </a:solidFill>
                          <a:latin typeface="+mn-lt"/>
                          <a:ea typeface="+mn-ea"/>
                          <a:cs typeface="+mn-cs"/>
                        </a:rPr>
                        <a:t> Response – Fuel remains in system </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10 June 2018</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10 June 2018</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3097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Engine</a:t>
                      </a:r>
                      <a:r>
                        <a:rPr lang="en-US" sz="1400" b="1" kern="1200" baseline="0" dirty="0" smtClean="0">
                          <a:solidFill>
                            <a:schemeClr val="tx1"/>
                          </a:solidFill>
                          <a:latin typeface="+mn-lt"/>
                          <a:ea typeface="+mn-ea"/>
                          <a:cs typeface="+mn-cs"/>
                        </a:rPr>
                        <a:t> Fuel Systems Inadvertently Drained</a:t>
                      </a:r>
                      <a:endParaRPr lang="en-US" sz="1400" b="1" kern="120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13 July 2020</a:t>
                      </a: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13 July 2020</a:t>
                      </a: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0"/>
                  </a:ext>
                </a:extLst>
              </a:tr>
              <a:tr h="3097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Adapted A0122 Preservation Method</a:t>
                      </a: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28 July</a:t>
                      </a:r>
                      <a:r>
                        <a:rPr lang="en-US" sz="1400" b="1" kern="1200" baseline="0" dirty="0" smtClean="0">
                          <a:solidFill>
                            <a:schemeClr val="tx1"/>
                          </a:solidFill>
                          <a:latin typeface="+mn-lt"/>
                          <a:ea typeface="+mn-ea"/>
                          <a:cs typeface="+mn-cs"/>
                        </a:rPr>
                        <a:t> 2020</a:t>
                      </a:r>
                      <a:r>
                        <a:rPr lang="en-US" sz="1400" b="1" kern="1200" dirty="0" smtClean="0">
                          <a:solidFill>
                            <a:schemeClr val="tx1"/>
                          </a:solidFill>
                          <a:latin typeface="+mn-lt"/>
                          <a:ea typeface="+mn-ea"/>
                          <a:cs typeface="+mn-cs"/>
                        </a:rPr>
                        <a:t> </a:t>
                      </a: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 </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28 July 2020 </a:t>
                      </a: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17106325"/>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JIMIS Change</a:t>
                      </a:r>
                      <a:r>
                        <a:rPr lang="en-US" sz="1400" b="1" kern="1200" baseline="0" dirty="0" smtClean="0">
                          <a:solidFill>
                            <a:schemeClr val="tx1"/>
                          </a:solidFill>
                          <a:latin typeface="+mn-lt"/>
                          <a:ea typeface="+mn-ea"/>
                          <a:cs typeface="+mn-cs"/>
                        </a:rPr>
                        <a:t> for APU preservation (Approved)</a:t>
                      </a:r>
                      <a:r>
                        <a:rPr lang="en-US" sz="1400" b="1" kern="1200" dirty="0" smtClean="0">
                          <a:solidFill>
                            <a:schemeClr val="tx1"/>
                          </a:solidFill>
                          <a:latin typeface="+mn-lt"/>
                          <a:ea typeface="+mn-ea"/>
                          <a:cs typeface="+mn-cs"/>
                        </a:rPr>
                        <a:t> </a:t>
                      </a: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14 Aug 2020 </a:t>
                      </a: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 24 Aug 2020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08052350"/>
                  </a:ext>
                </a:extLst>
              </a:tr>
              <a:tr h="252076">
                <a:tc>
                  <a:txBody>
                    <a:bodyPr/>
                    <a:lstStyle/>
                    <a:p>
                      <a:pPr marL="0" algn="ctr" defTabSz="914400" rtl="0" eaLnBrk="1" latinLnBrk="0" hangingPunct="1"/>
                      <a:r>
                        <a:rPr lang="en-US" sz="1400" b="1" kern="1200" dirty="0" smtClean="0">
                          <a:solidFill>
                            <a:schemeClr val="tx1"/>
                          </a:solidFill>
                          <a:latin typeface="+mn-lt"/>
                          <a:ea typeface="+mn-ea"/>
                          <a:cs typeface="+mn-cs"/>
                        </a:rPr>
                        <a:t> </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 </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 </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90582309"/>
                  </a:ext>
                </a:extLst>
              </a:tr>
              <a:tr h="252076">
                <a:tc>
                  <a:txBody>
                    <a:bodyPr/>
                    <a:lstStyle/>
                    <a:p>
                      <a:pPr marL="0" algn="ctr" defTabSz="914400" rtl="0" eaLnBrk="1" latinLnBrk="0" hangingPunct="1"/>
                      <a:r>
                        <a:rPr lang="en-US" sz="1400" b="1" kern="1200" dirty="0" smtClean="0">
                          <a:solidFill>
                            <a:schemeClr val="tx1"/>
                          </a:solidFill>
                          <a:latin typeface="+mn-lt"/>
                          <a:ea typeface="+mn-ea"/>
                          <a:cs typeface="+mn-cs"/>
                        </a:rPr>
                        <a:t> </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 </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ctr" defTabSz="914400" rtl="0" eaLnBrk="1" latinLnBrk="0" hangingPunct="1"/>
                      <a:r>
                        <a:rPr lang="en-US" sz="1400" b="1" kern="1200" dirty="0" smtClean="0">
                          <a:solidFill>
                            <a:schemeClr val="tx1"/>
                          </a:solidFill>
                          <a:latin typeface="+mn-lt"/>
                          <a:ea typeface="+mn-ea"/>
                          <a:cs typeface="+mn-cs"/>
                        </a:rPr>
                        <a:t> </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50255259"/>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noProof="0" dirty="0" smtClean="0">
                          <a:solidFill>
                            <a:schemeClr val="tx1"/>
                          </a:solidFill>
                          <a:latin typeface="+mn-lt"/>
                          <a:ea typeface="+mn-ea"/>
                          <a:cs typeface="+mn-cs"/>
                        </a:rPr>
                        <a:t>  </a:t>
                      </a: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 </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Calibri" panose="020F0502020204030204" pitchFamily="34" charset="0"/>
                          <a:ea typeface="+mn-ea"/>
                          <a:cs typeface="Calibri" panose="020F0502020204030204" pitchFamily="34" charset="0"/>
                        </a:rPr>
                        <a:t> </a:t>
                      </a: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233689347"/>
                  </a:ext>
                </a:extLst>
              </a:tr>
              <a:tr h="252076">
                <a:tc>
                  <a:txBody>
                    <a:bodyPr/>
                    <a:lstStyle/>
                    <a:p>
                      <a:pPr marL="0" algn="ctr" defTabSz="914400" rtl="0" eaLnBrk="1" latinLnBrk="0" hangingPunct="1"/>
                      <a:r>
                        <a:rPr lang="en-US" sz="1400" b="1" kern="1200" dirty="0" smtClean="0">
                          <a:solidFill>
                            <a:schemeClr val="tx1"/>
                          </a:solidFill>
                          <a:latin typeface="+mn-lt"/>
                          <a:ea typeface="+mn-ea"/>
                          <a:cs typeface="+mn-cs"/>
                        </a:rPr>
                        <a:t> </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 </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048302912"/>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 </a:t>
                      </a: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 </a:t>
                      </a: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2"/>
                  </a:ext>
                </a:extLst>
              </a:tr>
            </a:tbl>
          </a:graphicData>
        </a:graphic>
      </p:graphicFrame>
      <p:sp>
        <p:nvSpPr>
          <p:cNvPr id="4" name="TextBox 3"/>
          <p:cNvSpPr txBox="1"/>
          <p:nvPr/>
        </p:nvSpPr>
        <p:spPr>
          <a:xfrm>
            <a:off x="6291073" y="1817251"/>
            <a:ext cx="1388459" cy="369332"/>
          </a:xfrm>
          <a:prstGeom prst="rect">
            <a:avLst/>
          </a:prstGeom>
          <a:noFill/>
        </p:spPr>
        <p:txBody>
          <a:bodyPr wrap="square" rtlCol="0">
            <a:spAutoFit/>
          </a:bodyPr>
          <a:lstStyle/>
          <a:p>
            <a:pPr defTabSz="685800"/>
            <a:r>
              <a:rPr lang="en-US" sz="900" dirty="0">
                <a:solidFill>
                  <a:srgbClr val="000000"/>
                </a:solidFill>
                <a:latin typeface="Arial"/>
              </a:rPr>
              <a:t>POC: Micah McFarland</a:t>
            </a:r>
          </a:p>
          <a:p>
            <a:pPr defTabSz="685800"/>
            <a:r>
              <a:rPr lang="en-US" sz="900" dirty="0">
                <a:solidFill>
                  <a:srgbClr val="000000"/>
                </a:solidFill>
                <a:latin typeface="Arial"/>
              </a:rPr>
              <a:t>As of </a:t>
            </a:r>
            <a:r>
              <a:rPr lang="en-US" sz="900" dirty="0">
                <a:latin typeface="Arial"/>
              </a:rPr>
              <a:t>24 Sep 2020</a:t>
            </a:r>
          </a:p>
        </p:txBody>
      </p:sp>
    </p:spTree>
    <p:extLst>
      <p:ext uri="{BB962C8B-B14F-4D97-AF65-F5344CB8AC3E}">
        <p14:creationId xmlns:p14="http://schemas.microsoft.com/office/powerpoint/2010/main" val="286865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7287" y="888093"/>
            <a:ext cx="6005513" cy="310341"/>
          </a:xfrm>
          <a:prstGeom prst="rect">
            <a:avLst/>
          </a:prstGeom>
          <a:noFill/>
        </p:spPr>
        <p:txBody>
          <a:bodyPr wrap="square" rtlCol="0">
            <a:spAutoFit/>
          </a:bodyPr>
          <a:lstStyle/>
          <a:p>
            <a:pPr marL="1587104" indent="-1587104" defTabSz="685800">
              <a:lnSpc>
                <a:spcPts val="1725"/>
              </a:lnSpc>
            </a:pPr>
            <a:r>
              <a:rPr lang="en-US" b="1" dirty="0">
                <a:solidFill>
                  <a:srgbClr val="1F497D">
                    <a:lumMod val="75000"/>
                  </a:srgbClr>
                </a:solidFill>
                <a:latin typeface="Calibri" panose="020F0502020204030204"/>
              </a:rPr>
              <a:t>Program: MSG-3 MAJOR ISO ENGINE/APU PRESERVATION</a:t>
            </a:r>
          </a:p>
        </p:txBody>
      </p:sp>
      <p:sp>
        <p:nvSpPr>
          <p:cNvPr id="5" name="TextBox 4"/>
          <p:cNvSpPr txBox="1"/>
          <p:nvPr/>
        </p:nvSpPr>
        <p:spPr>
          <a:xfrm>
            <a:off x="1143001" y="1200151"/>
            <a:ext cx="1156086"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panose="020F0502020204030204"/>
              </a:rPr>
              <a:t>WSIP Program</a:t>
            </a:r>
            <a:r>
              <a:rPr lang="en-US" sz="900" dirty="0">
                <a:solidFill>
                  <a:prstClr val="black"/>
                </a:solidFill>
                <a:latin typeface="Calibri" panose="020F0502020204030204"/>
              </a:rPr>
              <a:t>: PSIP </a:t>
            </a:r>
          </a:p>
        </p:txBody>
      </p:sp>
      <p:sp>
        <p:nvSpPr>
          <p:cNvPr id="7" name="TextBox 6"/>
          <p:cNvSpPr txBox="1"/>
          <p:nvPr/>
        </p:nvSpPr>
        <p:spPr>
          <a:xfrm>
            <a:off x="3731850" y="1200151"/>
            <a:ext cx="2954655"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panose="020F0502020204030204"/>
              </a:rPr>
              <a:t>WSIP POC</a:t>
            </a:r>
            <a:r>
              <a:rPr lang="en-US" sz="900" dirty="0">
                <a:solidFill>
                  <a:prstClr val="black"/>
                </a:solidFill>
                <a:latin typeface="Calibri" panose="020F0502020204030204"/>
              </a:rPr>
              <a:t>: Micah McFarland	</a:t>
            </a:r>
            <a:r>
              <a:rPr lang="en-US" sz="900" dirty="0">
                <a:solidFill>
                  <a:srgbClr val="FF0000"/>
                </a:solidFill>
                <a:latin typeface="Arial"/>
              </a:rPr>
              <a:t> </a:t>
            </a:r>
            <a:r>
              <a:rPr lang="en-US" sz="900" dirty="0">
                <a:latin typeface="Arial"/>
              </a:rPr>
              <a:t>24 Sep 2020 </a:t>
            </a:r>
            <a:r>
              <a:rPr lang="en-US" sz="900" dirty="0">
                <a:solidFill>
                  <a:prstClr val="black"/>
                </a:solidFill>
                <a:latin typeface="Calibri" panose="020F0502020204030204"/>
              </a:rPr>
              <a:t>	</a:t>
            </a:r>
          </a:p>
        </p:txBody>
      </p:sp>
      <p:sp>
        <p:nvSpPr>
          <p:cNvPr id="9" name="TextBox 8"/>
          <p:cNvSpPr txBox="1"/>
          <p:nvPr/>
        </p:nvSpPr>
        <p:spPr>
          <a:xfrm>
            <a:off x="6575976" y="1200151"/>
            <a:ext cx="1380506"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panose="020F0502020204030204"/>
              </a:rPr>
              <a:t>HBG POC</a:t>
            </a:r>
            <a:r>
              <a:rPr lang="en-US" sz="900" dirty="0">
                <a:solidFill>
                  <a:prstClr val="black"/>
                </a:solidFill>
                <a:latin typeface="Calibri" panose="020F0502020204030204"/>
              </a:rPr>
              <a:t>: Michael March</a:t>
            </a: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Program Schedule / Milestones</a:t>
            </a:r>
            <a:endParaRPr lang="en-US" sz="1350" dirty="0">
              <a:solidFill>
                <a:prstClr val="white"/>
              </a:solidFill>
              <a:effectLst>
                <a:outerShdw blurRad="38100" dist="38100" dir="2700000" algn="tl">
                  <a:srgbClr val="000000">
                    <a:alpha val="43137"/>
                  </a:srgbClr>
                </a:outerShdw>
              </a:effectLst>
              <a:latin typeface="Calibri" panose="020F0502020204030204"/>
            </a:endParaRPr>
          </a:p>
        </p:txBody>
      </p:sp>
      <p:cxnSp>
        <p:nvCxnSpPr>
          <p:cNvPr id="27" name="Straight Connector 26"/>
          <p:cNvCxnSpPr/>
          <p:nvPr/>
        </p:nvCxnSpPr>
        <p:spPr>
          <a:xfrm>
            <a:off x="1143000" y="3714750"/>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43000" y="36004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Program Description</a:t>
            </a:r>
            <a:endParaRPr lang="en-US" sz="1350" dirty="0">
              <a:solidFill>
                <a:prstClr val="white"/>
              </a:solidFill>
              <a:effectLst>
                <a:outerShdw blurRad="38100" dist="38100" dir="2700000" algn="tl">
                  <a:srgbClr val="000000">
                    <a:alpha val="43137"/>
                  </a:srgbClr>
                </a:outerShdw>
              </a:effectLst>
              <a:latin typeface="Calibri" panose="020F0502020204030204"/>
            </a:endParaRPr>
          </a:p>
        </p:txBody>
      </p:sp>
      <p:sp>
        <p:nvSpPr>
          <p:cNvPr id="34" name="TextBox 33"/>
          <p:cNvSpPr txBox="1"/>
          <p:nvPr/>
        </p:nvSpPr>
        <p:spPr>
          <a:xfrm>
            <a:off x="4564856" y="36004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Recommendation/ Status</a:t>
            </a:r>
          </a:p>
        </p:txBody>
      </p:sp>
      <p:sp>
        <p:nvSpPr>
          <p:cNvPr id="36" name="TextBox 35"/>
          <p:cNvSpPr txBox="1"/>
          <p:nvPr/>
        </p:nvSpPr>
        <p:spPr>
          <a:xfrm>
            <a:off x="4319696" y="457200"/>
            <a:ext cx="351378" cy="230832"/>
          </a:xfrm>
          <a:prstGeom prst="rect">
            <a:avLst/>
          </a:prstGeom>
          <a:noFill/>
        </p:spPr>
        <p:txBody>
          <a:bodyPr wrap="none" rtlCol="0">
            <a:spAutoFit/>
          </a:bodyPr>
          <a:lstStyle/>
          <a:p>
            <a:pPr defTabSz="685800"/>
            <a:r>
              <a:rPr lang="en-US" sz="900" b="1" dirty="0" smtClean="0">
                <a:solidFill>
                  <a:srgbClr val="FF0000"/>
                </a:solidFill>
                <a:latin typeface="Calibri" panose="020F0502020204030204"/>
              </a:rPr>
              <a:t>CUI</a:t>
            </a:r>
            <a:endParaRPr lang="en-US" sz="900" b="1" dirty="0">
              <a:solidFill>
                <a:srgbClr val="FF0000"/>
              </a:solidFill>
              <a:latin typeface="Calibri" panose="020F0502020204030204"/>
            </a:endParaRPr>
          </a:p>
        </p:txBody>
      </p:sp>
      <p:sp>
        <p:nvSpPr>
          <p:cNvPr id="37" name="TextBox 36"/>
          <p:cNvSpPr txBox="1"/>
          <p:nvPr/>
        </p:nvSpPr>
        <p:spPr>
          <a:xfrm>
            <a:off x="4436074" y="6246168"/>
            <a:ext cx="351378" cy="230832"/>
          </a:xfrm>
          <a:prstGeom prst="rect">
            <a:avLst/>
          </a:prstGeom>
          <a:noFill/>
        </p:spPr>
        <p:txBody>
          <a:bodyPr wrap="none" rtlCol="0">
            <a:spAutoFit/>
          </a:bodyPr>
          <a:lstStyle/>
          <a:p>
            <a:pPr defTabSz="685800"/>
            <a:r>
              <a:rPr lang="en-US" sz="900" b="1" dirty="0" smtClean="0">
                <a:solidFill>
                  <a:srgbClr val="FF0000"/>
                </a:solidFill>
                <a:latin typeface="Calibri" panose="020F0502020204030204"/>
              </a:rPr>
              <a:t>CUI</a:t>
            </a:r>
            <a:endParaRPr lang="en-US" sz="900" b="1" dirty="0">
              <a:solidFill>
                <a:srgbClr val="FF0000"/>
              </a:solidFill>
              <a:latin typeface="Calibri" panose="020F0502020204030204"/>
            </a:endParaRPr>
          </a:p>
        </p:txBody>
      </p:sp>
      <p:sp>
        <p:nvSpPr>
          <p:cNvPr id="17" name="TextBox 16"/>
          <p:cNvSpPr txBox="1"/>
          <p:nvPr/>
        </p:nvSpPr>
        <p:spPr>
          <a:xfrm>
            <a:off x="1150144" y="3877448"/>
            <a:ext cx="3379124" cy="2308324"/>
          </a:xfrm>
          <a:prstGeom prst="rect">
            <a:avLst/>
          </a:prstGeom>
          <a:noFill/>
        </p:spPr>
        <p:txBody>
          <a:bodyPr wrap="square" rtlCol="0">
            <a:spAutoFit/>
          </a:bodyPr>
          <a:lstStyle/>
          <a:p>
            <a:pPr defTabSz="685800"/>
            <a:r>
              <a:rPr lang="en-US" sz="1200" b="1" dirty="0">
                <a:solidFill>
                  <a:prstClr val="black"/>
                </a:solidFill>
                <a:latin typeface="Calibri" panose="020F0502020204030204"/>
              </a:rPr>
              <a:t>Issues:</a:t>
            </a:r>
          </a:p>
          <a:p>
            <a:pPr marL="214313" indent="-214313" defTabSz="685800">
              <a:buFont typeface="Arial" panose="020B0604020202020204" pitchFamily="34" charset="0"/>
              <a:buChar char="•"/>
            </a:pPr>
            <a:r>
              <a:rPr lang="en-US" sz="1200" dirty="0">
                <a:solidFill>
                  <a:prstClr val="black"/>
                </a:solidFill>
                <a:latin typeface="Calibri" panose="020F0502020204030204"/>
              </a:rPr>
              <a:t>Fuel filter inspection cards inadvertently issued to maintenance, and fuel system has been disturbed </a:t>
            </a:r>
          </a:p>
          <a:p>
            <a:pPr defTabSz="685800"/>
            <a:r>
              <a:rPr lang="en-US" sz="1200" b="1" dirty="0">
                <a:solidFill>
                  <a:prstClr val="black"/>
                </a:solidFill>
                <a:latin typeface="Calibri" panose="020F0502020204030204"/>
              </a:rPr>
              <a:t>Status:</a:t>
            </a:r>
          </a:p>
          <a:p>
            <a:pPr marL="214313" indent="-214313" defTabSz="685800">
              <a:buFont typeface="Arial" panose="020B0604020202020204" pitchFamily="34" charset="0"/>
              <a:buChar char="•"/>
            </a:pPr>
            <a:r>
              <a:rPr lang="en-US" sz="1200" dirty="0">
                <a:solidFill>
                  <a:prstClr val="black"/>
                </a:solidFill>
                <a:latin typeface="Calibri" panose="020F0502020204030204"/>
              </a:rPr>
              <a:t>Completed</a:t>
            </a:r>
            <a:r>
              <a:rPr lang="en-US" sz="1200" b="1" dirty="0">
                <a:solidFill>
                  <a:prstClr val="black"/>
                </a:solidFill>
                <a:latin typeface="Calibri" panose="020F0502020204030204"/>
              </a:rPr>
              <a:t> </a:t>
            </a:r>
            <a:r>
              <a:rPr lang="en-US" sz="1200" dirty="0">
                <a:solidFill>
                  <a:prstClr val="black"/>
                </a:solidFill>
                <a:latin typeface="Calibri" panose="020F0502020204030204"/>
              </a:rPr>
              <a:t>Review of Tech Data to determine the requirements to preserve the Engine </a:t>
            </a:r>
          </a:p>
          <a:p>
            <a:pPr marL="214313" indent="-214313" defTabSz="685800">
              <a:buFont typeface="Arial" panose="020B0604020202020204" pitchFamily="34" charset="0"/>
              <a:buChar char="•"/>
            </a:pPr>
            <a:r>
              <a:rPr lang="en-US" sz="1200" dirty="0">
                <a:solidFill>
                  <a:srgbClr val="00B050"/>
                </a:solidFill>
                <a:latin typeface="Calibri" panose="020F0502020204030204"/>
              </a:rPr>
              <a:t>T/O change for APU preservation is approved RC# 2020081462338 will be in next JIMIS update </a:t>
            </a:r>
          </a:p>
          <a:p>
            <a:pPr marL="214313" indent="-214313" defTabSz="685800">
              <a:buFont typeface="Arial" panose="020B0604020202020204" pitchFamily="34" charset="0"/>
              <a:buChar char="•"/>
            </a:pPr>
            <a:r>
              <a:rPr lang="en-US" sz="1200" dirty="0">
                <a:solidFill>
                  <a:prstClr val="black"/>
                </a:solidFill>
                <a:latin typeface="Calibri" panose="020F0502020204030204"/>
              </a:rPr>
              <a:t>Interviewed QA and 559</a:t>
            </a:r>
            <a:r>
              <a:rPr lang="en-US" sz="1200" baseline="30000" dirty="0">
                <a:solidFill>
                  <a:prstClr val="black"/>
                </a:solidFill>
                <a:latin typeface="Calibri" panose="020F0502020204030204"/>
              </a:rPr>
              <a:t>th</a:t>
            </a:r>
            <a:r>
              <a:rPr lang="en-US" sz="1200" dirty="0">
                <a:solidFill>
                  <a:prstClr val="black"/>
                </a:solidFill>
                <a:latin typeface="Calibri" panose="020F0502020204030204"/>
              </a:rPr>
              <a:t> leadership for engine fuel draining requirements</a:t>
            </a:r>
            <a:endParaRPr lang="en-US" sz="1200" b="1" dirty="0">
              <a:solidFill>
                <a:prstClr val="black"/>
              </a:solidFill>
              <a:latin typeface="Calibri" panose="020F0502020204030204"/>
            </a:endParaRPr>
          </a:p>
        </p:txBody>
      </p:sp>
      <p:sp>
        <p:nvSpPr>
          <p:cNvPr id="20" name="TextBox 19"/>
          <p:cNvSpPr txBox="1"/>
          <p:nvPr/>
        </p:nvSpPr>
        <p:spPr>
          <a:xfrm>
            <a:off x="4607588" y="3829051"/>
            <a:ext cx="3393413" cy="2031325"/>
          </a:xfrm>
          <a:prstGeom prst="rect">
            <a:avLst/>
          </a:prstGeom>
          <a:noFill/>
        </p:spPr>
        <p:txBody>
          <a:bodyPr wrap="square" rtlCol="0">
            <a:spAutoFit/>
          </a:bodyPr>
          <a:lstStyle/>
          <a:p>
            <a:pPr defTabSz="685800"/>
            <a:r>
              <a:rPr lang="en-US" sz="900" b="1" dirty="0">
                <a:solidFill>
                  <a:prstClr val="black"/>
                </a:solidFill>
                <a:latin typeface="Calibri" panose="020F0502020204030204"/>
              </a:rPr>
              <a:t>Recommendation:</a:t>
            </a:r>
            <a:endParaRPr lang="en-US" sz="900" dirty="0">
              <a:solidFill>
                <a:prstClr val="black"/>
              </a:solidFill>
              <a:latin typeface="Calibri" panose="020F0502020204030204"/>
            </a:endParaRPr>
          </a:p>
          <a:p>
            <a:pPr marL="214313" indent="-214313" defTabSz="685800">
              <a:buFont typeface="Arial" panose="020B0604020202020204" pitchFamily="34" charset="0"/>
              <a:buChar char="•"/>
            </a:pPr>
            <a:r>
              <a:rPr lang="en-US" sz="975" strike="sngStrike" dirty="0">
                <a:solidFill>
                  <a:prstClr val="black"/>
                </a:solidFill>
                <a:latin typeface="Calibri" panose="020F0502020204030204"/>
              </a:rPr>
              <a:t>During Major ISO, move engine fuel system work-cards to just prior to functional test, to eliminate the need for preservation</a:t>
            </a:r>
          </a:p>
          <a:p>
            <a:pPr marL="214313" indent="-214313" defTabSz="685800">
              <a:buFont typeface="Arial" panose="020B0604020202020204" pitchFamily="34" charset="0"/>
              <a:buChar char="•"/>
            </a:pPr>
            <a:r>
              <a:rPr lang="en-US" sz="975" strike="sngStrike" dirty="0">
                <a:solidFill>
                  <a:prstClr val="black"/>
                </a:solidFill>
                <a:latin typeface="Calibri" panose="020F0502020204030204"/>
              </a:rPr>
              <a:t>Install a place-card on the engine stating “Do Not Disturb Engine Fuel System –  Notify SPO of any fuel system maintenance, or leaks”.</a:t>
            </a:r>
          </a:p>
          <a:p>
            <a:pPr marL="214313" indent="-214313" defTabSz="685800">
              <a:buFont typeface="Arial" panose="020B0604020202020204" pitchFamily="34" charset="0"/>
              <a:buChar char="•"/>
            </a:pPr>
            <a:r>
              <a:rPr lang="en-US" sz="975" strike="sngStrike" dirty="0">
                <a:solidFill>
                  <a:prstClr val="black"/>
                </a:solidFill>
                <a:latin typeface="Calibri" panose="020F0502020204030204"/>
              </a:rPr>
              <a:t>Change Fuel Filters only when the aircraft is ready for functional test</a:t>
            </a:r>
          </a:p>
          <a:p>
            <a:pPr marL="214313" indent="-214313" defTabSz="685800">
              <a:buFont typeface="Arial" panose="020B0604020202020204" pitchFamily="34" charset="0"/>
              <a:buChar char="•"/>
            </a:pPr>
            <a:r>
              <a:rPr lang="en-US" sz="975" strike="sngStrike" dirty="0">
                <a:solidFill>
                  <a:srgbClr val="000000"/>
                </a:solidFill>
                <a:latin typeface="Calibri" panose="020F0502020204030204"/>
              </a:rPr>
              <a:t>Engine and APU Preservation not required if fuel system remains untouched – two separate 202’s issued</a:t>
            </a:r>
          </a:p>
          <a:p>
            <a:pPr marL="214313" indent="-214313" defTabSz="685800">
              <a:buFont typeface="Arial" panose="020B0604020202020204" pitchFamily="34" charset="0"/>
              <a:buChar char="•"/>
            </a:pPr>
            <a:r>
              <a:rPr lang="en-US" sz="975" dirty="0">
                <a:solidFill>
                  <a:prstClr val="black"/>
                </a:solidFill>
                <a:latin typeface="Calibri" panose="020F0502020204030204"/>
              </a:rPr>
              <a:t>Accomplished newly developed  “cold engine preservation task” on wing.</a:t>
            </a:r>
          </a:p>
        </p:txBody>
      </p:sp>
      <p:sp>
        <p:nvSpPr>
          <p:cNvPr id="22" name="TextBox 21"/>
          <p:cNvSpPr txBox="1"/>
          <p:nvPr/>
        </p:nvSpPr>
        <p:spPr>
          <a:xfrm>
            <a:off x="1157287" y="1705749"/>
            <a:ext cx="3300413" cy="461665"/>
          </a:xfrm>
          <a:prstGeom prst="rect">
            <a:avLst/>
          </a:prstGeom>
          <a:noFill/>
        </p:spPr>
        <p:txBody>
          <a:bodyPr wrap="square" rtlCol="0">
            <a:spAutoFit/>
          </a:bodyPr>
          <a:lstStyle/>
          <a:p>
            <a:pPr defTabSz="685800"/>
            <a:r>
              <a:rPr lang="en-US" sz="1200" b="1" dirty="0">
                <a:solidFill>
                  <a:srgbClr val="000000"/>
                </a:solidFill>
                <a:latin typeface="Calibri" panose="020F0502020204030204"/>
              </a:rPr>
              <a:t>MSG3 Major ISO Engine/APU Preservation:</a:t>
            </a:r>
            <a:endParaRPr lang="en-US" sz="1200" dirty="0">
              <a:solidFill>
                <a:srgbClr val="000000"/>
              </a:solidFill>
              <a:latin typeface="Calibri" panose="020F0502020204030204"/>
            </a:endParaRPr>
          </a:p>
          <a:p>
            <a:pPr marL="214313" indent="-214313" defTabSz="685800">
              <a:buFont typeface="Arial" panose="020B0604020202020204" pitchFamily="34" charset="0"/>
              <a:buChar char="•"/>
            </a:pPr>
            <a:r>
              <a:rPr lang="en-US" sz="1200" dirty="0">
                <a:solidFill>
                  <a:srgbClr val="000000"/>
                </a:solidFill>
                <a:latin typeface="Calibri" panose="020F0502020204030204"/>
              </a:rPr>
              <a:t>Determine preservation requirements</a:t>
            </a:r>
          </a:p>
        </p:txBody>
      </p:sp>
      <p:sp>
        <p:nvSpPr>
          <p:cNvPr id="23" name="Rectangle 22"/>
          <p:cNvSpPr/>
          <p:nvPr/>
        </p:nvSpPr>
        <p:spPr>
          <a:xfrm>
            <a:off x="4602661" y="1785931"/>
            <a:ext cx="3429000" cy="1384995"/>
          </a:xfrm>
          <a:prstGeom prst="rect">
            <a:avLst/>
          </a:prstGeom>
        </p:spPr>
        <p:txBody>
          <a:bodyPr>
            <a:spAutoFit/>
          </a:bodyPr>
          <a:lstStyle/>
          <a:p>
            <a:pPr defTabSz="685800"/>
            <a:r>
              <a:rPr lang="en-US" sz="1200" b="1" dirty="0">
                <a:solidFill>
                  <a:prstClr val="black"/>
                </a:solidFill>
                <a:latin typeface="Calibri" panose="020F0502020204030204"/>
              </a:rPr>
              <a:t>Schedule</a:t>
            </a:r>
            <a:r>
              <a:rPr lang="en-US" sz="1200" dirty="0">
                <a:solidFill>
                  <a:prstClr val="black"/>
                </a:solidFill>
                <a:latin typeface="Calibri" panose="020F0502020204030204"/>
              </a:rPr>
              <a:t>:</a:t>
            </a:r>
          </a:p>
          <a:p>
            <a:pPr defTabSz="685800"/>
            <a:r>
              <a:rPr lang="en-US" sz="1200" b="1" dirty="0">
                <a:solidFill>
                  <a:prstClr val="black"/>
                </a:solidFill>
                <a:latin typeface="Calibri" panose="020F0502020204030204"/>
              </a:rPr>
              <a:t>Aircraft 97-0200:</a:t>
            </a:r>
          </a:p>
          <a:p>
            <a:pPr marL="214313" indent="-214313" defTabSz="685800">
              <a:buFont typeface="Arial" panose="020B0604020202020204" pitchFamily="34" charset="0"/>
              <a:buChar char="•"/>
            </a:pPr>
            <a:r>
              <a:rPr lang="en-US" sz="1200" dirty="0">
                <a:solidFill>
                  <a:prstClr val="black"/>
                </a:solidFill>
                <a:latin typeface="Calibri" panose="020F0502020204030204"/>
              </a:rPr>
              <a:t>MSG-3 Major ISO Val/</a:t>
            </a:r>
            <a:r>
              <a:rPr lang="en-US" sz="1200" dirty="0" err="1">
                <a:solidFill>
                  <a:prstClr val="black"/>
                </a:solidFill>
                <a:latin typeface="Calibri" panose="020F0502020204030204"/>
              </a:rPr>
              <a:t>Ver</a:t>
            </a:r>
            <a:r>
              <a:rPr lang="en-US" sz="1200" dirty="0">
                <a:solidFill>
                  <a:prstClr val="black"/>
                </a:solidFill>
                <a:latin typeface="Calibri" panose="020F0502020204030204"/>
              </a:rPr>
              <a:t>- 10 Mar 2020           </a:t>
            </a:r>
          </a:p>
          <a:p>
            <a:pPr marL="214313" indent="-214313" defTabSz="685800">
              <a:buFont typeface="Arial" panose="020B0604020202020204" pitchFamily="34" charset="0"/>
              <a:buChar char="•"/>
            </a:pPr>
            <a:r>
              <a:rPr lang="en-US" sz="1200" dirty="0">
                <a:solidFill>
                  <a:prstClr val="black"/>
                </a:solidFill>
                <a:latin typeface="Calibri" panose="020F0502020204030204"/>
              </a:rPr>
              <a:t>MSG-3 Major ISO Completion 10 Sep 2020</a:t>
            </a:r>
          </a:p>
          <a:p>
            <a:pPr defTabSz="685800"/>
            <a:endParaRPr lang="en-US" sz="1200" dirty="0">
              <a:solidFill>
                <a:prstClr val="black"/>
              </a:solidFill>
              <a:latin typeface="Calibri" panose="020F0502020204030204"/>
            </a:endParaRPr>
          </a:p>
          <a:p>
            <a:pPr defTabSz="685800"/>
            <a:r>
              <a:rPr lang="en-US" sz="1200" b="1" dirty="0">
                <a:solidFill>
                  <a:prstClr val="black"/>
                </a:solidFill>
                <a:latin typeface="Calibri" panose="020F0502020204030204"/>
              </a:rPr>
              <a:t>Aircraft TBD:     </a:t>
            </a:r>
          </a:p>
          <a:p>
            <a:pPr marL="214313" indent="-214313" defTabSz="685800">
              <a:buFont typeface="Arial" panose="020B0604020202020204" pitchFamily="34" charset="0"/>
              <a:buChar char="•"/>
            </a:pPr>
            <a:r>
              <a:rPr lang="en-US" sz="1200" dirty="0">
                <a:solidFill>
                  <a:prstClr val="black"/>
                </a:solidFill>
                <a:latin typeface="Calibri" panose="020F0502020204030204"/>
              </a:rPr>
              <a:t>MSG-3 PDM Val/</a:t>
            </a:r>
            <a:r>
              <a:rPr lang="en-US" sz="1200" dirty="0" err="1">
                <a:solidFill>
                  <a:prstClr val="black"/>
                </a:solidFill>
                <a:latin typeface="Calibri" panose="020F0502020204030204"/>
              </a:rPr>
              <a:t>Ver</a:t>
            </a:r>
            <a:r>
              <a:rPr lang="en-US" sz="1200" dirty="0">
                <a:solidFill>
                  <a:prstClr val="black"/>
                </a:solidFill>
                <a:latin typeface="Calibri" panose="020F0502020204030204"/>
              </a:rPr>
              <a:t> – Sep 2020</a:t>
            </a:r>
            <a:endParaRPr lang="en-US" sz="1050" dirty="0">
              <a:solidFill>
                <a:prstClr val="black"/>
              </a:solidFill>
              <a:latin typeface="Calibri" panose="020F0502020204030204"/>
            </a:endParaRPr>
          </a:p>
        </p:txBody>
      </p:sp>
      <p:sp>
        <p:nvSpPr>
          <p:cNvPr id="3" name="Slide Number Placeholder 2"/>
          <p:cNvSpPr>
            <a:spLocks noGrp="1"/>
          </p:cNvSpPr>
          <p:nvPr>
            <p:ph type="sldNum" sz="quarter" idx="12"/>
          </p:nvPr>
        </p:nvSpPr>
        <p:spPr/>
        <p:txBody>
          <a:bodyPr/>
          <a:lstStyle/>
          <a:p>
            <a:pPr defTabSz="685800"/>
            <a:fld id="{F2B9E6DA-86A3-4331-AA31-4EFFADA7443D}" type="slidenum">
              <a:rPr lang="en-US">
                <a:solidFill>
                  <a:prstClr val="black">
                    <a:tint val="75000"/>
                  </a:prstClr>
                </a:solidFill>
                <a:latin typeface="Calibri" panose="020F0502020204030204"/>
              </a:rPr>
              <a:pPr defTabSz="685800"/>
              <a:t>29</a:t>
            </a:fld>
            <a:endParaRPr lang="en-US" dirty="0">
              <a:solidFill>
                <a:prstClr val="black">
                  <a:tint val="75000"/>
                </a:prstClr>
              </a:solidFill>
              <a:latin typeface="Calibri" panose="020F0502020204030204"/>
            </a:endParaRPr>
          </a:p>
        </p:txBody>
      </p:sp>
      <p:sp>
        <p:nvSpPr>
          <p:cNvPr id="24" name="TextBox 23"/>
          <p:cNvSpPr txBox="1"/>
          <p:nvPr/>
        </p:nvSpPr>
        <p:spPr>
          <a:xfrm>
            <a:off x="6909528" y="897885"/>
            <a:ext cx="2049890" cy="310341"/>
          </a:xfrm>
          <a:prstGeom prst="rect">
            <a:avLst/>
          </a:prstGeom>
          <a:noFill/>
        </p:spPr>
        <p:txBody>
          <a:bodyPr wrap="square" rtlCol="0">
            <a:spAutoFit/>
          </a:bodyPr>
          <a:lstStyle/>
          <a:p>
            <a:pPr marL="1587104" indent="-1587104" defTabSz="685800">
              <a:lnSpc>
                <a:spcPts val="1725"/>
              </a:lnSpc>
            </a:pPr>
            <a:r>
              <a:rPr lang="en-US" b="1" dirty="0">
                <a:solidFill>
                  <a:srgbClr val="FF0000"/>
                </a:solidFill>
                <a:latin typeface="Calibri" panose="020F0502020204030204"/>
              </a:rPr>
              <a:t>Aircraft Availability</a:t>
            </a:r>
          </a:p>
        </p:txBody>
      </p:sp>
    </p:spTree>
    <p:extLst>
      <p:ext uri="{BB962C8B-B14F-4D97-AF65-F5344CB8AC3E}">
        <p14:creationId xmlns:p14="http://schemas.microsoft.com/office/powerpoint/2010/main" val="29552363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600" y="609600"/>
          <a:ext cx="8610600" cy="5562600"/>
        </p:xfrm>
        <a:graphic>
          <a:graphicData uri="http://schemas.openxmlformats.org/drawingml/2006/table">
            <a:tbl>
              <a:tblPr firstRow="1" bandRow="1">
                <a:tableStyleId>{5C22544A-7EE6-4342-B048-85BDC9FD1C3A}</a:tableStyleId>
              </a:tblPr>
              <a:tblGrid>
                <a:gridCol w="6139732">
                  <a:extLst>
                    <a:ext uri="{9D8B030D-6E8A-4147-A177-3AD203B41FA5}">
                      <a16:colId xmlns:a16="http://schemas.microsoft.com/office/drawing/2014/main" val="2574718254"/>
                    </a:ext>
                  </a:extLst>
                </a:gridCol>
                <a:gridCol w="1107521">
                  <a:extLst>
                    <a:ext uri="{9D8B030D-6E8A-4147-A177-3AD203B41FA5}">
                      <a16:colId xmlns:a16="http://schemas.microsoft.com/office/drawing/2014/main" val="589987173"/>
                    </a:ext>
                  </a:extLst>
                </a:gridCol>
                <a:gridCol w="645796">
                  <a:extLst>
                    <a:ext uri="{9D8B030D-6E8A-4147-A177-3AD203B41FA5}">
                      <a16:colId xmlns:a16="http://schemas.microsoft.com/office/drawing/2014/main" val="1274103018"/>
                    </a:ext>
                  </a:extLst>
                </a:gridCol>
                <a:gridCol w="717551">
                  <a:extLst>
                    <a:ext uri="{9D8B030D-6E8A-4147-A177-3AD203B41FA5}">
                      <a16:colId xmlns:a16="http://schemas.microsoft.com/office/drawing/2014/main" val="2229779428"/>
                    </a:ext>
                  </a:extLst>
                </a:gridCol>
              </a:tblGrid>
              <a:tr h="540396">
                <a:tc>
                  <a:txBody>
                    <a:bodyPr/>
                    <a:lstStyle/>
                    <a:p>
                      <a:r>
                        <a:rPr lang="en-US" sz="1500" dirty="0"/>
                        <a:t>Task</a:t>
                      </a:r>
                    </a:p>
                  </a:txBody>
                  <a:tcPr marL="28932" marR="28932" marT="14467" marB="14467"/>
                </a:tc>
                <a:tc>
                  <a:txBody>
                    <a:bodyPr/>
                    <a:lstStyle/>
                    <a:p>
                      <a:r>
                        <a:rPr lang="en-US" sz="1500" dirty="0"/>
                        <a:t>MECSIP</a:t>
                      </a:r>
                    </a:p>
                  </a:txBody>
                  <a:tcPr marL="28932" marR="28932" marT="14467" marB="14467"/>
                </a:tc>
                <a:tc>
                  <a:txBody>
                    <a:bodyPr/>
                    <a:lstStyle/>
                    <a:p>
                      <a:r>
                        <a:rPr lang="en-US" sz="1500" dirty="0"/>
                        <a:t>AVIP</a:t>
                      </a:r>
                    </a:p>
                  </a:txBody>
                  <a:tcPr marL="28932" marR="28932" marT="14467" marB="14467"/>
                </a:tc>
                <a:tc>
                  <a:txBody>
                    <a:bodyPr/>
                    <a:lstStyle/>
                    <a:p>
                      <a:r>
                        <a:rPr lang="en-US" sz="1500" dirty="0"/>
                        <a:t>PSIP</a:t>
                      </a:r>
                    </a:p>
                  </a:txBody>
                  <a:tcPr marL="28932" marR="28932" marT="14467" marB="14467"/>
                </a:tc>
                <a:extLst>
                  <a:ext uri="{0D108BD9-81ED-4DB2-BD59-A6C34878D82A}">
                    <a16:rowId xmlns:a16="http://schemas.microsoft.com/office/drawing/2014/main" val="4277254517"/>
                  </a:ext>
                </a:extLst>
              </a:tr>
              <a:tr h="5646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FSER 19-0075 PME Antenna Bearings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dirty="0">
                        <a:solidFill>
                          <a:schemeClr val="tx1"/>
                        </a:solidFill>
                      </a:endParaRPr>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extLst>
                  <a:ext uri="{0D108BD9-81ED-4DB2-BD59-A6C34878D82A}">
                    <a16:rowId xmlns:a16="http://schemas.microsoft.com/office/drawing/2014/main" val="3881520633"/>
                  </a:ext>
                </a:extLst>
              </a:tr>
              <a:tr h="4188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Wing to Pylon Quick Disconnects</a:t>
                      </a:r>
                      <a:r>
                        <a:rPr lang="en-US" sz="1500" b="1" baseline="0" dirty="0">
                          <a:solidFill>
                            <a:schemeClr val="tx1"/>
                          </a:solidFill>
                        </a:rPr>
                        <a:t> for Electrical </a:t>
                      </a:r>
                      <a:r>
                        <a:rPr lang="en-US" sz="1500" b="1" baseline="0" dirty="0" err="1">
                          <a:solidFill>
                            <a:schemeClr val="tx1"/>
                          </a:solidFill>
                        </a:rPr>
                        <a:t>Cabels</a:t>
                      </a:r>
                      <a:endParaRPr lang="en-US" sz="1500" b="1" dirty="0">
                        <a:solidFill>
                          <a:schemeClr val="tx1"/>
                        </a:solidFill>
                      </a:endParaRPr>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extLst>
                  <a:ext uri="{0D108BD9-81ED-4DB2-BD59-A6C34878D82A}">
                    <a16:rowId xmlns:a16="http://schemas.microsoft.com/office/drawing/2014/main" val="34629110"/>
                  </a:ext>
                </a:extLst>
              </a:tr>
              <a:tr h="4689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Joint STARS AVIP Metrics </a:t>
                      </a:r>
                    </a:p>
                  </a:txBody>
                  <a:tcPr marL="28932" marR="28932" marT="14467" marB="14467"/>
                </a:tc>
                <a:tc>
                  <a:txBody>
                    <a:bodyPr/>
                    <a:lstStyle/>
                    <a:p>
                      <a:endParaRPr lang="en-US" sz="800" dirty="0"/>
                    </a:p>
                  </a:txBody>
                  <a:tcPr marL="28932" marR="28932" marT="14467" marB="14467"/>
                </a:tc>
                <a:tc>
                  <a:txBody>
                    <a:bodyPr/>
                    <a:lstStyle/>
                    <a:p>
                      <a:endParaRPr lang="en-US" sz="800"/>
                    </a:p>
                  </a:txBody>
                  <a:tcPr marL="28932" marR="28932" marT="14467" marB="14467"/>
                </a:tc>
                <a:tc>
                  <a:txBody>
                    <a:bodyPr/>
                    <a:lstStyle/>
                    <a:p>
                      <a:endParaRPr lang="en-US" sz="800"/>
                    </a:p>
                  </a:txBody>
                  <a:tcPr marL="28932" marR="28932" marT="14467" marB="14467"/>
                </a:tc>
                <a:extLst>
                  <a:ext uri="{0D108BD9-81ED-4DB2-BD59-A6C34878D82A}">
                    <a16:rowId xmlns:a16="http://schemas.microsoft.com/office/drawing/2014/main" val="3305949091"/>
                  </a:ext>
                </a:extLst>
              </a:tr>
              <a:tr h="468923">
                <a:tc>
                  <a:txBody>
                    <a:bodyPr/>
                    <a:lstStyle/>
                    <a:p>
                      <a:r>
                        <a:rPr lang="en-US" sz="1500" b="1" dirty="0">
                          <a:solidFill>
                            <a:schemeClr val="tx1"/>
                          </a:solidFill>
                        </a:rPr>
                        <a:t>TF-33 PW102</a:t>
                      </a:r>
                      <a:r>
                        <a:rPr lang="en-US" sz="1500" b="1" baseline="0" dirty="0">
                          <a:solidFill>
                            <a:schemeClr val="tx1"/>
                          </a:solidFill>
                        </a:rPr>
                        <a:t>C Engine Sustainment</a:t>
                      </a:r>
                      <a:endParaRPr lang="en-US" sz="1500" b="1" dirty="0">
                        <a:solidFill>
                          <a:schemeClr val="tx1"/>
                        </a:solidFill>
                      </a:endParaRPr>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extLst>
                  <a:ext uri="{0D108BD9-81ED-4DB2-BD59-A6C34878D82A}">
                    <a16:rowId xmlns:a16="http://schemas.microsoft.com/office/drawing/2014/main" val="2783502130"/>
                  </a:ext>
                </a:extLst>
              </a:tr>
              <a:tr h="468923">
                <a:tc>
                  <a:txBody>
                    <a:bodyPr/>
                    <a:lstStyle/>
                    <a:p>
                      <a:r>
                        <a:rPr lang="en-US" sz="1500" b="1" dirty="0">
                          <a:solidFill>
                            <a:schemeClr val="tx1"/>
                          </a:solidFill>
                        </a:rPr>
                        <a:t>MSG-3 Task Development review</a:t>
                      </a:r>
                      <a:endParaRPr lang="en-US" sz="800" dirty="0">
                        <a:solidFill>
                          <a:schemeClr val="tx1"/>
                        </a:solidFill>
                      </a:endParaRPr>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tc>
                  <a:txBody>
                    <a:bodyPr/>
                    <a:lstStyle/>
                    <a:p>
                      <a:endParaRPr lang="en-US" sz="800" dirty="0"/>
                    </a:p>
                  </a:txBody>
                  <a:tcPr marL="28932" marR="28932" marT="14467" marB="14467"/>
                </a:tc>
                <a:extLst>
                  <a:ext uri="{0D108BD9-81ED-4DB2-BD59-A6C34878D82A}">
                    <a16:rowId xmlns:a16="http://schemas.microsoft.com/office/drawing/2014/main" val="884116426"/>
                  </a:ext>
                </a:extLst>
              </a:tr>
              <a:tr h="468923">
                <a:tc>
                  <a:txBody>
                    <a:bodyPr/>
                    <a:lstStyle/>
                    <a:p>
                      <a:r>
                        <a:rPr lang="en-US" sz="1500" b="1" dirty="0">
                          <a:solidFill>
                            <a:schemeClr val="tx1"/>
                          </a:solidFill>
                        </a:rPr>
                        <a:t>MSG-3 Major ISO Engine Preservation</a:t>
                      </a:r>
                      <a:endParaRPr lang="en-US" sz="800" dirty="0">
                        <a:solidFill>
                          <a:schemeClr val="tx1"/>
                        </a:solidFill>
                      </a:endParaRPr>
                    </a:p>
                  </a:txBody>
                  <a:tcPr marL="28932" marR="28932" marT="14467" marB="14467"/>
                </a:tc>
                <a:tc>
                  <a:txBody>
                    <a:bodyPr/>
                    <a:lstStyle/>
                    <a:p>
                      <a:endParaRPr lang="en-US" sz="800"/>
                    </a:p>
                  </a:txBody>
                  <a:tcPr marL="28932" marR="28932" marT="14467" marB="14467"/>
                </a:tc>
                <a:tc>
                  <a:txBody>
                    <a:bodyPr/>
                    <a:lstStyle/>
                    <a:p>
                      <a:endParaRPr lang="en-US" sz="800"/>
                    </a:p>
                  </a:txBody>
                  <a:tcPr marL="28932" marR="28932" marT="14467" marB="14467"/>
                </a:tc>
                <a:tc>
                  <a:txBody>
                    <a:bodyPr/>
                    <a:lstStyle/>
                    <a:p>
                      <a:endParaRPr lang="en-US" sz="800" dirty="0"/>
                    </a:p>
                  </a:txBody>
                  <a:tcPr marL="28932" marR="28932" marT="14467" marB="14467"/>
                </a:tc>
                <a:extLst>
                  <a:ext uri="{0D108BD9-81ED-4DB2-BD59-A6C34878D82A}">
                    <a16:rowId xmlns:a16="http://schemas.microsoft.com/office/drawing/2014/main" val="2689057939"/>
                  </a:ext>
                </a:extLst>
              </a:tr>
              <a:tr h="4689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Engine</a:t>
                      </a:r>
                      <a:r>
                        <a:rPr lang="en-US" sz="1500" b="1" baseline="0" dirty="0">
                          <a:solidFill>
                            <a:schemeClr val="tx1"/>
                          </a:solidFill>
                        </a:rPr>
                        <a:t> Preservation for AC 95-0122</a:t>
                      </a:r>
                      <a:endParaRPr lang="en-US" sz="1500" b="1" dirty="0">
                        <a:solidFill>
                          <a:schemeClr val="tx1"/>
                        </a:solidFill>
                      </a:endParaRPr>
                    </a:p>
                  </a:txBody>
                  <a:tcPr marL="28932" marR="28932" marT="14467" marB="14467"/>
                </a:tc>
                <a:tc>
                  <a:txBody>
                    <a:bodyPr/>
                    <a:lstStyle/>
                    <a:p>
                      <a:endParaRPr lang="en-US" sz="800"/>
                    </a:p>
                  </a:txBody>
                  <a:tcPr marL="28932" marR="28932" marT="14467" marB="14467"/>
                </a:tc>
                <a:tc>
                  <a:txBody>
                    <a:bodyPr/>
                    <a:lstStyle/>
                    <a:p>
                      <a:endParaRPr lang="en-US" sz="800"/>
                    </a:p>
                  </a:txBody>
                  <a:tcPr marL="28932" marR="28932" marT="14467" marB="14467"/>
                </a:tc>
                <a:tc>
                  <a:txBody>
                    <a:bodyPr/>
                    <a:lstStyle/>
                    <a:p>
                      <a:endParaRPr lang="en-US" sz="800" dirty="0"/>
                    </a:p>
                  </a:txBody>
                  <a:tcPr marL="28932" marR="28932" marT="14467" marB="14467"/>
                </a:tc>
                <a:extLst>
                  <a:ext uri="{0D108BD9-81ED-4DB2-BD59-A6C34878D82A}">
                    <a16:rowId xmlns:a16="http://schemas.microsoft.com/office/drawing/2014/main" val="3343442858"/>
                  </a:ext>
                </a:extLst>
              </a:tr>
              <a:tr h="5646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E-8 Re-</a:t>
                      </a:r>
                      <a:r>
                        <a:rPr lang="en-US" sz="1500" b="1" dirty="0" err="1">
                          <a:solidFill>
                            <a:schemeClr val="tx1"/>
                          </a:solidFill>
                        </a:rPr>
                        <a:t>Engining</a:t>
                      </a:r>
                      <a:endParaRPr lang="en-US" sz="15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dirty="0">
                        <a:solidFill>
                          <a:schemeClr val="tx1"/>
                        </a:solidFill>
                      </a:endParaRPr>
                    </a:p>
                  </a:txBody>
                  <a:tcPr marL="28932" marR="28932" marT="14467" marB="14467"/>
                </a:tc>
                <a:tc>
                  <a:txBody>
                    <a:bodyPr/>
                    <a:lstStyle/>
                    <a:p>
                      <a:endParaRPr lang="en-US" sz="800"/>
                    </a:p>
                  </a:txBody>
                  <a:tcPr marL="28932" marR="28932" marT="14467" marB="14467"/>
                </a:tc>
                <a:tc>
                  <a:txBody>
                    <a:bodyPr/>
                    <a:lstStyle/>
                    <a:p>
                      <a:endParaRPr lang="en-US" sz="800"/>
                    </a:p>
                  </a:txBody>
                  <a:tcPr marL="28932" marR="28932" marT="14467" marB="14467"/>
                </a:tc>
                <a:tc>
                  <a:txBody>
                    <a:bodyPr/>
                    <a:lstStyle/>
                    <a:p>
                      <a:endParaRPr lang="en-US" sz="800" dirty="0"/>
                    </a:p>
                  </a:txBody>
                  <a:tcPr marL="28932" marR="28932" marT="14467" marB="14467"/>
                </a:tc>
                <a:extLst>
                  <a:ext uri="{0D108BD9-81ED-4DB2-BD59-A6C34878D82A}">
                    <a16:rowId xmlns:a16="http://schemas.microsoft.com/office/drawing/2014/main" val="3116136639"/>
                  </a:ext>
                </a:extLst>
              </a:tr>
              <a:tr h="5646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Thrust Reverser Lock-out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dirty="0">
                        <a:solidFill>
                          <a:schemeClr val="tx1"/>
                        </a:solidFill>
                      </a:endParaRPr>
                    </a:p>
                  </a:txBody>
                  <a:tcPr marL="28932" marR="28932" marT="14467" marB="14467"/>
                </a:tc>
                <a:tc>
                  <a:txBody>
                    <a:bodyPr/>
                    <a:lstStyle/>
                    <a:p>
                      <a:endParaRPr lang="en-US" sz="800"/>
                    </a:p>
                  </a:txBody>
                  <a:tcPr marL="28932" marR="28932" marT="14467" marB="14467"/>
                </a:tc>
                <a:tc>
                  <a:txBody>
                    <a:bodyPr/>
                    <a:lstStyle/>
                    <a:p>
                      <a:endParaRPr lang="en-US" sz="800"/>
                    </a:p>
                  </a:txBody>
                  <a:tcPr marL="28932" marR="28932" marT="14467" marB="14467"/>
                </a:tc>
                <a:tc>
                  <a:txBody>
                    <a:bodyPr/>
                    <a:lstStyle/>
                    <a:p>
                      <a:endParaRPr lang="en-US" sz="800" dirty="0"/>
                    </a:p>
                  </a:txBody>
                  <a:tcPr marL="28932" marR="28932" marT="14467" marB="14467"/>
                </a:tc>
                <a:extLst>
                  <a:ext uri="{0D108BD9-81ED-4DB2-BD59-A6C34878D82A}">
                    <a16:rowId xmlns:a16="http://schemas.microsoft.com/office/drawing/2014/main" val="628282360"/>
                  </a:ext>
                </a:extLst>
              </a:tr>
              <a:tr h="5646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Starter Control Valve Relocation</a:t>
                      </a:r>
                      <a:endParaRPr lang="en-US" sz="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dirty="0">
                        <a:solidFill>
                          <a:schemeClr val="tx1"/>
                        </a:solidFill>
                      </a:endParaRPr>
                    </a:p>
                  </a:txBody>
                  <a:tcPr marL="28932" marR="28932" marT="14467" marB="14467"/>
                </a:tc>
                <a:tc>
                  <a:txBody>
                    <a:bodyPr/>
                    <a:lstStyle/>
                    <a:p>
                      <a:endParaRPr lang="en-US" sz="800"/>
                    </a:p>
                  </a:txBody>
                  <a:tcPr marL="28932" marR="28932" marT="14467" marB="14467"/>
                </a:tc>
                <a:tc>
                  <a:txBody>
                    <a:bodyPr/>
                    <a:lstStyle/>
                    <a:p>
                      <a:endParaRPr lang="en-US" sz="800"/>
                    </a:p>
                  </a:txBody>
                  <a:tcPr marL="28932" marR="28932" marT="14467" marB="14467"/>
                </a:tc>
                <a:tc>
                  <a:txBody>
                    <a:bodyPr/>
                    <a:lstStyle/>
                    <a:p>
                      <a:endParaRPr lang="en-US" sz="800" dirty="0"/>
                    </a:p>
                  </a:txBody>
                  <a:tcPr marL="28932" marR="28932" marT="14467" marB="14467"/>
                </a:tc>
                <a:extLst>
                  <a:ext uri="{0D108BD9-81ED-4DB2-BD59-A6C34878D82A}">
                    <a16:rowId xmlns:a16="http://schemas.microsoft.com/office/drawing/2014/main" val="2949052066"/>
                  </a:ext>
                </a:extLst>
              </a:tr>
            </a:tbl>
          </a:graphicData>
        </a:graphic>
      </p:graphicFrame>
      <p:sp>
        <p:nvSpPr>
          <p:cNvPr id="20" name="Can 19"/>
          <p:cNvSpPr/>
          <p:nvPr/>
        </p:nvSpPr>
        <p:spPr>
          <a:xfrm>
            <a:off x="8376161" y="5214676"/>
            <a:ext cx="237089" cy="2117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760">
              <a:solidFill>
                <a:prstClr val="white"/>
              </a:solidFill>
              <a:latin typeface="Calibri"/>
            </a:endParaRPr>
          </a:p>
        </p:txBody>
      </p:sp>
      <p:sp>
        <p:nvSpPr>
          <p:cNvPr id="21" name="Can 20"/>
          <p:cNvSpPr/>
          <p:nvPr/>
        </p:nvSpPr>
        <p:spPr>
          <a:xfrm>
            <a:off x="8388246" y="4680667"/>
            <a:ext cx="237089" cy="2117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760">
              <a:solidFill>
                <a:prstClr val="white"/>
              </a:solidFill>
              <a:latin typeface="Calibri"/>
            </a:endParaRPr>
          </a:p>
        </p:txBody>
      </p:sp>
      <p:sp>
        <p:nvSpPr>
          <p:cNvPr id="22" name="Can 21"/>
          <p:cNvSpPr/>
          <p:nvPr/>
        </p:nvSpPr>
        <p:spPr>
          <a:xfrm>
            <a:off x="8382003" y="5748686"/>
            <a:ext cx="237089" cy="2117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760">
              <a:solidFill>
                <a:prstClr val="white"/>
              </a:solidFill>
              <a:latin typeface="Calibri"/>
            </a:endParaRPr>
          </a:p>
        </p:txBody>
      </p:sp>
      <p:sp>
        <p:nvSpPr>
          <p:cNvPr id="16" name="TextBox 15"/>
          <p:cNvSpPr txBox="1"/>
          <p:nvPr/>
        </p:nvSpPr>
        <p:spPr>
          <a:xfrm>
            <a:off x="228602" y="304803"/>
            <a:ext cx="4427315" cy="220573"/>
          </a:xfrm>
          <a:prstGeom prst="rect">
            <a:avLst/>
          </a:prstGeom>
          <a:noFill/>
        </p:spPr>
        <p:txBody>
          <a:bodyPr wrap="square" rtlCol="0">
            <a:spAutoFit/>
          </a:bodyPr>
          <a:lstStyle/>
          <a:p>
            <a:pPr marL="892724" indent="-892724">
              <a:lnSpc>
                <a:spcPts val="971"/>
              </a:lnSpc>
              <a:defRPr/>
            </a:pPr>
            <a:r>
              <a:rPr lang="en-US" b="1" dirty="0">
                <a:solidFill>
                  <a:srgbClr val="000000"/>
                </a:solidFill>
                <a:latin typeface="Calibri"/>
              </a:rPr>
              <a:t>WSIP Projects</a:t>
            </a:r>
          </a:p>
        </p:txBody>
      </p:sp>
      <p:sp>
        <p:nvSpPr>
          <p:cNvPr id="26" name="Regular Pentagon 25"/>
          <p:cNvSpPr/>
          <p:nvPr/>
        </p:nvSpPr>
        <p:spPr>
          <a:xfrm>
            <a:off x="6804213" y="1790356"/>
            <a:ext cx="246053" cy="218431"/>
          </a:xfrm>
          <a:prstGeom prst="pent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760">
              <a:solidFill>
                <a:prstClr val="white"/>
              </a:solidFill>
              <a:latin typeface="Calibri"/>
            </a:endParaRPr>
          </a:p>
        </p:txBody>
      </p:sp>
      <p:sp>
        <p:nvSpPr>
          <p:cNvPr id="31" name="Regular Pentagon 30"/>
          <p:cNvSpPr/>
          <p:nvPr/>
        </p:nvSpPr>
        <p:spPr>
          <a:xfrm>
            <a:off x="6790768" y="2738499"/>
            <a:ext cx="246053" cy="218431"/>
          </a:xfrm>
          <a:prstGeom prst="pent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760">
              <a:solidFill>
                <a:prstClr val="white"/>
              </a:solidFill>
              <a:latin typeface="Calibri"/>
            </a:endParaRPr>
          </a:p>
        </p:txBody>
      </p:sp>
      <p:sp>
        <p:nvSpPr>
          <p:cNvPr id="14" name="Lightning Bolt 13"/>
          <p:cNvSpPr/>
          <p:nvPr/>
        </p:nvSpPr>
        <p:spPr>
          <a:xfrm>
            <a:off x="7632090" y="1295400"/>
            <a:ext cx="257311" cy="291240"/>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013">
              <a:solidFill>
                <a:prstClr val="white"/>
              </a:solidFill>
              <a:latin typeface="Calibri"/>
            </a:endParaRPr>
          </a:p>
        </p:txBody>
      </p:sp>
      <p:sp>
        <p:nvSpPr>
          <p:cNvPr id="18" name="Lightning Bolt 17"/>
          <p:cNvSpPr/>
          <p:nvPr/>
        </p:nvSpPr>
        <p:spPr>
          <a:xfrm>
            <a:off x="7632090" y="2214395"/>
            <a:ext cx="257311" cy="291240"/>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013">
              <a:solidFill>
                <a:prstClr val="white"/>
              </a:solidFill>
              <a:latin typeface="Calibri"/>
            </a:endParaRPr>
          </a:p>
        </p:txBody>
      </p:sp>
      <p:sp>
        <p:nvSpPr>
          <p:cNvPr id="19" name="Can 18"/>
          <p:cNvSpPr/>
          <p:nvPr/>
        </p:nvSpPr>
        <p:spPr>
          <a:xfrm>
            <a:off x="8382003" y="4191612"/>
            <a:ext cx="237089" cy="2117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760">
              <a:solidFill>
                <a:prstClr val="white"/>
              </a:solidFill>
              <a:latin typeface="Calibri"/>
            </a:endParaRPr>
          </a:p>
        </p:txBody>
      </p:sp>
      <p:sp>
        <p:nvSpPr>
          <p:cNvPr id="24" name="Can 23"/>
          <p:cNvSpPr/>
          <p:nvPr/>
        </p:nvSpPr>
        <p:spPr>
          <a:xfrm>
            <a:off x="8382003" y="3657603"/>
            <a:ext cx="237089" cy="2117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760">
              <a:solidFill>
                <a:prstClr val="white"/>
              </a:solidFill>
              <a:latin typeface="Calibri"/>
            </a:endParaRPr>
          </a:p>
        </p:txBody>
      </p:sp>
      <p:sp>
        <p:nvSpPr>
          <p:cNvPr id="25" name="Can 24"/>
          <p:cNvSpPr/>
          <p:nvPr/>
        </p:nvSpPr>
        <p:spPr>
          <a:xfrm>
            <a:off x="8382003" y="3179144"/>
            <a:ext cx="237089" cy="2117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760">
              <a:solidFill>
                <a:prstClr val="white"/>
              </a:solidFill>
              <a:latin typeface="Calibri"/>
            </a:endParaRPr>
          </a:p>
        </p:txBody>
      </p:sp>
      <p:sp>
        <p:nvSpPr>
          <p:cNvPr id="2" name="Rectangle 1"/>
          <p:cNvSpPr/>
          <p:nvPr/>
        </p:nvSpPr>
        <p:spPr>
          <a:xfrm>
            <a:off x="4005179" y="3244333"/>
            <a:ext cx="1133644" cy="369332"/>
          </a:xfrm>
          <a:prstGeom prst="rect">
            <a:avLst/>
          </a:prstGeom>
        </p:spPr>
        <p:txBody>
          <a:bodyPr wrap="none">
            <a:spAutoFit/>
          </a:bodyPr>
          <a:lstStyle/>
          <a:p>
            <a:pPr>
              <a:defRPr/>
            </a:pPr>
            <a:r>
              <a:rPr lang="en-US" dirty="0">
                <a:solidFill>
                  <a:srgbClr val="000000"/>
                </a:solidFill>
                <a:latin typeface="Overpass"/>
              </a:rPr>
              <a:t> MG7502</a:t>
            </a:r>
          </a:p>
        </p:txBody>
      </p:sp>
      <p:sp>
        <p:nvSpPr>
          <p:cNvPr id="3" name="Rectangle 2"/>
          <p:cNvSpPr/>
          <p:nvPr/>
        </p:nvSpPr>
        <p:spPr>
          <a:xfrm>
            <a:off x="4005179" y="3244333"/>
            <a:ext cx="1133644" cy="369332"/>
          </a:xfrm>
          <a:prstGeom prst="rect">
            <a:avLst/>
          </a:prstGeom>
        </p:spPr>
        <p:txBody>
          <a:bodyPr wrap="none">
            <a:spAutoFit/>
          </a:bodyPr>
          <a:lstStyle/>
          <a:p>
            <a:pPr>
              <a:defRPr/>
            </a:pPr>
            <a:r>
              <a:rPr lang="en-US" dirty="0">
                <a:solidFill>
                  <a:srgbClr val="000000"/>
                </a:solidFill>
                <a:latin typeface="Overpass"/>
              </a:rPr>
              <a:t> MG7502</a:t>
            </a:r>
          </a:p>
        </p:txBody>
      </p:sp>
      <p:sp>
        <p:nvSpPr>
          <p:cNvPr id="4" name="Slide Number Placeholder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3187171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4319699" y="805631"/>
            <a:ext cx="4074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Gill Sans MT"/>
                <a:ea typeface="+mn-ea"/>
                <a:cs typeface="+mn-cs"/>
              </a:rPr>
              <a:t>CUI</a:t>
            </a:r>
            <a:endParaRPr kumimoji="0" lang="en-US" sz="900" b="1" i="0" u="none" strike="noStrike" kern="1200" cap="none" spc="0" normalizeH="0" baseline="0" noProof="0" dirty="0">
              <a:ln>
                <a:noFill/>
              </a:ln>
              <a:solidFill>
                <a:srgbClr val="FF0000"/>
              </a:solidFill>
              <a:effectLst/>
              <a:uLnTx/>
              <a:uFillTx/>
              <a:latin typeface="Gill Sans MT"/>
              <a:ea typeface="+mn-ea"/>
              <a:cs typeface="+mn-cs"/>
            </a:endParaRPr>
          </a:p>
        </p:txBody>
      </p:sp>
      <p:sp>
        <p:nvSpPr>
          <p:cNvPr id="37" name="TextBox 36"/>
          <p:cNvSpPr txBox="1"/>
          <p:nvPr/>
        </p:nvSpPr>
        <p:spPr>
          <a:xfrm>
            <a:off x="4343403" y="5793003"/>
            <a:ext cx="4074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Gill Sans MT"/>
                <a:ea typeface="+mn-ea"/>
                <a:cs typeface="+mn-cs"/>
              </a:rPr>
              <a:t>CUI</a:t>
            </a:r>
            <a:endParaRPr kumimoji="0" lang="en-US" sz="900" b="1" i="0" u="none" strike="noStrike" kern="1200" cap="none" spc="0" normalizeH="0" baseline="0" noProof="0" dirty="0">
              <a:ln>
                <a:noFill/>
              </a:ln>
              <a:solidFill>
                <a:srgbClr val="FF0000"/>
              </a:solidFill>
              <a:effectLst/>
              <a:uLnTx/>
              <a:uFillTx/>
              <a:latin typeface="Gill Sans MT"/>
              <a:ea typeface="+mn-ea"/>
              <a:cs typeface="+mn-cs"/>
            </a:endParaRPr>
          </a:p>
        </p:txBody>
      </p:sp>
      <p:sp>
        <p:nvSpPr>
          <p:cNvPr id="2" name="TextBox 1"/>
          <p:cNvSpPr txBox="1"/>
          <p:nvPr/>
        </p:nvSpPr>
        <p:spPr>
          <a:xfrm>
            <a:off x="2452732" y="2676069"/>
            <a:ext cx="4203908" cy="147732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sng" strike="noStrike" kern="1200" cap="none" spc="0" normalizeH="0" baseline="0" noProof="0" dirty="0" smtClean="0">
                <a:ln>
                  <a:noFill/>
                </a:ln>
                <a:solidFill>
                  <a:srgbClr val="000000"/>
                </a:solidFill>
                <a:effectLst/>
                <a:uLnTx/>
                <a:uFillTx/>
                <a:latin typeface="Gill Sans MT"/>
                <a:ea typeface="+mn-ea"/>
                <a:cs typeface="+mn-cs"/>
              </a:rPr>
              <a:t>WSIP </a:t>
            </a:r>
            <a:r>
              <a:rPr kumimoji="0" lang="en-US" sz="3000" b="1" i="0" u="sng" strike="noStrike" kern="1200" cap="none" spc="0" normalizeH="0" baseline="0" noProof="0" dirty="0">
                <a:ln>
                  <a:noFill/>
                </a:ln>
                <a:solidFill>
                  <a:srgbClr val="000000"/>
                </a:solidFill>
                <a:effectLst/>
                <a:uLnTx/>
                <a:uFillTx/>
                <a:latin typeface="Gill Sans MT"/>
                <a:ea typeface="+mn-ea"/>
                <a:cs typeface="+mn-cs"/>
              </a:rPr>
              <a:t>/ MOD STATUS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1" i="0" u="sng" strike="noStrike" kern="1200" cap="none" spc="0" normalizeH="0" baseline="0" noProof="0" dirty="0">
              <a:ln>
                <a:noFill/>
              </a:ln>
              <a:solidFill>
                <a:srgbClr val="000000"/>
              </a:solidFill>
              <a:effectLst/>
              <a:uLnTx/>
              <a:uFillTx/>
              <a:latin typeface="Gill Sans M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sng" strike="noStrike" kern="1200" cap="none" spc="0" normalizeH="0" baseline="0" noProof="0" dirty="0" smtClean="0">
                <a:ln>
                  <a:noFill/>
                </a:ln>
                <a:solidFill>
                  <a:srgbClr val="000000"/>
                </a:solidFill>
                <a:effectLst/>
                <a:uLnTx/>
                <a:uFillTx/>
                <a:latin typeface="Gill Sans MT"/>
                <a:ea typeface="+mn-ea"/>
                <a:cs typeface="+mn-cs"/>
              </a:rPr>
              <a:t>PSIP</a:t>
            </a:r>
            <a:endParaRPr kumimoji="0" lang="en-US" sz="3000" b="1" i="0" u="sng" strike="noStrike" kern="1200" cap="none" spc="0" normalizeH="0" baseline="0" noProof="0" dirty="0">
              <a:ln>
                <a:noFill/>
              </a:ln>
              <a:solidFill>
                <a:srgbClr val="000000"/>
              </a:solidFill>
              <a:effectLst/>
              <a:uLnTx/>
              <a:uFillTx/>
              <a:latin typeface="Gill Sans MT"/>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2B9E6DA-86A3-4331-AA31-4EFFADA7443D}" type="slidenum">
              <a:rPr kumimoji="0" lang="en-US" sz="1800" b="0" i="0" u="none" strike="noStrike" kern="1200" cap="none" spc="0" normalizeH="0" baseline="0" noProof="0" smtClean="0">
                <a:ln>
                  <a:noFill/>
                </a:ln>
                <a:solidFill>
                  <a:srgbClr val="000000"/>
                </a:solidFill>
                <a:effectLst/>
                <a:uLnTx/>
                <a:uFillTx/>
                <a:latin typeface="Gill Sans M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1200" cap="none" spc="0" normalizeH="0" baseline="0" noProof="0">
              <a:ln>
                <a:noFill/>
              </a:ln>
              <a:solidFill>
                <a:srgbClr val="000000"/>
              </a:solidFill>
              <a:effectLst/>
              <a:uLnTx/>
              <a:uFillTx/>
              <a:latin typeface="Gill Sans MT"/>
              <a:ea typeface="+mn-ea"/>
              <a:cs typeface="+mn-cs"/>
            </a:endParaRPr>
          </a:p>
        </p:txBody>
      </p:sp>
    </p:spTree>
    <p:extLst>
      <p:ext uri="{BB962C8B-B14F-4D97-AF65-F5344CB8AC3E}">
        <p14:creationId xmlns:p14="http://schemas.microsoft.com/office/powerpoint/2010/main" val="35209839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7331" y="1040873"/>
            <a:ext cx="6172200" cy="857249"/>
          </a:xfrm>
        </p:spPr>
        <p:txBody>
          <a:bodyPr>
            <a:noAutofit/>
          </a:bodyPr>
          <a:lstStyle/>
          <a:p>
            <a:pPr eaLnBrk="0" fontAlgn="base" hangingPunct="0">
              <a:spcAft>
                <a:spcPct val="0"/>
              </a:spcAft>
            </a:pPr>
            <a:r>
              <a:rPr lang="en-US" sz="2175" b="1" dirty="0"/>
              <a:t>Thrust Reverser Lock-out</a:t>
            </a:r>
            <a:br>
              <a:rPr lang="en-US" sz="2175" b="1" dirty="0"/>
            </a:br>
            <a:r>
              <a:rPr lang="en-US" sz="2175" b="1" dirty="0"/>
              <a:t>Major Events</a:t>
            </a:r>
          </a:p>
        </p:txBody>
      </p:sp>
      <p:graphicFrame>
        <p:nvGraphicFramePr>
          <p:cNvPr id="5" name="Content Placeholder 4"/>
          <p:cNvGraphicFramePr>
            <a:graphicFrameLocks noGrp="1"/>
          </p:cNvGraphicFramePr>
          <p:nvPr>
            <p:ph idx="1"/>
            <p:extLst/>
          </p:nvPr>
        </p:nvGraphicFramePr>
        <p:xfrm>
          <a:off x="311151" y="2163499"/>
          <a:ext cx="8528050" cy="2848044"/>
        </p:xfrm>
        <a:graphic>
          <a:graphicData uri="http://schemas.openxmlformats.org/drawingml/2006/table">
            <a:tbl>
              <a:tblPr firstRow="1" bandRow="1"/>
              <a:tblGrid>
                <a:gridCol w="3713510">
                  <a:extLst>
                    <a:ext uri="{9D8B030D-6E8A-4147-A177-3AD203B41FA5}">
                      <a16:colId xmlns:a16="http://schemas.microsoft.com/office/drawing/2014/main" val="20000"/>
                    </a:ext>
                  </a:extLst>
                </a:gridCol>
                <a:gridCol w="1990820">
                  <a:extLst>
                    <a:ext uri="{9D8B030D-6E8A-4147-A177-3AD203B41FA5}">
                      <a16:colId xmlns:a16="http://schemas.microsoft.com/office/drawing/2014/main" val="20001"/>
                    </a:ext>
                  </a:extLst>
                </a:gridCol>
                <a:gridCol w="1496570">
                  <a:extLst>
                    <a:ext uri="{9D8B030D-6E8A-4147-A177-3AD203B41FA5}">
                      <a16:colId xmlns:a16="http://schemas.microsoft.com/office/drawing/2014/main" val="822070980"/>
                    </a:ext>
                  </a:extLst>
                </a:gridCol>
                <a:gridCol w="1327150">
                  <a:extLst>
                    <a:ext uri="{9D8B030D-6E8A-4147-A177-3AD203B41FA5}">
                      <a16:colId xmlns:a16="http://schemas.microsoft.com/office/drawing/2014/main" val="20002"/>
                    </a:ext>
                  </a:extLst>
                </a:gridCol>
              </a:tblGrid>
              <a:tr h="4572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algn="ctr" defTabSz="914400" rtl="0" eaLnBrk="1" latinLnBrk="0" hangingPunct="1"/>
                      <a:r>
                        <a:rPr lang="en-US" sz="1500" b="1" kern="1200" dirty="0" smtClean="0">
                          <a:solidFill>
                            <a:schemeClr val="bg1"/>
                          </a:solidFill>
                          <a:latin typeface="+mn-lt"/>
                          <a:ea typeface="+mn-ea"/>
                          <a:cs typeface="+mn-cs"/>
                        </a:rPr>
                        <a:t>Event</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500" b="1" kern="1200" dirty="0" smtClean="0">
                          <a:solidFill>
                            <a:schemeClr val="bg1"/>
                          </a:solidFill>
                          <a:latin typeface="+mn-lt"/>
                          <a:ea typeface="+mn-ea"/>
                          <a:cs typeface="+mn-cs"/>
                        </a:rPr>
                        <a:t>Scheduled Date</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a:txBody>
                    <a:bodyPr/>
                    <a:lstStyle/>
                    <a:p>
                      <a:pPr algn="ctr"/>
                      <a:r>
                        <a:rPr lang="en-US" sz="1500" b="1" kern="1200" dirty="0" smtClean="0">
                          <a:solidFill>
                            <a:schemeClr val="bg1"/>
                          </a:solidFill>
                          <a:latin typeface="+mn-lt"/>
                          <a:ea typeface="+mn-ea"/>
                          <a:cs typeface="+mn-cs"/>
                        </a:rPr>
                        <a:t>Adjusted Schedule  Date</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500" kern="1200" dirty="0" smtClean="0">
                          <a:solidFill>
                            <a:schemeClr val="bg1"/>
                          </a:solidFill>
                          <a:latin typeface="+mn-lt"/>
                          <a:ea typeface="+mn-ea"/>
                          <a:cs typeface="+mn-cs"/>
                        </a:rPr>
                        <a:t>Actual Date</a:t>
                      </a:r>
                      <a:endParaRPr lang="en-US" sz="1500"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381531">
                <a:tc>
                  <a:txBody>
                    <a:bodyPr/>
                    <a:lstStyle/>
                    <a:p>
                      <a:pPr marL="0" algn="ctr" defTabSz="914400" rtl="0" eaLnBrk="1" latinLnBrk="0" hangingPunct="1"/>
                      <a:r>
                        <a:rPr lang="en-US" sz="1400" b="1" dirty="0" smtClean="0">
                          <a:solidFill>
                            <a:srgbClr val="000000"/>
                          </a:solidFill>
                        </a:rPr>
                        <a:t>Determine Feasibility of Permanent Deactivation </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September 2019</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September 2019</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381531">
                <a:tc>
                  <a:txBody>
                    <a:bodyPr/>
                    <a:lstStyle/>
                    <a:p>
                      <a:pPr marL="0" algn="ctr" defTabSz="914400" rtl="0" eaLnBrk="1" latinLnBrk="0" hangingPunct="1"/>
                      <a:r>
                        <a:rPr lang="en-US" sz="1400" b="1" kern="1200" dirty="0" smtClean="0">
                          <a:solidFill>
                            <a:schemeClr val="tx1"/>
                          </a:solidFill>
                          <a:latin typeface="+mn-lt"/>
                          <a:ea typeface="+mn-ea"/>
                          <a:cs typeface="+mn-cs"/>
                        </a:rPr>
                        <a:t>Test Fit</a:t>
                      </a:r>
                      <a:r>
                        <a:rPr lang="en-US" sz="1400" b="1" kern="1200" baseline="0" dirty="0" smtClean="0">
                          <a:solidFill>
                            <a:schemeClr val="tx1"/>
                          </a:solidFill>
                          <a:latin typeface="+mn-lt"/>
                          <a:ea typeface="+mn-ea"/>
                          <a:cs typeface="+mn-cs"/>
                        </a:rPr>
                        <a:t> (Failed)</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November</a:t>
                      </a:r>
                      <a:r>
                        <a:rPr lang="en-US" sz="1400" b="1" kern="1200" baseline="0" dirty="0" smtClean="0">
                          <a:solidFill>
                            <a:schemeClr val="tx1"/>
                          </a:solidFill>
                          <a:latin typeface="+mn-lt"/>
                          <a:ea typeface="+mn-ea"/>
                          <a:cs typeface="+mn-cs"/>
                        </a:rPr>
                        <a:t> 2020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November</a:t>
                      </a:r>
                      <a:r>
                        <a:rPr lang="en-US" sz="1400" b="1" kern="1200" baseline="0" dirty="0" smtClean="0">
                          <a:solidFill>
                            <a:schemeClr val="tx1"/>
                          </a:solidFill>
                          <a:latin typeface="+mn-lt"/>
                          <a:ea typeface="+mn-ea"/>
                          <a:cs typeface="+mn-cs"/>
                        </a:rPr>
                        <a:t> 2020</a:t>
                      </a:r>
                      <a:endParaRPr lang="en-US" sz="1400" b="1" kern="1200" dirty="0" smtClean="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3097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Redesign</a:t>
                      </a:r>
                      <a:r>
                        <a:rPr lang="en-US" sz="1400" b="1" kern="1200" baseline="0" dirty="0" smtClean="0">
                          <a:solidFill>
                            <a:schemeClr val="tx1"/>
                          </a:solidFill>
                          <a:latin typeface="+mn-lt"/>
                          <a:ea typeface="+mn-ea"/>
                          <a:cs typeface="+mn-cs"/>
                        </a:rPr>
                        <a:t> Feasibility</a:t>
                      </a:r>
                      <a:endParaRPr lang="en-US" sz="1400" b="1" kern="120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January 2020</a:t>
                      </a: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January</a:t>
                      </a:r>
                      <a:r>
                        <a:rPr lang="en-US" sz="1400" b="1" kern="1200" baseline="0" dirty="0" smtClean="0">
                          <a:solidFill>
                            <a:schemeClr val="tx1"/>
                          </a:solidFill>
                          <a:latin typeface="+mn-lt"/>
                          <a:ea typeface="+mn-ea"/>
                          <a:cs typeface="+mn-cs"/>
                        </a:rPr>
                        <a:t> 2020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0"/>
                  </a:ext>
                </a:extLst>
              </a:tr>
              <a:tr h="3097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Completed Redesign </a:t>
                      </a: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July</a:t>
                      </a:r>
                      <a:r>
                        <a:rPr lang="en-US" sz="1400" b="1" kern="1200" baseline="0" dirty="0" smtClean="0">
                          <a:solidFill>
                            <a:schemeClr val="tx1"/>
                          </a:solidFill>
                          <a:latin typeface="+mn-lt"/>
                          <a:ea typeface="+mn-ea"/>
                          <a:cs typeface="+mn-cs"/>
                        </a:rPr>
                        <a:t> 2020</a:t>
                      </a:r>
                      <a:endParaRPr lang="en-US" sz="1400" b="1" kern="1200" dirty="0" smtClean="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July 2020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17106325"/>
                  </a:ext>
                </a:extLst>
              </a:tr>
              <a:tr h="252076">
                <a:tc>
                  <a:txBody>
                    <a:bodyPr/>
                    <a:lstStyle/>
                    <a:p>
                      <a:pPr marL="0" algn="ctr" defTabSz="914400" rtl="0" eaLnBrk="1" latinLnBrk="0" hangingPunct="1"/>
                      <a:r>
                        <a:rPr lang="en-US" sz="1400" b="1" kern="1200" dirty="0" smtClean="0">
                          <a:solidFill>
                            <a:schemeClr val="tx1"/>
                          </a:solidFill>
                          <a:latin typeface="+mn-lt"/>
                          <a:ea typeface="+mn-ea"/>
                          <a:cs typeface="+mn-cs"/>
                        </a:rPr>
                        <a:t>Final Drawing Received </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Aug 2020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50255259"/>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Aluminum Part</a:t>
                      </a:r>
                      <a:r>
                        <a:rPr lang="en-US" sz="1400" b="1" kern="1200" baseline="0" dirty="0" smtClean="0">
                          <a:solidFill>
                            <a:schemeClr val="tx1"/>
                          </a:solidFill>
                          <a:latin typeface="+mn-lt"/>
                          <a:ea typeface="+mn-ea"/>
                          <a:cs typeface="+mn-cs"/>
                        </a:rPr>
                        <a:t> Fab (Fit Test)</a:t>
                      </a:r>
                      <a:endParaRPr lang="en-US" sz="1400" b="1" kern="120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Sep 2020</a:t>
                      </a: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233689347"/>
                  </a:ext>
                </a:extLst>
              </a:tr>
              <a:tr h="252076">
                <a:tc>
                  <a:txBody>
                    <a:bodyPr/>
                    <a:lstStyle/>
                    <a:p>
                      <a:pPr marL="0" algn="ctr" defTabSz="914400" rtl="0" eaLnBrk="1" latinLnBrk="0" hangingPunct="1"/>
                      <a:r>
                        <a:rPr lang="en-US" sz="1400" b="1" kern="1200" dirty="0" smtClean="0">
                          <a:solidFill>
                            <a:schemeClr val="tx1"/>
                          </a:solidFill>
                          <a:latin typeface="+mn-lt"/>
                          <a:ea typeface="+mn-ea"/>
                          <a:cs typeface="+mn-cs"/>
                        </a:rPr>
                        <a:t>Flight Test </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Dec 2020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048302912"/>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smtClean="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2"/>
                  </a:ext>
                </a:extLst>
              </a:tr>
            </a:tbl>
          </a:graphicData>
        </a:graphic>
      </p:graphicFrame>
      <p:sp>
        <p:nvSpPr>
          <p:cNvPr id="4" name="TextBox 3"/>
          <p:cNvSpPr txBox="1"/>
          <p:nvPr/>
        </p:nvSpPr>
        <p:spPr>
          <a:xfrm>
            <a:off x="6291073" y="1817251"/>
            <a:ext cx="1388459" cy="369332"/>
          </a:xfrm>
          <a:prstGeom prst="rect">
            <a:avLst/>
          </a:prstGeom>
          <a:noFill/>
        </p:spPr>
        <p:txBody>
          <a:bodyPr wrap="square" rtlCol="0">
            <a:spAutoFit/>
          </a:bodyPr>
          <a:lstStyle/>
          <a:p>
            <a:pPr defTabSz="685800"/>
            <a:r>
              <a:rPr lang="en-US" sz="900" dirty="0">
                <a:solidFill>
                  <a:srgbClr val="000000"/>
                </a:solidFill>
                <a:latin typeface="Arial"/>
              </a:rPr>
              <a:t>POC: Micah McFarland</a:t>
            </a:r>
          </a:p>
          <a:p>
            <a:pPr defTabSz="685800"/>
            <a:r>
              <a:rPr lang="en-US" sz="900" dirty="0">
                <a:solidFill>
                  <a:srgbClr val="000000"/>
                </a:solidFill>
                <a:latin typeface="Arial"/>
              </a:rPr>
              <a:t>As of </a:t>
            </a:r>
            <a:r>
              <a:rPr lang="en-US" sz="900" dirty="0">
                <a:latin typeface="Arial"/>
              </a:rPr>
              <a:t>24 Sep 2020</a:t>
            </a:r>
          </a:p>
        </p:txBody>
      </p:sp>
    </p:spTree>
    <p:extLst>
      <p:ext uri="{BB962C8B-B14F-4D97-AF65-F5344CB8AC3E}">
        <p14:creationId xmlns:p14="http://schemas.microsoft.com/office/powerpoint/2010/main" val="384284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9665" y="888738"/>
            <a:ext cx="3931367" cy="310341"/>
          </a:xfrm>
          <a:prstGeom prst="rect">
            <a:avLst/>
          </a:prstGeom>
          <a:noFill/>
        </p:spPr>
        <p:txBody>
          <a:bodyPr wrap="square" rtlCol="0">
            <a:spAutoFit/>
          </a:bodyPr>
          <a:lstStyle/>
          <a:p>
            <a:pPr marL="1587104" indent="-1587104" defTabSz="685800">
              <a:lnSpc>
                <a:spcPts val="1725"/>
              </a:lnSpc>
            </a:pPr>
            <a:r>
              <a:rPr lang="en-US" b="1" dirty="0">
                <a:solidFill>
                  <a:srgbClr val="1F497D">
                    <a:lumMod val="75000"/>
                  </a:srgbClr>
                </a:solidFill>
                <a:latin typeface="Calibri" panose="020F0502020204030204"/>
              </a:rPr>
              <a:t>Program: THRUST REVERSER LOCK-OUT</a:t>
            </a:r>
          </a:p>
        </p:txBody>
      </p:sp>
      <p:sp>
        <p:nvSpPr>
          <p:cNvPr id="5" name="TextBox 4"/>
          <p:cNvSpPr txBox="1"/>
          <p:nvPr/>
        </p:nvSpPr>
        <p:spPr>
          <a:xfrm>
            <a:off x="1143001" y="1200151"/>
            <a:ext cx="1156086"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panose="020F0502020204030204"/>
              </a:rPr>
              <a:t>WSIP Program</a:t>
            </a:r>
            <a:r>
              <a:rPr lang="en-US" sz="900" dirty="0">
                <a:solidFill>
                  <a:prstClr val="black"/>
                </a:solidFill>
                <a:latin typeface="Calibri" panose="020F0502020204030204"/>
              </a:rPr>
              <a:t>: PSIP </a:t>
            </a:r>
          </a:p>
        </p:txBody>
      </p:sp>
      <p:sp>
        <p:nvSpPr>
          <p:cNvPr id="7" name="TextBox 6"/>
          <p:cNvSpPr txBox="1"/>
          <p:nvPr/>
        </p:nvSpPr>
        <p:spPr>
          <a:xfrm>
            <a:off x="3731850" y="1200151"/>
            <a:ext cx="2954655"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panose="020F0502020204030204"/>
              </a:rPr>
              <a:t>WSIP POC</a:t>
            </a:r>
            <a:r>
              <a:rPr lang="en-US" sz="900" dirty="0">
                <a:solidFill>
                  <a:prstClr val="black"/>
                </a:solidFill>
                <a:latin typeface="Calibri" panose="020F0502020204030204"/>
              </a:rPr>
              <a:t>: Micah McFarland	</a:t>
            </a:r>
            <a:r>
              <a:rPr lang="en-US" sz="900" dirty="0">
                <a:solidFill>
                  <a:srgbClr val="FF0000"/>
                </a:solidFill>
                <a:latin typeface="Arial"/>
              </a:rPr>
              <a:t> </a:t>
            </a:r>
            <a:r>
              <a:rPr lang="en-US" sz="900" dirty="0">
                <a:latin typeface="Arial"/>
              </a:rPr>
              <a:t>24 Sep 2020 </a:t>
            </a:r>
            <a:r>
              <a:rPr lang="en-US" sz="900" dirty="0">
                <a:solidFill>
                  <a:prstClr val="black"/>
                </a:solidFill>
                <a:latin typeface="Calibri" panose="020F0502020204030204"/>
              </a:rPr>
              <a:t>	</a:t>
            </a:r>
          </a:p>
        </p:txBody>
      </p:sp>
      <p:sp>
        <p:nvSpPr>
          <p:cNvPr id="9" name="TextBox 8"/>
          <p:cNvSpPr txBox="1"/>
          <p:nvPr/>
        </p:nvSpPr>
        <p:spPr>
          <a:xfrm>
            <a:off x="6575976" y="1200151"/>
            <a:ext cx="1380506"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panose="020F0502020204030204"/>
              </a:rPr>
              <a:t>HBG POC</a:t>
            </a:r>
            <a:r>
              <a:rPr lang="en-US" sz="900" dirty="0">
                <a:solidFill>
                  <a:prstClr val="black"/>
                </a:solidFill>
                <a:latin typeface="Calibri" panose="020F0502020204030204"/>
              </a:rPr>
              <a:t>: Michael March</a:t>
            </a: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1" y="1997119"/>
            <a:ext cx="275075" cy="507831"/>
          </a:xfrm>
          <a:prstGeom prst="rect">
            <a:avLst/>
          </a:prstGeom>
          <a:noFill/>
        </p:spPr>
        <p:txBody>
          <a:bodyPr wrap="none" rtlCol="0">
            <a:spAutoFit/>
          </a:bodyPr>
          <a:lstStyle/>
          <a:p>
            <a:pPr marL="89297" indent="-89297" defTabSz="685800">
              <a:buFont typeface="Arial" pitchFamily="34" charset="0"/>
              <a:buChar char="•"/>
            </a:pPr>
            <a:endParaRPr lang="en-US" sz="1350" dirty="0">
              <a:solidFill>
                <a:prstClr val="black"/>
              </a:solidFill>
              <a:latin typeface="Calibri" panose="020F0502020204030204"/>
            </a:endParaRPr>
          </a:p>
          <a:p>
            <a:pPr defTabSz="685800"/>
            <a:endParaRPr lang="en-US" sz="1350" dirty="0">
              <a:solidFill>
                <a:prstClr val="black"/>
              </a:solidFill>
              <a:latin typeface="Calibri" panose="020F0502020204030204"/>
            </a:endParaRPr>
          </a:p>
        </p:txBody>
      </p: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Program Schedule / Milestones</a:t>
            </a:r>
            <a:endParaRPr lang="en-US" sz="1350" dirty="0">
              <a:solidFill>
                <a:prstClr val="white"/>
              </a:solidFill>
              <a:effectLst>
                <a:outerShdw blurRad="38100" dist="38100" dir="2700000" algn="tl">
                  <a:srgbClr val="000000">
                    <a:alpha val="43137"/>
                  </a:srgbClr>
                </a:outerShdw>
              </a:effectLst>
              <a:latin typeface="Calibri" panose="020F0502020204030204"/>
            </a:endParaRPr>
          </a:p>
        </p:txBody>
      </p:sp>
      <p:cxnSp>
        <p:nvCxnSpPr>
          <p:cNvPr id="27" name="Straight Connector 26"/>
          <p:cNvCxnSpPr/>
          <p:nvPr/>
        </p:nvCxnSpPr>
        <p:spPr>
          <a:xfrm>
            <a:off x="1143000" y="3714750"/>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43000" y="36004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Program Description</a:t>
            </a:r>
            <a:endParaRPr lang="en-US" sz="1350" dirty="0">
              <a:solidFill>
                <a:prstClr val="white"/>
              </a:solidFill>
              <a:effectLst>
                <a:outerShdw blurRad="38100" dist="38100" dir="2700000" algn="tl">
                  <a:srgbClr val="000000">
                    <a:alpha val="43137"/>
                  </a:srgbClr>
                </a:outerShdw>
              </a:effectLst>
              <a:latin typeface="Calibri" panose="020F0502020204030204"/>
            </a:endParaRPr>
          </a:p>
        </p:txBody>
      </p:sp>
      <p:sp>
        <p:nvSpPr>
          <p:cNvPr id="34" name="TextBox 33"/>
          <p:cNvSpPr txBox="1"/>
          <p:nvPr/>
        </p:nvSpPr>
        <p:spPr>
          <a:xfrm>
            <a:off x="4564856" y="36004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Recommendation/ Status</a:t>
            </a:r>
          </a:p>
        </p:txBody>
      </p:sp>
      <p:sp>
        <p:nvSpPr>
          <p:cNvPr id="38" name="TextBox 37"/>
          <p:cNvSpPr txBox="1"/>
          <p:nvPr/>
        </p:nvSpPr>
        <p:spPr>
          <a:xfrm>
            <a:off x="1150145" y="1730836"/>
            <a:ext cx="3400425" cy="1200329"/>
          </a:xfrm>
          <a:prstGeom prst="rect">
            <a:avLst/>
          </a:prstGeom>
          <a:noFill/>
        </p:spPr>
        <p:txBody>
          <a:bodyPr wrap="square" rtlCol="0">
            <a:spAutoFit/>
          </a:bodyPr>
          <a:lstStyle/>
          <a:p>
            <a:pPr marL="85725" indent="-85725" defTabSz="685800">
              <a:buFont typeface="Arial" panose="020B0604020202020204" pitchFamily="34" charset="0"/>
              <a:buChar char="•"/>
            </a:pPr>
            <a:r>
              <a:rPr lang="en-US" sz="1200" b="1" dirty="0">
                <a:solidFill>
                  <a:srgbClr val="000000"/>
                </a:solidFill>
                <a:latin typeface="Calibri" panose="020F0502020204030204"/>
              </a:rPr>
              <a:t>Thrust Reverser System Lock-Out:</a:t>
            </a:r>
            <a:endParaRPr lang="en-US" sz="1200" dirty="0">
              <a:solidFill>
                <a:srgbClr val="000000"/>
              </a:solidFill>
              <a:latin typeface="Calibri" panose="020F0502020204030204"/>
            </a:endParaRPr>
          </a:p>
          <a:p>
            <a:pPr marL="428625" lvl="1" indent="-85725" defTabSz="685800">
              <a:buFont typeface="Arial" panose="020B0604020202020204" pitchFamily="34" charset="0"/>
              <a:buChar char="•"/>
            </a:pPr>
            <a:r>
              <a:rPr lang="en-US" sz="1200" dirty="0">
                <a:solidFill>
                  <a:srgbClr val="000000"/>
                </a:solidFill>
                <a:latin typeface="Calibri" panose="020F0502020204030204"/>
              </a:rPr>
              <a:t>Determine feasibility of permanent deactivation of forward and aft thrust reverser system to improve overall NMC rate</a:t>
            </a:r>
          </a:p>
          <a:p>
            <a:pPr marL="428625" lvl="1" indent="-85725" defTabSz="685800">
              <a:buFont typeface="Arial" panose="020B0604020202020204" pitchFamily="34" charset="0"/>
              <a:buChar char="•"/>
            </a:pPr>
            <a:r>
              <a:rPr lang="en-US" sz="1200" dirty="0">
                <a:solidFill>
                  <a:srgbClr val="000000"/>
                </a:solidFill>
                <a:latin typeface="Calibri" panose="020F0502020204030204"/>
              </a:rPr>
              <a:t>Reduce inspection, troubleshooting, and repair time / cost</a:t>
            </a:r>
          </a:p>
        </p:txBody>
      </p:sp>
      <p:sp>
        <p:nvSpPr>
          <p:cNvPr id="30" name="TextBox 29"/>
          <p:cNvSpPr txBox="1"/>
          <p:nvPr/>
        </p:nvSpPr>
        <p:spPr>
          <a:xfrm>
            <a:off x="4598329" y="4030977"/>
            <a:ext cx="3200400" cy="2054409"/>
          </a:xfrm>
          <a:prstGeom prst="rect">
            <a:avLst/>
          </a:prstGeom>
          <a:noFill/>
        </p:spPr>
        <p:txBody>
          <a:bodyPr wrap="square" rtlCol="0">
            <a:spAutoFit/>
          </a:bodyPr>
          <a:lstStyle/>
          <a:p>
            <a:pPr defTabSz="685800"/>
            <a:r>
              <a:rPr lang="en-US" sz="1200" b="1" dirty="0">
                <a:solidFill>
                  <a:prstClr val="black"/>
                </a:solidFill>
                <a:latin typeface="Calibri" panose="020F0502020204030204"/>
              </a:rPr>
              <a:t>Recommendation:</a:t>
            </a:r>
          </a:p>
          <a:p>
            <a:pPr marL="214313" indent="-214313" defTabSz="685800">
              <a:buFont typeface="Arial" panose="020B0604020202020204" pitchFamily="34" charset="0"/>
              <a:buChar char="•"/>
            </a:pPr>
            <a:r>
              <a:rPr lang="en-US" sz="1050" dirty="0">
                <a:solidFill>
                  <a:prstClr val="black"/>
                </a:solidFill>
                <a:latin typeface="Calibri" panose="020F0502020204030204"/>
              </a:rPr>
              <a:t>Awaiting completion of FSER 20-0030</a:t>
            </a:r>
          </a:p>
          <a:p>
            <a:pPr marL="214313" indent="-214313" defTabSz="685800">
              <a:buFont typeface="Arial" panose="020B0604020202020204" pitchFamily="34" charset="0"/>
              <a:buChar char="•"/>
            </a:pPr>
            <a:r>
              <a:rPr lang="en-US" sz="1050" dirty="0">
                <a:solidFill>
                  <a:prstClr val="black"/>
                </a:solidFill>
                <a:latin typeface="Calibri" panose="020F0502020204030204"/>
              </a:rPr>
              <a:t>Re-established weekly meetings with NG, to provide feedback. Working together to ensure success of outlined goals.</a:t>
            </a:r>
          </a:p>
          <a:p>
            <a:pPr defTabSz="685800"/>
            <a:r>
              <a:rPr lang="en-US" sz="1050" b="1" dirty="0">
                <a:solidFill>
                  <a:prstClr val="black"/>
                </a:solidFill>
                <a:latin typeface="Calibri" panose="020F0502020204030204"/>
              </a:rPr>
              <a:t>Status:</a:t>
            </a:r>
          </a:p>
          <a:p>
            <a:pPr marL="214313" indent="-214313" defTabSz="685800">
              <a:buFont typeface="Arial" panose="020B0604020202020204" pitchFamily="34" charset="0"/>
              <a:buChar char="•"/>
            </a:pPr>
            <a:r>
              <a:rPr lang="en-US" sz="1050" dirty="0">
                <a:solidFill>
                  <a:prstClr val="black"/>
                </a:solidFill>
                <a:latin typeface="Calibri" panose="020F0502020204030204"/>
              </a:rPr>
              <a:t>Received</a:t>
            </a:r>
            <a:r>
              <a:rPr lang="en-US" sz="1050" dirty="0">
                <a:solidFill>
                  <a:srgbClr val="5B9BD5"/>
                </a:solidFill>
                <a:latin typeface="Calibri" panose="020F0502020204030204"/>
              </a:rPr>
              <a:t> </a:t>
            </a:r>
            <a:r>
              <a:rPr lang="en-US" sz="1050" dirty="0">
                <a:solidFill>
                  <a:prstClr val="black"/>
                </a:solidFill>
                <a:latin typeface="Calibri" panose="020F0502020204030204"/>
              </a:rPr>
              <a:t>draft drawings on 5 June 2020 for review. </a:t>
            </a:r>
          </a:p>
          <a:p>
            <a:pPr marL="214313" indent="-214313" defTabSz="685800">
              <a:buFont typeface="Arial" panose="020B0604020202020204" pitchFamily="34" charset="0"/>
              <a:buChar char="•"/>
            </a:pPr>
            <a:r>
              <a:rPr lang="en-US" sz="1050" dirty="0">
                <a:solidFill>
                  <a:prstClr val="black"/>
                </a:solidFill>
                <a:latin typeface="Calibri" panose="020F0502020204030204"/>
              </a:rPr>
              <a:t>Received draft drawings on 8 July2020 for review. </a:t>
            </a:r>
          </a:p>
          <a:p>
            <a:pPr marL="214313" indent="-214313" defTabSz="685800">
              <a:buFont typeface="Arial" panose="020B0604020202020204" pitchFamily="34" charset="0"/>
              <a:buChar char="•"/>
            </a:pPr>
            <a:r>
              <a:rPr lang="en-US" sz="1050" dirty="0">
                <a:solidFill>
                  <a:prstClr val="black"/>
                </a:solidFill>
                <a:latin typeface="Calibri" panose="020F0502020204030204"/>
              </a:rPr>
              <a:t>Received draft drawings on 16 July 2020 for review.</a:t>
            </a:r>
          </a:p>
          <a:p>
            <a:pPr marL="214313" indent="-214313" defTabSz="685800">
              <a:buFont typeface="Arial" panose="020B0604020202020204" pitchFamily="34" charset="0"/>
              <a:buChar char="•"/>
            </a:pPr>
            <a:r>
              <a:rPr lang="en-US" sz="1050" dirty="0">
                <a:solidFill>
                  <a:prstClr val="black"/>
                </a:solidFill>
                <a:latin typeface="Calibri" panose="020F0502020204030204"/>
              </a:rPr>
              <a:t>Received draft/final drawings on 6 Aug 2020 for review. </a:t>
            </a:r>
          </a:p>
          <a:p>
            <a:pPr defTabSz="685800"/>
            <a:r>
              <a:rPr lang="en-US" sz="1050" dirty="0">
                <a:solidFill>
                  <a:prstClr val="black"/>
                </a:solidFill>
                <a:latin typeface="Calibri" panose="020F0502020204030204"/>
              </a:rPr>
              <a:t> </a:t>
            </a:r>
          </a:p>
        </p:txBody>
      </p:sp>
      <p:sp>
        <p:nvSpPr>
          <p:cNvPr id="36" name="TextBox 35"/>
          <p:cNvSpPr txBox="1"/>
          <p:nvPr/>
        </p:nvSpPr>
        <p:spPr>
          <a:xfrm>
            <a:off x="4319696" y="609600"/>
            <a:ext cx="351378" cy="230832"/>
          </a:xfrm>
          <a:prstGeom prst="rect">
            <a:avLst/>
          </a:prstGeom>
          <a:noFill/>
        </p:spPr>
        <p:txBody>
          <a:bodyPr wrap="none" rtlCol="0">
            <a:spAutoFit/>
          </a:bodyPr>
          <a:lstStyle/>
          <a:p>
            <a:pPr defTabSz="685800"/>
            <a:r>
              <a:rPr lang="en-US" sz="900" b="1" dirty="0" smtClean="0">
                <a:solidFill>
                  <a:srgbClr val="FF0000"/>
                </a:solidFill>
                <a:latin typeface="Calibri" panose="020F0502020204030204"/>
              </a:rPr>
              <a:t>CUI</a:t>
            </a:r>
            <a:endParaRPr lang="en-US" sz="900" b="1" dirty="0">
              <a:solidFill>
                <a:srgbClr val="FF0000"/>
              </a:solidFill>
              <a:latin typeface="Calibri" panose="020F0502020204030204"/>
            </a:endParaRPr>
          </a:p>
        </p:txBody>
      </p:sp>
      <p:sp>
        <p:nvSpPr>
          <p:cNvPr id="37" name="TextBox 36"/>
          <p:cNvSpPr txBox="1"/>
          <p:nvPr/>
        </p:nvSpPr>
        <p:spPr>
          <a:xfrm>
            <a:off x="4343400" y="6093768"/>
            <a:ext cx="351378" cy="230832"/>
          </a:xfrm>
          <a:prstGeom prst="rect">
            <a:avLst/>
          </a:prstGeom>
          <a:noFill/>
        </p:spPr>
        <p:txBody>
          <a:bodyPr wrap="none" rtlCol="0">
            <a:spAutoFit/>
          </a:bodyPr>
          <a:lstStyle/>
          <a:p>
            <a:pPr defTabSz="685800"/>
            <a:r>
              <a:rPr lang="en-US" sz="900" b="1" dirty="0" smtClean="0">
                <a:solidFill>
                  <a:srgbClr val="FF0000"/>
                </a:solidFill>
                <a:latin typeface="Calibri" panose="020F0502020204030204"/>
              </a:rPr>
              <a:t>CUI</a:t>
            </a:r>
            <a:endParaRPr lang="en-US" sz="900" b="1" dirty="0">
              <a:solidFill>
                <a:srgbClr val="FF0000"/>
              </a:solidFill>
              <a:latin typeface="Calibri" panose="020F0502020204030204"/>
            </a:endParaRPr>
          </a:p>
        </p:txBody>
      </p:sp>
      <p:sp>
        <p:nvSpPr>
          <p:cNvPr id="39" name="TextBox 38"/>
          <p:cNvSpPr txBox="1"/>
          <p:nvPr/>
        </p:nvSpPr>
        <p:spPr>
          <a:xfrm>
            <a:off x="1143000" y="3900175"/>
            <a:ext cx="3402672" cy="1754326"/>
          </a:xfrm>
          <a:prstGeom prst="rect">
            <a:avLst/>
          </a:prstGeom>
          <a:noFill/>
        </p:spPr>
        <p:txBody>
          <a:bodyPr wrap="square" rtlCol="0">
            <a:spAutoFit/>
          </a:bodyPr>
          <a:lstStyle/>
          <a:p>
            <a:pPr defTabSz="685800"/>
            <a:r>
              <a:rPr lang="en-US" sz="1200" b="1" dirty="0">
                <a:solidFill>
                  <a:prstClr val="black"/>
                </a:solidFill>
                <a:latin typeface="Calibri" panose="020F0502020204030204"/>
              </a:rPr>
              <a:t>Issues:</a:t>
            </a:r>
          </a:p>
          <a:p>
            <a:pPr marL="214313" indent="-214313" defTabSz="685800">
              <a:buFont typeface="Arial" panose="020B0604020202020204" pitchFamily="34" charset="0"/>
              <a:buChar char="•"/>
            </a:pPr>
            <a:r>
              <a:rPr lang="en-US" sz="1200" dirty="0">
                <a:solidFill>
                  <a:prstClr val="black"/>
                </a:solidFill>
                <a:latin typeface="Calibri" panose="020F0502020204030204"/>
              </a:rPr>
              <a:t>Ease of installation</a:t>
            </a:r>
          </a:p>
          <a:p>
            <a:pPr marL="214313" indent="-214313" defTabSz="685800">
              <a:buFont typeface="Arial" panose="020B0604020202020204" pitchFamily="34" charset="0"/>
              <a:buChar char="•"/>
            </a:pPr>
            <a:r>
              <a:rPr lang="en-US" sz="1200" dirty="0">
                <a:solidFill>
                  <a:prstClr val="black"/>
                </a:solidFill>
                <a:latin typeface="Calibri" panose="020F0502020204030204"/>
              </a:rPr>
              <a:t>Part manufacturing</a:t>
            </a:r>
          </a:p>
          <a:p>
            <a:pPr marL="214313" indent="-214313" defTabSz="685800">
              <a:buFont typeface="Arial" panose="020B0604020202020204" pitchFamily="34" charset="0"/>
              <a:buChar char="•"/>
            </a:pPr>
            <a:r>
              <a:rPr lang="en-US" sz="1200" dirty="0">
                <a:solidFill>
                  <a:prstClr val="black"/>
                </a:solidFill>
                <a:latin typeface="Calibri" panose="020F0502020204030204"/>
              </a:rPr>
              <a:t>Part maintainability</a:t>
            </a:r>
          </a:p>
          <a:p>
            <a:pPr defTabSz="685800"/>
            <a:r>
              <a:rPr lang="en-US" sz="1200" b="1" dirty="0">
                <a:solidFill>
                  <a:prstClr val="black"/>
                </a:solidFill>
                <a:latin typeface="Calibri" panose="020F0502020204030204"/>
              </a:rPr>
              <a:t>Status:</a:t>
            </a:r>
          </a:p>
          <a:p>
            <a:pPr marL="214313" indent="-214313" defTabSz="685800">
              <a:buFont typeface="Arial" panose="020B0604020202020204" pitchFamily="34" charset="0"/>
              <a:buChar char="•"/>
            </a:pPr>
            <a:r>
              <a:rPr lang="en-US" sz="1200" dirty="0">
                <a:solidFill>
                  <a:prstClr val="black"/>
                </a:solidFill>
                <a:latin typeface="Calibri" panose="020F0502020204030204"/>
              </a:rPr>
              <a:t>Completed Feasibility Study on Thrust Reverser Lockout</a:t>
            </a:r>
          </a:p>
          <a:p>
            <a:pPr marL="214313" indent="-214313" defTabSz="685800">
              <a:buFont typeface="Arial" panose="020B0604020202020204" pitchFamily="34" charset="0"/>
              <a:buChar char="•"/>
            </a:pPr>
            <a:r>
              <a:rPr lang="en-US" sz="1200" dirty="0">
                <a:solidFill>
                  <a:prstClr val="black"/>
                </a:solidFill>
                <a:latin typeface="Calibri" panose="020F0502020204030204"/>
              </a:rPr>
              <a:t>Improved design looks promising </a:t>
            </a:r>
          </a:p>
          <a:p>
            <a:pPr marL="214313" indent="-214313" defTabSz="685800">
              <a:buFont typeface="Arial" panose="020B0604020202020204" pitchFamily="34" charset="0"/>
              <a:buChar char="•"/>
            </a:pPr>
            <a:r>
              <a:rPr lang="en-US" sz="1200" dirty="0">
                <a:solidFill>
                  <a:prstClr val="black"/>
                </a:solidFill>
                <a:latin typeface="Calibri" panose="020F0502020204030204"/>
              </a:rPr>
              <a:t>Submitted suggested changes to draft drawings. </a:t>
            </a:r>
          </a:p>
        </p:txBody>
      </p:sp>
      <p:sp>
        <p:nvSpPr>
          <p:cNvPr id="2" name="Rectangle 1"/>
          <p:cNvSpPr/>
          <p:nvPr/>
        </p:nvSpPr>
        <p:spPr>
          <a:xfrm>
            <a:off x="4598329" y="1735148"/>
            <a:ext cx="3598673" cy="2054409"/>
          </a:xfrm>
          <a:prstGeom prst="rect">
            <a:avLst/>
          </a:prstGeom>
        </p:spPr>
        <p:txBody>
          <a:bodyPr wrap="square">
            <a:spAutoFit/>
          </a:bodyPr>
          <a:lstStyle/>
          <a:p>
            <a:pPr defTabSz="685800"/>
            <a:r>
              <a:rPr lang="en-US" sz="1200" b="1" dirty="0">
                <a:solidFill>
                  <a:prstClr val="black"/>
                </a:solidFill>
                <a:latin typeface="Calibri" panose="020F0502020204030204"/>
              </a:rPr>
              <a:t>Program Schedule:</a:t>
            </a:r>
          </a:p>
          <a:p>
            <a:pPr marL="214313" indent="-214313" defTabSz="685800">
              <a:buFont typeface="Arial" panose="020B0604020202020204" pitchFamily="34" charset="0"/>
              <a:buChar char="•"/>
            </a:pPr>
            <a:r>
              <a:rPr lang="en-US" sz="1050" dirty="0">
                <a:solidFill>
                  <a:prstClr val="black"/>
                </a:solidFill>
                <a:latin typeface="Calibri" panose="020F0502020204030204"/>
              </a:rPr>
              <a:t>September 2019: RRB 1067 Approval Meeting</a:t>
            </a:r>
          </a:p>
          <a:p>
            <a:pPr marL="214313" indent="-214313" defTabSz="685800">
              <a:buFont typeface="Arial" panose="020B0604020202020204" pitchFamily="34" charset="0"/>
              <a:buChar char="•"/>
            </a:pPr>
            <a:r>
              <a:rPr lang="en-US" sz="1050" dirty="0">
                <a:solidFill>
                  <a:prstClr val="black"/>
                </a:solidFill>
                <a:latin typeface="Calibri" panose="020F0502020204030204"/>
              </a:rPr>
              <a:t>October 2019: First test fit failed</a:t>
            </a:r>
          </a:p>
          <a:p>
            <a:pPr marL="214313" indent="-214313" defTabSz="685800">
              <a:buFont typeface="Arial" panose="020B0604020202020204" pitchFamily="34" charset="0"/>
              <a:buChar char="•"/>
            </a:pPr>
            <a:r>
              <a:rPr lang="en-US" sz="1050" dirty="0">
                <a:solidFill>
                  <a:prstClr val="black"/>
                </a:solidFill>
                <a:latin typeface="Calibri" panose="020F0502020204030204"/>
              </a:rPr>
              <a:t>November 2019: Discussed redesign  </a:t>
            </a:r>
          </a:p>
          <a:p>
            <a:pPr marL="214313" indent="-214313" defTabSz="685800">
              <a:buFont typeface="Arial" panose="020B0604020202020204" pitchFamily="34" charset="0"/>
              <a:buChar char="•"/>
            </a:pPr>
            <a:r>
              <a:rPr lang="en-US" sz="1050" dirty="0">
                <a:solidFill>
                  <a:prstClr val="black"/>
                </a:solidFill>
                <a:latin typeface="Calibri" panose="020F0502020204030204"/>
              </a:rPr>
              <a:t>January 2020: NGC completed FSER 20-0016 (Feasibility Redesign)</a:t>
            </a:r>
          </a:p>
          <a:p>
            <a:pPr marL="214313" indent="-214313" defTabSz="685800">
              <a:buFont typeface="Arial" panose="020B0604020202020204" pitchFamily="34" charset="0"/>
              <a:buChar char="•"/>
            </a:pPr>
            <a:r>
              <a:rPr lang="en-US" sz="1050" dirty="0">
                <a:solidFill>
                  <a:prstClr val="black"/>
                </a:solidFill>
                <a:latin typeface="Calibri" panose="020F0502020204030204"/>
              </a:rPr>
              <a:t>March 2020:  NGC begins working on FSER 20-0030 (Lockout Redesign package)</a:t>
            </a:r>
          </a:p>
          <a:p>
            <a:pPr marL="214313" indent="-214313" defTabSz="685800">
              <a:buFont typeface="Arial" panose="020B0604020202020204" pitchFamily="34" charset="0"/>
              <a:buChar char="•"/>
            </a:pPr>
            <a:r>
              <a:rPr lang="en-US" sz="1050" dirty="0">
                <a:solidFill>
                  <a:prstClr val="black"/>
                </a:solidFill>
                <a:latin typeface="Calibri" panose="020F0502020204030204"/>
              </a:rPr>
              <a:t>July 2020 FSER 20-0030 tentative completion date.</a:t>
            </a:r>
          </a:p>
          <a:p>
            <a:pPr marL="214313" indent="-214313" defTabSz="685800">
              <a:buFont typeface="Arial" panose="020B0604020202020204" pitchFamily="34" charset="0"/>
              <a:buChar char="•"/>
            </a:pPr>
            <a:r>
              <a:rPr lang="en-US" sz="1050" dirty="0">
                <a:solidFill>
                  <a:prstClr val="black"/>
                </a:solidFill>
                <a:latin typeface="Calibri" panose="020F0502020204030204"/>
              </a:rPr>
              <a:t>6 August 2020 Aluminum part fab set to begin upon receipt of aluminum stock.</a:t>
            </a:r>
          </a:p>
          <a:p>
            <a:pPr defTabSz="685800"/>
            <a:endParaRPr lang="en-US" sz="1050" dirty="0">
              <a:solidFill>
                <a:prstClr val="black"/>
              </a:solidFill>
              <a:latin typeface="Calibri" panose="020F0502020204030204"/>
            </a:endParaRPr>
          </a:p>
        </p:txBody>
      </p:sp>
      <p:sp>
        <p:nvSpPr>
          <p:cNvPr id="6" name="Slide Number Placeholder 5"/>
          <p:cNvSpPr>
            <a:spLocks noGrp="1"/>
          </p:cNvSpPr>
          <p:nvPr>
            <p:ph type="sldNum" sz="quarter" idx="12"/>
          </p:nvPr>
        </p:nvSpPr>
        <p:spPr/>
        <p:txBody>
          <a:bodyPr/>
          <a:lstStyle/>
          <a:p>
            <a:pPr defTabSz="685800"/>
            <a:fld id="{F2B9E6DA-86A3-4331-AA31-4EFFADA7443D}" type="slidenum">
              <a:rPr lang="en-US">
                <a:solidFill>
                  <a:prstClr val="black">
                    <a:tint val="75000"/>
                  </a:prstClr>
                </a:solidFill>
                <a:latin typeface="Calibri" panose="020F0502020204030204"/>
              </a:rPr>
              <a:pPr defTabSz="685800"/>
              <a:t>32</a:t>
            </a:fld>
            <a:endParaRPr lang="en-US" dirty="0">
              <a:solidFill>
                <a:prstClr val="black">
                  <a:tint val="75000"/>
                </a:prstClr>
              </a:solidFill>
              <a:latin typeface="Calibri" panose="020F0502020204030204"/>
            </a:endParaRPr>
          </a:p>
        </p:txBody>
      </p:sp>
      <p:sp>
        <p:nvSpPr>
          <p:cNvPr id="22" name="TextBox 21"/>
          <p:cNvSpPr txBox="1"/>
          <p:nvPr/>
        </p:nvSpPr>
        <p:spPr>
          <a:xfrm>
            <a:off x="6575977" y="930692"/>
            <a:ext cx="2383441" cy="310341"/>
          </a:xfrm>
          <a:prstGeom prst="rect">
            <a:avLst/>
          </a:prstGeom>
          <a:noFill/>
        </p:spPr>
        <p:txBody>
          <a:bodyPr wrap="square" rtlCol="0">
            <a:spAutoFit/>
          </a:bodyPr>
          <a:lstStyle/>
          <a:p>
            <a:pPr marL="1587104" indent="-1587104" defTabSz="685800">
              <a:lnSpc>
                <a:spcPts val="1725"/>
              </a:lnSpc>
            </a:pPr>
            <a:r>
              <a:rPr lang="en-US" b="1" dirty="0">
                <a:solidFill>
                  <a:srgbClr val="FF0000"/>
                </a:solidFill>
                <a:latin typeface="Calibri" panose="020F0502020204030204"/>
              </a:rPr>
              <a:t>Aircraft Availability</a:t>
            </a:r>
          </a:p>
        </p:txBody>
      </p:sp>
    </p:spTree>
    <p:extLst>
      <p:ext uri="{BB962C8B-B14F-4D97-AF65-F5344CB8AC3E}">
        <p14:creationId xmlns:p14="http://schemas.microsoft.com/office/powerpoint/2010/main" val="42453050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3002" y="958371"/>
            <a:ext cx="7315198" cy="310341"/>
          </a:xfrm>
          <a:prstGeom prst="rect">
            <a:avLst/>
          </a:prstGeom>
          <a:noFill/>
        </p:spPr>
        <p:txBody>
          <a:bodyPr wrap="square" rtlCol="0">
            <a:spAutoFit/>
          </a:bodyPr>
          <a:lstStyle/>
          <a:p>
            <a:pPr marL="1587104" marR="0" lvl="0" indent="-1587104" algn="l" defTabSz="685800" rtl="0" eaLnBrk="1" fontAlgn="auto" latinLnBrk="0" hangingPunct="1">
              <a:lnSpc>
                <a:spcPts val="1725"/>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497D"/>
                </a:solidFill>
                <a:effectLst/>
                <a:uLnTx/>
                <a:uFillTx/>
                <a:latin typeface="Calibri"/>
                <a:ea typeface="+mn-ea"/>
                <a:cs typeface="+mn-cs"/>
              </a:rPr>
              <a:t>Program</a:t>
            </a:r>
            <a:r>
              <a:rPr kumimoji="0" lang="en-US" sz="1800" b="1" i="0" u="none" strike="noStrike" kern="1200" cap="none" spc="0" normalizeH="0" baseline="0" noProof="0" dirty="0">
                <a:ln>
                  <a:noFill/>
                </a:ln>
                <a:solidFill>
                  <a:srgbClr val="1F497D">
                    <a:lumMod val="75000"/>
                  </a:srgbClr>
                </a:solidFill>
                <a:effectLst/>
                <a:uLnTx/>
                <a:uFillTx/>
                <a:latin typeface="Calibri"/>
                <a:ea typeface="+mn-ea"/>
                <a:cs typeface="+mn-cs"/>
              </a:rPr>
              <a:t>: 	</a:t>
            </a:r>
            <a:r>
              <a:rPr kumimoji="0" lang="en-US" sz="1800" b="1" i="0" u="none" strike="noStrike" kern="1200" cap="none" spc="0" normalizeH="0" baseline="0" noProof="0" dirty="0">
                <a:ln>
                  <a:noFill/>
                </a:ln>
                <a:solidFill>
                  <a:srgbClr val="1F497D"/>
                </a:solidFill>
                <a:effectLst/>
                <a:uLnTx/>
                <a:uFillTx/>
                <a:latin typeface="Calibri"/>
                <a:ea typeface="+mn-ea"/>
                <a:cs typeface="+mn-cs"/>
              </a:rPr>
              <a:t>	  Thrust Reverser Lockout                              </a:t>
            </a:r>
            <a:r>
              <a:rPr kumimoji="0" lang="en-US" sz="1800" b="1" i="0" u="none" strike="noStrike" kern="1200" cap="none" spc="0" normalizeH="0" baseline="0" noProof="0" dirty="0">
                <a:ln>
                  <a:noFill/>
                </a:ln>
                <a:solidFill>
                  <a:srgbClr val="FF0000"/>
                </a:solidFill>
                <a:effectLst/>
                <a:uLnTx/>
                <a:uFillTx/>
                <a:latin typeface="Calibri"/>
                <a:ea typeface="+mn-ea"/>
                <a:cs typeface="+mn-cs"/>
              </a:rPr>
              <a:t>Safety </a:t>
            </a:r>
            <a:r>
              <a:rPr kumimoji="0" lang="en-US" sz="1800" b="1" i="0" u="none" strike="noStrike" kern="1200" cap="none" spc="0" normalizeH="0" baseline="0" noProof="0" dirty="0">
                <a:ln>
                  <a:noFill/>
                </a:ln>
                <a:solidFill>
                  <a:srgbClr val="1F497D">
                    <a:lumMod val="75000"/>
                  </a:srgbClr>
                </a:solidFill>
                <a:effectLst/>
                <a:uLnTx/>
                <a:uFillTx/>
                <a:latin typeface="Calibri"/>
                <a:ea typeface="+mn-ea"/>
                <a:cs typeface="+mn-cs"/>
              </a:rPr>
              <a:t>	</a:t>
            </a:r>
          </a:p>
        </p:txBody>
      </p:sp>
      <p:sp>
        <p:nvSpPr>
          <p:cNvPr id="5" name="TextBox 4"/>
          <p:cNvSpPr txBox="1"/>
          <p:nvPr/>
        </p:nvSpPr>
        <p:spPr>
          <a:xfrm>
            <a:off x="1143000" y="1200151"/>
            <a:ext cx="1130438"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Program</a:t>
            </a:r>
            <a:r>
              <a:rPr kumimoji="0" lang="en-US" sz="900" b="0" i="0" u="none" strike="noStrike" kern="1200" cap="none" spc="0" normalizeH="0" baseline="0" noProof="0" dirty="0">
                <a:ln>
                  <a:noFill/>
                </a:ln>
                <a:solidFill>
                  <a:prstClr val="black"/>
                </a:solidFill>
                <a:effectLst/>
                <a:uLnTx/>
                <a:uFillTx/>
                <a:latin typeface="Calibri"/>
                <a:ea typeface="+mn-ea"/>
                <a:cs typeface="+mn-cs"/>
              </a:rPr>
              <a:t>: PSIP</a:t>
            </a:r>
          </a:p>
        </p:txBody>
      </p:sp>
      <p:sp>
        <p:nvSpPr>
          <p:cNvPr id="7" name="TextBox 6"/>
          <p:cNvSpPr txBox="1"/>
          <p:nvPr/>
        </p:nvSpPr>
        <p:spPr>
          <a:xfrm>
            <a:off x="3553188" y="1206998"/>
            <a:ext cx="4339650"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POC</a:t>
            </a:r>
            <a:r>
              <a:rPr kumimoji="0" lang="en-US" sz="900" b="0" i="0" u="none" strike="noStrike" kern="1200" cap="none" spc="0" normalizeH="0" baseline="0" noProof="0" dirty="0">
                <a:ln>
                  <a:noFill/>
                </a:ln>
                <a:solidFill>
                  <a:prstClr val="black"/>
                </a:solidFill>
                <a:effectLst/>
                <a:uLnTx/>
                <a:uFillTx/>
                <a:latin typeface="Calibri"/>
                <a:ea typeface="+mn-ea"/>
                <a:cs typeface="+mn-cs"/>
              </a:rPr>
              <a:t>: Layne Page/David Mull (KIHOMAC)  </a:t>
            </a:r>
            <a:r>
              <a:rPr kumimoji="0" lang="en-US" sz="900" b="0" i="0" u="none" strike="noStrike" kern="1200" cap="none" spc="0" normalizeH="0" baseline="0" noProof="0" dirty="0">
                <a:ln>
                  <a:noFill/>
                </a:ln>
                <a:effectLst/>
                <a:uLnTx/>
                <a:uFillTx/>
                <a:latin typeface="Calibri"/>
                <a:ea typeface="+mn-ea"/>
                <a:cs typeface="+mn-cs"/>
              </a:rPr>
              <a:t>24 Sep 2020</a:t>
            </a:r>
            <a:r>
              <a:rPr kumimoji="0" lang="en-US" sz="9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9" name="TextBox 8"/>
          <p:cNvSpPr txBox="1"/>
          <p:nvPr/>
        </p:nvSpPr>
        <p:spPr>
          <a:xfrm>
            <a:off x="6575976" y="1200151"/>
            <a:ext cx="1099981"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HBG POC: </a:t>
            </a:r>
            <a:r>
              <a:rPr kumimoji="0" lang="en-US" sz="900" b="0" i="0" u="none" strike="noStrike" kern="1200" cap="none" spc="0" normalizeH="0" baseline="0" noProof="0" dirty="0">
                <a:ln>
                  <a:noFill/>
                </a:ln>
                <a:solidFill>
                  <a:prstClr val="black"/>
                </a:solidFill>
                <a:effectLst/>
                <a:uLnTx/>
                <a:uFillTx/>
                <a:latin typeface="Calibri"/>
                <a:ea typeface="+mn-ea"/>
                <a:cs typeface="+mn-cs"/>
              </a:rPr>
              <a:t>Jerry Kall</a:t>
            </a: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1" y="1997119"/>
            <a:ext cx="275075" cy="507831"/>
          </a:xfrm>
          <a:prstGeom prst="rect">
            <a:avLst/>
          </a:prstGeom>
          <a:noFill/>
        </p:spPr>
        <p:txBody>
          <a:bodyPr wrap="none" rtlCol="0">
            <a:spAutoFit/>
          </a:bodyPr>
          <a:lstStyle/>
          <a:p>
            <a:pPr marL="89297" marR="0" lvl="0" indent="-89297" algn="l" defTabSz="685800" rtl="0" eaLnBrk="1" fontAlgn="auto" latinLnBrk="0" hangingPunct="1">
              <a:lnSpc>
                <a:spcPct val="100000"/>
              </a:lnSpc>
              <a:spcBef>
                <a:spcPts val="0"/>
              </a:spcBef>
              <a:spcAft>
                <a:spcPts val="0"/>
              </a:spcAft>
              <a:buClrTx/>
              <a:buSzTx/>
              <a:buFont typeface="Arial" pitchFamily="34" charset="0"/>
              <a:buChar char="•"/>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Schedule / Milestones</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25" name="Slide Number Placeholder 10"/>
          <p:cNvSpPr>
            <a:spLocks noGrp="1"/>
          </p:cNvSpPr>
          <p:nvPr>
            <p:ph type="sldNum" sz="quarter" idx="12"/>
          </p:nvPr>
        </p:nvSpPr>
        <p:spPr>
          <a:xfrm>
            <a:off x="6400800" y="5829300"/>
            <a:ext cx="1600200" cy="1714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endParaRPr kumimoji="0" lang="en-US" sz="1200" b="0" i="0" u="none" strike="noStrike" kern="1200" cap="none" spc="0" normalizeH="0" baseline="0" noProof="0" dirty="0">
              <a:ln>
                <a:noFill/>
              </a:ln>
              <a:solidFill>
                <a:srgbClr val="00297A"/>
              </a:solidFill>
              <a:effectLst/>
              <a:uLnTx/>
              <a:uFillTx/>
              <a:latin typeface="Arial"/>
              <a:ea typeface="+mn-ea"/>
              <a:cs typeface="+mn-cs"/>
            </a:endParaRPr>
          </a:p>
          <a:p>
            <a:pPr marL="0" marR="0" lvl="0" indent="0" algn="r" defTabSz="685800" rtl="0" eaLnBrk="1" fontAlgn="auto" latinLnBrk="0" hangingPunct="1">
              <a:lnSpc>
                <a:spcPct val="15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7" name="Straight Connector 26"/>
          <p:cNvCxnSpPr/>
          <p:nvPr/>
        </p:nvCxnSpPr>
        <p:spPr>
          <a:xfrm>
            <a:off x="1143000" y="3714750"/>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43000" y="36004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Description</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34" name="TextBox 33"/>
          <p:cNvSpPr txBox="1"/>
          <p:nvPr/>
        </p:nvSpPr>
        <p:spPr>
          <a:xfrm>
            <a:off x="4564856" y="36004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Recommendation/ Status</a:t>
            </a:r>
          </a:p>
        </p:txBody>
      </p:sp>
      <p:sp>
        <p:nvSpPr>
          <p:cNvPr id="38" name="TextBox 37"/>
          <p:cNvSpPr txBox="1"/>
          <p:nvPr/>
        </p:nvSpPr>
        <p:spPr>
          <a:xfrm>
            <a:off x="1162604" y="1724304"/>
            <a:ext cx="3402252" cy="1223412"/>
          </a:xfrm>
          <a:prstGeom prst="rect">
            <a:avLst/>
          </a:prstGeom>
          <a:noFill/>
        </p:spPr>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Jerry Kall asked KIHOMAC to manufacture components for the Thrust Reverser Lockout project and provided a power point presentation with 3D images of the components</a:t>
            </a:r>
          </a:p>
          <a:p>
            <a:pPr marL="215504" marR="0" lvl="1" indent="-215504"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Jerry Kall requested a schedule ROM to manufacture 1 set of aluminum parts and 4 sets of steel parts</a:t>
            </a:r>
          </a:p>
          <a:p>
            <a:pPr marL="215504" marR="0" lvl="1" indent="-215504"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NGC drawings were provided</a:t>
            </a:r>
          </a:p>
        </p:txBody>
      </p:sp>
      <p:sp>
        <p:nvSpPr>
          <p:cNvPr id="30" name="TextBox 29"/>
          <p:cNvSpPr txBox="1"/>
          <p:nvPr/>
        </p:nvSpPr>
        <p:spPr>
          <a:xfrm>
            <a:off x="4545364" y="3853744"/>
            <a:ext cx="3666686" cy="2432974"/>
          </a:xfrm>
          <a:prstGeom prst="rect">
            <a:avLst/>
          </a:prstGeom>
          <a:noFill/>
        </p:spPr>
        <p:txBody>
          <a:bodyPr wrap="square" rtlCol="0">
            <a:spAutoFit/>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RECOMMENDATION:  </a:t>
            </a:r>
          </a:p>
          <a:p>
            <a:pPr marL="214313" marR="0" lvl="1" indent="-214313" algn="l" defTabSz="6858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alibri"/>
                <a:ea typeface="+mn-ea"/>
                <a:cs typeface="+mn-cs"/>
              </a:rPr>
              <a:t>Recommend quick exchanges of information so KIHOMAC can deliver on schedule</a:t>
            </a:r>
          </a:p>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r>
              <a:rPr kumimoji="0" lang="en-US" sz="1050" b="1" i="0" u="none" strike="noStrike" kern="1200" cap="none" spc="0" normalizeH="0" baseline="0" noProof="0" dirty="0">
                <a:ln>
                  <a:noFill/>
                </a:ln>
                <a:solidFill>
                  <a:prstClr val="black"/>
                </a:solidFill>
                <a:effectLst/>
                <a:uLnTx/>
                <a:uFillTx/>
                <a:latin typeface="Calibri"/>
                <a:ea typeface="+mn-ea"/>
                <a:cs typeface="+mn-cs"/>
              </a:rPr>
              <a:t>STATUS: </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214313" marR="0" lvl="1" indent="-214313" algn="l" defTabSz="6858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B050"/>
                </a:solidFill>
                <a:effectLst/>
                <a:uLnTx/>
                <a:uFillTx/>
                <a:latin typeface="Calibri"/>
                <a:ea typeface="+mn-ea"/>
                <a:cs typeface="+mn-cs"/>
              </a:rPr>
              <a:t>Bell-Memphis provided reasonable quote for machining items -0015 and -0019,  but minimum order is 10 each (-0015 qty of 10 $1,585.10 and -0019 qty of 10 $1,968.20)</a:t>
            </a:r>
          </a:p>
          <a:p>
            <a:pPr marL="214313" marR="0" lvl="1" indent="-214313" algn="l" defTabSz="685800" rtl="0" eaLnBrk="1" fontAlgn="auto" latinLnBrk="0" hangingPunct="1">
              <a:lnSpc>
                <a:spcPct val="100000"/>
              </a:lnSpc>
              <a:spcBef>
                <a:spcPct val="20000"/>
              </a:spcBef>
              <a:spcAft>
                <a:spcPts val="0"/>
              </a:spcAft>
              <a:buClr>
                <a:srgbClr val="002060"/>
              </a:buClr>
              <a:buSzTx/>
              <a:buFont typeface="Wingdings" panose="05000000000000000000" pitchFamily="2" charset="2"/>
              <a:buChar char="§"/>
              <a:tabLst/>
              <a:defRPr/>
            </a:pPr>
            <a:r>
              <a:rPr kumimoji="0" lang="en-US" sz="900" b="0" i="0" u="none" strike="noStrike" kern="1200" cap="none" spc="0" normalizeH="0" baseline="0" noProof="0" dirty="0">
                <a:ln>
                  <a:noFill/>
                </a:ln>
                <a:solidFill>
                  <a:srgbClr val="00B050"/>
                </a:solidFill>
                <a:effectLst/>
                <a:uLnTx/>
                <a:uFillTx/>
                <a:latin typeface="Calibri"/>
                <a:ea typeface="+mn-ea"/>
                <a:cs typeface="+mn-cs"/>
              </a:rPr>
              <a:t>KIHOMAC received aluminum stock on 8 Sep 2020.  </a:t>
            </a:r>
            <a:r>
              <a:rPr kumimoji="0" lang="en-US" sz="900" b="0" i="0" u="none" strike="noStrike" kern="1200" cap="none" spc="0" normalizeH="0" baseline="0" noProof="0" dirty="0">
                <a:ln>
                  <a:noFill/>
                </a:ln>
                <a:solidFill>
                  <a:srgbClr val="1F497D"/>
                </a:solidFill>
                <a:effectLst/>
                <a:uLnTx/>
                <a:uFillTx/>
                <a:latin typeface="Calibri"/>
                <a:ea typeface="+mn-ea"/>
                <a:cs typeface="+mn-cs"/>
              </a:rPr>
              <a:t>As of 22 Sep 2020 the -0013, -0015, -0019, and -0021 parts have been machined</a:t>
            </a:r>
          </a:p>
          <a:p>
            <a:pPr marL="214313" marR="0" lvl="1" indent="-214313" algn="l" defTabSz="685800" rtl="0" eaLnBrk="1" fontAlgn="auto" latinLnBrk="0" hangingPunct="1">
              <a:lnSpc>
                <a:spcPct val="100000"/>
              </a:lnSpc>
              <a:spcBef>
                <a:spcPct val="20000"/>
              </a:spcBef>
              <a:spcAft>
                <a:spcPts val="0"/>
              </a:spcAft>
              <a:buClr>
                <a:srgbClr val="002060"/>
              </a:buClr>
              <a:buSzTx/>
              <a:buFont typeface="Wingdings" panose="05000000000000000000" pitchFamily="2" charset="2"/>
              <a:buChar char="§"/>
              <a:tabLst/>
              <a:defRPr/>
            </a:pPr>
            <a:r>
              <a:rPr kumimoji="0" lang="en-US" sz="900" b="0" i="0" u="none" strike="noStrike" kern="1200" cap="none" spc="0" normalizeH="0" baseline="0" noProof="0" dirty="0">
                <a:ln>
                  <a:noFill/>
                </a:ln>
                <a:solidFill>
                  <a:srgbClr val="1F497D"/>
                </a:solidFill>
                <a:effectLst/>
                <a:uLnTx/>
                <a:uFillTx/>
                <a:latin typeface="Calibri"/>
                <a:ea typeface="+mn-ea"/>
                <a:cs typeface="+mn-cs"/>
              </a:rPr>
              <a:t>SS expected to deliver to </a:t>
            </a:r>
            <a:r>
              <a:rPr kumimoji="0" lang="en-US" sz="900" b="0" i="0" u="none" strike="noStrike" kern="1200" cap="none" spc="0" normalizeH="0" baseline="0" noProof="0" dirty="0" err="1">
                <a:ln>
                  <a:noFill/>
                </a:ln>
                <a:solidFill>
                  <a:srgbClr val="1F497D"/>
                </a:solidFill>
                <a:effectLst/>
                <a:uLnTx/>
                <a:uFillTx/>
                <a:latin typeface="Calibri"/>
                <a:ea typeface="+mn-ea"/>
                <a:cs typeface="+mn-cs"/>
              </a:rPr>
              <a:t>Alion</a:t>
            </a:r>
            <a:r>
              <a:rPr kumimoji="0" lang="en-US" sz="900" b="0" i="0" u="none" strike="noStrike" kern="1200" cap="none" spc="0" normalizeH="0" baseline="0" noProof="0" dirty="0">
                <a:ln>
                  <a:noFill/>
                </a:ln>
                <a:solidFill>
                  <a:srgbClr val="1F497D"/>
                </a:solidFill>
                <a:effectLst/>
                <a:uLnTx/>
                <a:uFillTx/>
                <a:latin typeface="Calibri"/>
                <a:ea typeface="+mn-ea"/>
                <a:cs typeface="+mn-cs"/>
              </a:rPr>
              <a:t> on 22 Sep 2020</a:t>
            </a:r>
          </a:p>
          <a:p>
            <a:pPr marL="214313" marR="0" lvl="1" indent="-214313" algn="l" defTabSz="6858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1F497D"/>
                </a:solidFill>
                <a:effectLst/>
                <a:uLnTx/>
                <a:uFillTx/>
                <a:latin typeface="Calibri"/>
                <a:ea typeface="+mn-ea"/>
                <a:cs typeface="+mn-cs"/>
              </a:rPr>
              <a:t>Recommended that fit check occur latter part of the week of 28 September -2 October 2020. Jim Johnson to have NGC travel on 29 Sept 2020</a:t>
            </a:r>
          </a:p>
          <a:p>
            <a:pPr marL="214313" marR="0" lvl="1" indent="-214313" algn="l" defTabSz="6858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endParaRPr kumimoji="0" lang="en-US" sz="1050" b="0" i="0" u="none" strike="noStrike" kern="1200" cap="none" spc="0" normalizeH="0" baseline="0" noProof="0" dirty="0">
              <a:ln>
                <a:noFill/>
              </a:ln>
              <a:solidFill>
                <a:srgbClr val="002060"/>
              </a:solidFill>
              <a:effectLst/>
              <a:uLnTx/>
              <a:uFillTx/>
              <a:latin typeface="Calibri"/>
              <a:ea typeface="+mn-ea"/>
              <a:cs typeface="+mn-cs"/>
            </a:endParaRPr>
          </a:p>
        </p:txBody>
      </p:sp>
      <p:sp>
        <p:nvSpPr>
          <p:cNvPr id="36" name="TextBox 35"/>
          <p:cNvSpPr txBox="1"/>
          <p:nvPr/>
        </p:nvSpPr>
        <p:spPr>
          <a:xfrm>
            <a:off x="4319696" y="805631"/>
            <a:ext cx="351378"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Calibri"/>
                <a:ea typeface="+mn-ea"/>
                <a:cs typeface="+mn-cs"/>
              </a:rPr>
              <a:t>CUI</a:t>
            </a:r>
            <a:endParaRPr kumimoji="0" lang="en-US" sz="900" b="1" i="0" u="none" strike="noStrike" kern="1200" cap="none" spc="0" normalizeH="0" baseline="0" noProof="0" dirty="0">
              <a:ln>
                <a:noFill/>
              </a:ln>
              <a:solidFill>
                <a:srgbClr val="FF0000"/>
              </a:solidFill>
              <a:effectLst/>
              <a:uLnTx/>
              <a:uFillTx/>
              <a:latin typeface="Calibri"/>
              <a:ea typeface="+mn-ea"/>
              <a:cs typeface="+mn-cs"/>
            </a:endParaRPr>
          </a:p>
        </p:txBody>
      </p:sp>
      <p:sp>
        <p:nvSpPr>
          <p:cNvPr id="37" name="TextBox 36"/>
          <p:cNvSpPr txBox="1"/>
          <p:nvPr/>
        </p:nvSpPr>
        <p:spPr>
          <a:xfrm>
            <a:off x="4343400" y="6550968"/>
            <a:ext cx="470000"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0000"/>
                </a:solidFill>
                <a:effectLst/>
                <a:uLnTx/>
                <a:uFillTx/>
                <a:latin typeface="Calibri"/>
                <a:ea typeface="+mn-ea"/>
                <a:cs typeface="+mn-cs"/>
              </a:rPr>
              <a:t>FOUO</a:t>
            </a:r>
          </a:p>
        </p:txBody>
      </p:sp>
      <p:sp>
        <p:nvSpPr>
          <p:cNvPr id="39" name="TextBox 38"/>
          <p:cNvSpPr txBox="1"/>
          <p:nvPr/>
        </p:nvSpPr>
        <p:spPr>
          <a:xfrm>
            <a:off x="1135857" y="3853744"/>
            <a:ext cx="3409507" cy="2031325"/>
          </a:xfrm>
          <a:prstGeom prst="rect">
            <a:avLst/>
          </a:prstGeom>
          <a:noFill/>
        </p:spPr>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KIHOMAC requested the holes on the -0011 part be moved to align with other holes to allow accurate location of a pilot hole that will allow use of a pancake drill</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Fit check parts will be made from aluminum and threads can be cut versus roll formed and can be welded if necessary</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Need to understand who accepts the risk if we build to NGC’s design but design does not meet flight test requirements</a:t>
            </a:r>
          </a:p>
          <a:p>
            <a:pPr marL="557213" marR="0" lvl="1"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Government indicated they accept the risk that we are to build to the design</a:t>
            </a:r>
          </a:p>
        </p:txBody>
      </p:sp>
      <p:sp>
        <p:nvSpPr>
          <p:cNvPr id="40" name="TextBox 39"/>
          <p:cNvSpPr txBox="1"/>
          <p:nvPr/>
        </p:nvSpPr>
        <p:spPr>
          <a:xfrm>
            <a:off x="2922957" y="6223084"/>
            <a:ext cx="3706443" cy="25391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F81BD">
                    <a:lumMod val="50000"/>
                  </a:srgbClr>
                </a:solidFill>
                <a:effectLst/>
                <a:uLnTx/>
                <a:uFillTx/>
                <a:latin typeface="Calibri"/>
                <a:ea typeface="+mn-ea"/>
                <a:cs typeface="+mn-cs"/>
              </a:rPr>
              <a:t>Updates, </a:t>
            </a:r>
            <a:r>
              <a:rPr kumimoji="0" lang="en-US" sz="1050" b="0" i="0" u="none" strike="noStrike" kern="1200" cap="none" spc="0" normalizeH="0" baseline="0" noProof="0" dirty="0">
                <a:ln>
                  <a:noFill/>
                </a:ln>
                <a:solidFill>
                  <a:srgbClr val="00B050"/>
                </a:solidFill>
                <a:effectLst/>
                <a:uLnTx/>
                <a:uFillTx/>
                <a:latin typeface="Calibri"/>
                <a:ea typeface="+mn-ea"/>
                <a:cs typeface="+mn-cs"/>
              </a:rPr>
              <a:t>Green is on track/complete, </a:t>
            </a:r>
            <a:r>
              <a:rPr kumimoji="0" lang="en-US" sz="1050" b="0" i="0" u="none" strike="noStrike" kern="1200" cap="none" spc="0" normalizeH="0" baseline="0" noProof="0" dirty="0">
                <a:ln>
                  <a:noFill/>
                </a:ln>
                <a:solidFill>
                  <a:prstClr val="black"/>
                </a:solidFill>
                <a:effectLst/>
                <a:uLnTx/>
                <a:uFillTx/>
                <a:latin typeface="Calibri"/>
                <a:ea typeface="+mn-ea"/>
                <a:cs typeface="+mn-cs"/>
              </a:rPr>
              <a:t>black future</a:t>
            </a:r>
            <a:r>
              <a:rPr kumimoji="0" lang="en-US" sz="1050" b="0" i="0" u="none" strike="noStrike" kern="1200" cap="none" spc="0" normalizeH="0" baseline="0" noProof="0" dirty="0">
                <a:ln>
                  <a:noFill/>
                </a:ln>
                <a:solidFill>
                  <a:srgbClr val="00B050"/>
                </a:solidFill>
                <a:effectLst/>
                <a:uLnTx/>
                <a:uFillTx/>
                <a:latin typeface="Calibri"/>
                <a:ea typeface="+mn-ea"/>
                <a:cs typeface="+mn-cs"/>
              </a:rPr>
              <a:t>, </a:t>
            </a:r>
            <a:r>
              <a:rPr kumimoji="0" lang="en-US" sz="1050" b="0" i="0" u="none" strike="noStrike" kern="1200" cap="none" spc="0" normalizeH="0" baseline="0" noProof="0" dirty="0">
                <a:ln>
                  <a:noFill/>
                </a:ln>
                <a:solidFill>
                  <a:srgbClr val="FF0000"/>
                </a:solidFill>
                <a:effectLst/>
                <a:uLnTx/>
                <a:uFillTx/>
                <a:latin typeface="Calibri"/>
                <a:ea typeface="+mn-ea"/>
                <a:cs typeface="+mn-cs"/>
              </a:rPr>
              <a:t>Red is late</a:t>
            </a:r>
          </a:p>
        </p:txBody>
      </p:sp>
      <p:sp>
        <p:nvSpPr>
          <p:cNvPr id="2" name="Rectangle 1">
            <a:extLst>
              <a:ext uri="{FF2B5EF4-FFF2-40B4-BE49-F238E27FC236}">
                <a16:creationId xmlns:a16="http://schemas.microsoft.com/office/drawing/2014/main" id="{52CFEC69-2EF0-4543-BED5-E23F884B17F9}"/>
              </a:ext>
            </a:extLst>
          </p:cNvPr>
          <p:cNvSpPr/>
          <p:nvPr/>
        </p:nvSpPr>
        <p:spPr>
          <a:xfrm>
            <a:off x="4603762" y="1819872"/>
            <a:ext cx="3397238" cy="738664"/>
          </a:xfrm>
          <a:prstGeom prst="rect">
            <a:avLst/>
          </a:prstGeom>
        </p:spPr>
        <p:txBody>
          <a:bodyPr wrap="square">
            <a:spAutoFit/>
          </a:bodyPr>
          <a:lstStyle/>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0" i="0" u="none" strike="noStrike" kern="1200" cap="none" spc="0" normalizeH="0" baseline="0" noProof="0" dirty="0">
                <a:ln>
                  <a:noFill/>
                </a:ln>
                <a:solidFill>
                  <a:srgbClr val="00B050"/>
                </a:solidFill>
                <a:effectLst/>
                <a:uLnTx/>
                <a:uFillTx/>
                <a:latin typeface="Calibri"/>
                <a:ea typeface="+mn-ea"/>
                <a:cs typeface="+mn-cs"/>
              </a:rPr>
              <a:t>Fit check with aluminum parts—Late Sep 2020</a:t>
            </a: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0" i="0" u="none" strike="noStrike" kern="1200" cap="none" spc="0" normalizeH="0" baseline="0" noProof="0" dirty="0">
                <a:ln>
                  <a:noFill/>
                </a:ln>
                <a:solidFill>
                  <a:srgbClr val="00B050"/>
                </a:solidFill>
                <a:effectLst/>
                <a:uLnTx/>
                <a:uFillTx/>
                <a:latin typeface="Calibri"/>
                <a:ea typeface="+mn-ea"/>
                <a:cs typeface="+mn-cs"/>
              </a:rPr>
              <a:t>Flight test with stainless steel parts--Dec 2020</a:t>
            </a:r>
          </a:p>
          <a:p>
            <a:pPr marL="557213" marR="0" lvl="1"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B050"/>
                </a:solidFill>
                <a:effectLst/>
                <a:uLnTx/>
                <a:uFillTx/>
                <a:latin typeface="Calibri"/>
                <a:ea typeface="+mn-ea"/>
                <a:cs typeface="+mn-cs"/>
              </a:rPr>
              <a:t>The SPO would like to move schedule to the left as much as possible</a:t>
            </a:r>
          </a:p>
        </p:txBody>
      </p:sp>
    </p:spTree>
    <p:extLst>
      <p:ext uri="{BB962C8B-B14F-4D97-AF65-F5344CB8AC3E}">
        <p14:creationId xmlns:p14="http://schemas.microsoft.com/office/powerpoint/2010/main" val="28539792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7331" y="1040873"/>
            <a:ext cx="6172200" cy="857249"/>
          </a:xfrm>
        </p:spPr>
        <p:txBody>
          <a:bodyPr>
            <a:noAutofit/>
          </a:bodyPr>
          <a:lstStyle/>
          <a:p>
            <a:pPr eaLnBrk="0" fontAlgn="base" hangingPunct="0">
              <a:spcAft>
                <a:spcPct val="0"/>
              </a:spcAft>
            </a:pPr>
            <a:r>
              <a:rPr lang="en-US" sz="2175" b="1" dirty="0"/>
              <a:t>Starter Control Valve Relocation </a:t>
            </a:r>
            <a:br>
              <a:rPr lang="en-US" sz="2175" b="1" dirty="0"/>
            </a:br>
            <a:r>
              <a:rPr lang="en-US" sz="2175" b="1" dirty="0"/>
              <a:t>Major Events</a:t>
            </a:r>
          </a:p>
        </p:txBody>
      </p:sp>
      <p:graphicFrame>
        <p:nvGraphicFramePr>
          <p:cNvPr id="5" name="Content Placeholder 4"/>
          <p:cNvGraphicFramePr>
            <a:graphicFrameLocks noGrp="1"/>
          </p:cNvGraphicFramePr>
          <p:nvPr>
            <p:ph idx="1"/>
            <p:extLst/>
          </p:nvPr>
        </p:nvGraphicFramePr>
        <p:xfrm>
          <a:off x="1164431" y="2163500"/>
          <a:ext cx="6700840" cy="3352196"/>
        </p:xfrm>
        <a:graphic>
          <a:graphicData uri="http://schemas.openxmlformats.org/drawingml/2006/table">
            <a:tbl>
              <a:tblPr firstRow="1" bandRow="1"/>
              <a:tblGrid>
                <a:gridCol w="2917859">
                  <a:extLst>
                    <a:ext uri="{9D8B030D-6E8A-4147-A177-3AD203B41FA5}">
                      <a16:colId xmlns:a16="http://schemas.microsoft.com/office/drawing/2014/main" val="20000"/>
                    </a:ext>
                  </a:extLst>
                </a:gridCol>
                <a:gridCol w="1564269">
                  <a:extLst>
                    <a:ext uri="{9D8B030D-6E8A-4147-A177-3AD203B41FA5}">
                      <a16:colId xmlns:a16="http://schemas.microsoft.com/office/drawing/2014/main" val="20001"/>
                    </a:ext>
                  </a:extLst>
                </a:gridCol>
                <a:gridCol w="1275736">
                  <a:extLst>
                    <a:ext uri="{9D8B030D-6E8A-4147-A177-3AD203B41FA5}">
                      <a16:colId xmlns:a16="http://schemas.microsoft.com/office/drawing/2014/main" val="822070980"/>
                    </a:ext>
                  </a:extLst>
                </a:gridCol>
                <a:gridCol w="942976">
                  <a:extLst>
                    <a:ext uri="{9D8B030D-6E8A-4147-A177-3AD203B41FA5}">
                      <a16:colId xmlns:a16="http://schemas.microsoft.com/office/drawing/2014/main" val="20002"/>
                    </a:ext>
                  </a:extLst>
                </a:gridCol>
              </a:tblGrid>
              <a:tr h="4572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algn="ctr" defTabSz="914400" rtl="0" eaLnBrk="1" latinLnBrk="0" hangingPunct="1"/>
                      <a:r>
                        <a:rPr lang="en-US" sz="1500" b="1" kern="1200" dirty="0" smtClean="0">
                          <a:solidFill>
                            <a:schemeClr val="bg1"/>
                          </a:solidFill>
                          <a:latin typeface="+mn-lt"/>
                          <a:ea typeface="+mn-ea"/>
                          <a:cs typeface="+mn-cs"/>
                        </a:rPr>
                        <a:t>Event</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500" b="1" kern="1200" dirty="0" smtClean="0">
                          <a:solidFill>
                            <a:schemeClr val="bg1"/>
                          </a:solidFill>
                          <a:latin typeface="+mn-lt"/>
                          <a:ea typeface="+mn-ea"/>
                          <a:cs typeface="+mn-cs"/>
                        </a:rPr>
                        <a:t>Scheduled Date</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a:txBody>
                    <a:bodyPr/>
                    <a:lstStyle/>
                    <a:p>
                      <a:pPr algn="ctr"/>
                      <a:r>
                        <a:rPr lang="en-US" sz="1500" b="1" kern="1200" dirty="0" smtClean="0">
                          <a:solidFill>
                            <a:schemeClr val="bg1"/>
                          </a:solidFill>
                          <a:latin typeface="+mn-lt"/>
                          <a:ea typeface="+mn-ea"/>
                          <a:cs typeface="+mn-cs"/>
                        </a:rPr>
                        <a:t>Adjusted Schedule  Date</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500" kern="1200" dirty="0" smtClean="0">
                          <a:solidFill>
                            <a:schemeClr val="bg1"/>
                          </a:solidFill>
                          <a:latin typeface="+mn-lt"/>
                          <a:ea typeface="+mn-ea"/>
                          <a:cs typeface="+mn-cs"/>
                        </a:rPr>
                        <a:t>Actual Date</a:t>
                      </a:r>
                      <a:endParaRPr lang="en-US" sz="1500"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381531">
                <a:tc>
                  <a:txBody>
                    <a:bodyPr/>
                    <a:lstStyle/>
                    <a:p>
                      <a:pPr marL="0" algn="ctr" defTabSz="914400" rtl="0" eaLnBrk="1" latinLnBrk="0" hangingPunct="1"/>
                      <a:r>
                        <a:rPr lang="en-US" sz="1400" b="1" kern="1200" dirty="0" smtClean="0">
                          <a:solidFill>
                            <a:schemeClr val="tx1"/>
                          </a:solidFill>
                          <a:latin typeface="+mn-lt"/>
                          <a:ea typeface="+mn-ea"/>
                          <a:cs typeface="+mn-cs"/>
                        </a:rPr>
                        <a:t>Test Fit </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baseline="0" dirty="0" smtClean="0">
                          <a:solidFill>
                            <a:schemeClr val="tx1"/>
                          </a:solidFill>
                          <a:latin typeface="+mn-lt"/>
                          <a:ea typeface="+mn-ea"/>
                          <a:cs typeface="+mn-cs"/>
                        </a:rPr>
                        <a:t>Sep 2020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381531">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3097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0"/>
                  </a:ext>
                </a:extLst>
              </a:tr>
              <a:tr h="3097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17106325"/>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08052350"/>
                  </a:ext>
                </a:extLst>
              </a:tr>
              <a:tr h="252076">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90582309"/>
                  </a:ext>
                </a:extLst>
              </a:tr>
              <a:tr h="252076">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50255259"/>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noProof="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233689347"/>
                  </a:ext>
                </a:extLst>
              </a:tr>
              <a:tr h="252076">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048302912"/>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smtClean="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2"/>
                  </a:ext>
                </a:extLst>
              </a:tr>
            </a:tbl>
          </a:graphicData>
        </a:graphic>
      </p:graphicFrame>
      <p:sp>
        <p:nvSpPr>
          <p:cNvPr id="4" name="TextBox 3"/>
          <p:cNvSpPr txBox="1"/>
          <p:nvPr/>
        </p:nvSpPr>
        <p:spPr>
          <a:xfrm>
            <a:off x="6291073" y="1817251"/>
            <a:ext cx="1388459" cy="369332"/>
          </a:xfrm>
          <a:prstGeom prst="rect">
            <a:avLst/>
          </a:prstGeom>
          <a:noFill/>
        </p:spPr>
        <p:txBody>
          <a:bodyPr wrap="square" rtlCol="0">
            <a:spAutoFit/>
          </a:bodyPr>
          <a:lstStyle/>
          <a:p>
            <a:pPr defTabSz="685800"/>
            <a:r>
              <a:rPr lang="en-US" sz="900" dirty="0">
                <a:solidFill>
                  <a:srgbClr val="000000"/>
                </a:solidFill>
                <a:latin typeface="Arial"/>
              </a:rPr>
              <a:t>POC: </a:t>
            </a:r>
            <a:r>
              <a:rPr lang="en-US" sz="900" dirty="0">
                <a:latin typeface="Arial"/>
              </a:rPr>
              <a:t>Josh Wilkerson</a:t>
            </a:r>
          </a:p>
          <a:p>
            <a:pPr defTabSz="685800"/>
            <a:r>
              <a:rPr lang="en-US" sz="900" dirty="0">
                <a:latin typeface="Arial"/>
              </a:rPr>
              <a:t>As of 24 Sep 2020</a:t>
            </a:r>
          </a:p>
        </p:txBody>
      </p:sp>
    </p:spTree>
    <p:extLst>
      <p:ext uri="{BB962C8B-B14F-4D97-AF65-F5344CB8AC3E}">
        <p14:creationId xmlns:p14="http://schemas.microsoft.com/office/powerpoint/2010/main" val="24200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7288" y="872463"/>
            <a:ext cx="4865283" cy="310341"/>
          </a:xfrm>
          <a:prstGeom prst="rect">
            <a:avLst/>
          </a:prstGeom>
          <a:noFill/>
        </p:spPr>
        <p:txBody>
          <a:bodyPr wrap="square" rtlCol="0">
            <a:spAutoFit/>
          </a:bodyPr>
          <a:lstStyle/>
          <a:p>
            <a:pPr marL="1587104" indent="-1587104" defTabSz="685800">
              <a:lnSpc>
                <a:spcPts val="1725"/>
              </a:lnSpc>
            </a:pPr>
            <a:r>
              <a:rPr lang="en-US" b="1" dirty="0">
                <a:solidFill>
                  <a:srgbClr val="1F497D">
                    <a:lumMod val="75000"/>
                  </a:srgbClr>
                </a:solidFill>
                <a:latin typeface="Calibri" panose="020F0502020204030204"/>
              </a:rPr>
              <a:t>Program: STARTER CONTROL VALVE RELOCATION</a:t>
            </a:r>
          </a:p>
        </p:txBody>
      </p:sp>
      <p:sp>
        <p:nvSpPr>
          <p:cNvPr id="5" name="TextBox 4"/>
          <p:cNvSpPr txBox="1"/>
          <p:nvPr/>
        </p:nvSpPr>
        <p:spPr>
          <a:xfrm>
            <a:off x="1143001" y="1200151"/>
            <a:ext cx="1226618"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panose="020F0502020204030204"/>
              </a:rPr>
              <a:t>WSIP Program</a:t>
            </a:r>
            <a:r>
              <a:rPr lang="en-US" sz="900" dirty="0">
                <a:solidFill>
                  <a:prstClr val="black"/>
                </a:solidFill>
                <a:latin typeface="Calibri" panose="020F0502020204030204"/>
              </a:rPr>
              <a:t>:(PSIP)  </a:t>
            </a:r>
          </a:p>
        </p:txBody>
      </p:sp>
      <p:sp>
        <p:nvSpPr>
          <p:cNvPr id="7" name="TextBox 6"/>
          <p:cNvSpPr txBox="1"/>
          <p:nvPr/>
        </p:nvSpPr>
        <p:spPr>
          <a:xfrm>
            <a:off x="3731850" y="1200151"/>
            <a:ext cx="2954655"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panose="020F0502020204030204"/>
              </a:rPr>
              <a:t>WSIP POC</a:t>
            </a:r>
            <a:r>
              <a:rPr lang="en-US" sz="900" dirty="0">
                <a:solidFill>
                  <a:prstClr val="black"/>
                </a:solidFill>
                <a:latin typeface="Calibri" panose="020F0502020204030204"/>
              </a:rPr>
              <a:t>: Josh Wilkerson	</a:t>
            </a:r>
            <a:r>
              <a:rPr lang="en-US" sz="900" dirty="0">
                <a:solidFill>
                  <a:srgbClr val="FF0000"/>
                </a:solidFill>
                <a:latin typeface="Arial"/>
              </a:rPr>
              <a:t> </a:t>
            </a:r>
            <a:r>
              <a:rPr lang="en-US" sz="900" dirty="0">
                <a:latin typeface="Arial"/>
              </a:rPr>
              <a:t>24 Sep 2020 </a:t>
            </a:r>
            <a:r>
              <a:rPr lang="en-US" sz="900" dirty="0">
                <a:solidFill>
                  <a:prstClr val="black"/>
                </a:solidFill>
                <a:latin typeface="Calibri" panose="020F0502020204030204"/>
              </a:rPr>
              <a:t>	</a:t>
            </a:r>
          </a:p>
        </p:txBody>
      </p:sp>
      <p:sp>
        <p:nvSpPr>
          <p:cNvPr id="9" name="TextBox 8"/>
          <p:cNvSpPr txBox="1"/>
          <p:nvPr/>
        </p:nvSpPr>
        <p:spPr>
          <a:xfrm>
            <a:off x="6575976" y="1200151"/>
            <a:ext cx="1380506"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panose="020F0502020204030204"/>
              </a:rPr>
              <a:t>HBG POC</a:t>
            </a:r>
            <a:r>
              <a:rPr lang="en-US" sz="900" dirty="0">
                <a:solidFill>
                  <a:prstClr val="black"/>
                </a:solidFill>
                <a:latin typeface="Calibri" panose="020F0502020204030204"/>
              </a:rPr>
              <a:t>: Michael March</a:t>
            </a: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1" y="1997119"/>
            <a:ext cx="275075" cy="507831"/>
          </a:xfrm>
          <a:prstGeom prst="rect">
            <a:avLst/>
          </a:prstGeom>
          <a:noFill/>
        </p:spPr>
        <p:txBody>
          <a:bodyPr wrap="none" rtlCol="0">
            <a:spAutoFit/>
          </a:bodyPr>
          <a:lstStyle/>
          <a:p>
            <a:pPr marL="89297" indent="-89297" defTabSz="685800">
              <a:buFont typeface="Arial" pitchFamily="34" charset="0"/>
              <a:buChar char="•"/>
            </a:pPr>
            <a:endParaRPr lang="en-US" sz="1350" dirty="0">
              <a:solidFill>
                <a:prstClr val="black"/>
              </a:solidFill>
              <a:latin typeface="Calibri" panose="020F0502020204030204"/>
            </a:endParaRPr>
          </a:p>
          <a:p>
            <a:pPr defTabSz="685800"/>
            <a:endParaRPr lang="en-US" sz="1350" dirty="0">
              <a:solidFill>
                <a:prstClr val="black"/>
              </a:solidFill>
              <a:latin typeface="Calibri" panose="020F0502020204030204"/>
            </a:endParaRPr>
          </a:p>
        </p:txBody>
      </p: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Program Schedule / Milestones</a:t>
            </a:r>
            <a:endParaRPr lang="en-US" sz="1350" dirty="0">
              <a:solidFill>
                <a:prstClr val="white"/>
              </a:solidFill>
              <a:effectLst>
                <a:outerShdw blurRad="38100" dist="38100" dir="2700000" algn="tl">
                  <a:srgbClr val="000000">
                    <a:alpha val="43137"/>
                  </a:srgbClr>
                </a:outerShdw>
              </a:effectLst>
              <a:latin typeface="Calibri" panose="020F0502020204030204"/>
            </a:endParaRPr>
          </a:p>
        </p:txBody>
      </p:sp>
      <p:cxnSp>
        <p:nvCxnSpPr>
          <p:cNvPr id="27" name="Straight Connector 26"/>
          <p:cNvCxnSpPr/>
          <p:nvPr/>
        </p:nvCxnSpPr>
        <p:spPr>
          <a:xfrm>
            <a:off x="1143000" y="3714750"/>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43000" y="36004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Program Description</a:t>
            </a:r>
            <a:endParaRPr lang="en-US" sz="1350" dirty="0">
              <a:solidFill>
                <a:prstClr val="white"/>
              </a:solidFill>
              <a:effectLst>
                <a:outerShdw blurRad="38100" dist="38100" dir="2700000" algn="tl">
                  <a:srgbClr val="000000">
                    <a:alpha val="43137"/>
                  </a:srgbClr>
                </a:outerShdw>
              </a:effectLst>
              <a:latin typeface="Calibri" panose="020F0502020204030204"/>
            </a:endParaRPr>
          </a:p>
        </p:txBody>
      </p:sp>
      <p:sp>
        <p:nvSpPr>
          <p:cNvPr id="34" name="TextBox 33"/>
          <p:cNvSpPr txBox="1"/>
          <p:nvPr/>
        </p:nvSpPr>
        <p:spPr>
          <a:xfrm>
            <a:off x="4564856" y="36004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Recommendation/ Status</a:t>
            </a:r>
          </a:p>
        </p:txBody>
      </p:sp>
      <p:sp>
        <p:nvSpPr>
          <p:cNvPr id="38" name="TextBox 37"/>
          <p:cNvSpPr txBox="1"/>
          <p:nvPr/>
        </p:nvSpPr>
        <p:spPr>
          <a:xfrm>
            <a:off x="1174931" y="1712179"/>
            <a:ext cx="3400425" cy="1177245"/>
          </a:xfrm>
          <a:prstGeom prst="rect">
            <a:avLst/>
          </a:prstGeom>
          <a:noFill/>
        </p:spPr>
        <p:txBody>
          <a:bodyPr wrap="square" rtlCol="0">
            <a:spAutoFit/>
          </a:bodyPr>
          <a:lstStyle/>
          <a:p>
            <a:pPr defTabSz="685800"/>
            <a:r>
              <a:rPr lang="en-US" sz="1200" b="1" dirty="0">
                <a:solidFill>
                  <a:srgbClr val="000000"/>
                </a:solidFill>
                <a:latin typeface="Calibri" panose="020F0502020204030204"/>
              </a:rPr>
              <a:t>Description:</a:t>
            </a:r>
          </a:p>
          <a:p>
            <a:pPr marL="85725" indent="-85725" defTabSz="685800">
              <a:buFont typeface="Arial" panose="020B0604020202020204" pitchFamily="34" charset="0"/>
              <a:buChar char="•"/>
            </a:pPr>
            <a:r>
              <a:rPr lang="en-US" sz="1200" dirty="0">
                <a:solidFill>
                  <a:srgbClr val="000000"/>
                </a:solidFill>
                <a:latin typeface="Calibri" panose="020F0502020204030204"/>
              </a:rPr>
              <a:t>Relocate Engine Starter Control Valve</a:t>
            </a:r>
          </a:p>
          <a:p>
            <a:pPr marL="85725" indent="-85725" defTabSz="685800">
              <a:buFont typeface="Arial" panose="020B0604020202020204" pitchFamily="34" charset="0"/>
              <a:buChar char="•"/>
            </a:pPr>
            <a:r>
              <a:rPr lang="en-US" sz="1200" dirty="0">
                <a:solidFill>
                  <a:srgbClr val="000000"/>
                </a:solidFill>
                <a:latin typeface="Calibri" panose="020F0502020204030204"/>
              </a:rPr>
              <a:t>Improve ease of maintenance</a:t>
            </a:r>
          </a:p>
          <a:p>
            <a:pPr marL="85725" indent="-85725" defTabSz="685800">
              <a:buFont typeface="Arial" panose="020B0604020202020204" pitchFamily="34" charset="0"/>
              <a:buChar char="•"/>
            </a:pPr>
            <a:r>
              <a:rPr lang="en-US" sz="1200" dirty="0">
                <a:solidFill>
                  <a:srgbClr val="000000"/>
                </a:solidFill>
                <a:latin typeface="Calibri" panose="020F0502020204030204"/>
              </a:rPr>
              <a:t>Reduce safety risk during manual start</a:t>
            </a:r>
          </a:p>
          <a:p>
            <a:pPr marL="85725" indent="-85725" defTabSz="685800">
              <a:buFont typeface="Arial" panose="020B0604020202020204" pitchFamily="34" charset="0"/>
              <a:buChar char="•"/>
            </a:pPr>
            <a:r>
              <a:rPr lang="en-US" sz="1200" dirty="0">
                <a:solidFill>
                  <a:srgbClr val="000000"/>
                </a:solidFill>
                <a:latin typeface="Calibri" panose="020F0502020204030204"/>
              </a:rPr>
              <a:t>Reduce maintenance time on high driver</a:t>
            </a:r>
          </a:p>
          <a:p>
            <a:pPr marL="85725" indent="-85725" defTabSz="685800">
              <a:buFont typeface="Arial" panose="020B0604020202020204" pitchFamily="34" charset="0"/>
              <a:buChar char="•"/>
            </a:pPr>
            <a:endParaRPr lang="en-US" sz="1050" dirty="0">
              <a:solidFill>
                <a:srgbClr val="000000"/>
              </a:solidFill>
              <a:latin typeface="Calibri" panose="020F0502020204030204"/>
            </a:endParaRPr>
          </a:p>
        </p:txBody>
      </p:sp>
      <p:sp>
        <p:nvSpPr>
          <p:cNvPr id="30" name="TextBox 29"/>
          <p:cNvSpPr txBox="1"/>
          <p:nvPr/>
        </p:nvSpPr>
        <p:spPr>
          <a:xfrm>
            <a:off x="4598634" y="3853743"/>
            <a:ext cx="3200400" cy="1846659"/>
          </a:xfrm>
          <a:prstGeom prst="rect">
            <a:avLst/>
          </a:prstGeom>
          <a:noFill/>
        </p:spPr>
        <p:txBody>
          <a:bodyPr wrap="square" rtlCol="0">
            <a:spAutoFit/>
          </a:bodyPr>
          <a:lstStyle/>
          <a:p>
            <a:pPr marL="0" lvl="1" defTabSz="685800">
              <a:lnSpc>
                <a:spcPct val="150000"/>
              </a:lnSpc>
              <a:buClr>
                <a:srgbClr val="002060"/>
              </a:buClr>
              <a:defRPr/>
            </a:pPr>
            <a:r>
              <a:rPr lang="en-US" sz="1200" b="1" dirty="0">
                <a:solidFill>
                  <a:prstClr val="black"/>
                </a:solidFill>
                <a:latin typeface="Calibri" panose="020F0502020204030204"/>
              </a:rPr>
              <a:t>Recommendation:</a:t>
            </a:r>
          </a:p>
          <a:p>
            <a:pPr marL="0" lvl="1" defTabSz="685800">
              <a:lnSpc>
                <a:spcPct val="150000"/>
              </a:lnSpc>
              <a:buClr>
                <a:srgbClr val="002060"/>
              </a:buClr>
              <a:defRPr/>
            </a:pPr>
            <a:r>
              <a:rPr lang="en-US" sz="1200" b="1" dirty="0">
                <a:solidFill>
                  <a:prstClr val="black"/>
                </a:solidFill>
                <a:latin typeface="Calibri" panose="020F0502020204030204"/>
              </a:rPr>
              <a:t>Status:</a:t>
            </a:r>
          </a:p>
          <a:p>
            <a:pPr marL="214313" lvl="1" indent="-214313" defTabSz="685800">
              <a:buClr>
                <a:srgbClr val="002060"/>
              </a:buClr>
              <a:buFont typeface="Arial" panose="020B0604020202020204" pitchFamily="34" charset="0"/>
              <a:buChar char="•"/>
              <a:defRPr/>
            </a:pPr>
            <a:r>
              <a:rPr lang="en-US" sz="1200" dirty="0">
                <a:solidFill>
                  <a:prstClr val="black"/>
                </a:solidFill>
                <a:latin typeface="Calibri" panose="020F0502020204030204"/>
              </a:rPr>
              <a:t>Source starter control valve that has an open/closed electronic indication that is visible to the flight crew. </a:t>
            </a:r>
          </a:p>
          <a:p>
            <a:pPr marL="214313" lvl="1" indent="-214313" defTabSz="685800">
              <a:buClr>
                <a:srgbClr val="002060"/>
              </a:buClr>
              <a:buFont typeface="Arial" panose="020B0604020202020204" pitchFamily="34" charset="0"/>
              <a:buChar char="•"/>
              <a:defRPr/>
            </a:pPr>
            <a:r>
              <a:rPr lang="en-US" sz="1200" dirty="0">
                <a:solidFill>
                  <a:prstClr val="black"/>
                </a:solidFill>
                <a:latin typeface="Calibri" panose="020F0502020204030204"/>
              </a:rPr>
              <a:t>Obtain starter control valve that has greater reliability. </a:t>
            </a:r>
          </a:p>
          <a:p>
            <a:pPr marL="214313" lvl="1" indent="-214313" defTabSz="685800">
              <a:lnSpc>
                <a:spcPct val="150000"/>
              </a:lnSpc>
              <a:buClr>
                <a:srgbClr val="002060"/>
              </a:buClr>
              <a:buFont typeface="Arial" panose="020B0604020202020204" pitchFamily="34" charset="0"/>
              <a:buChar char="•"/>
              <a:defRPr/>
            </a:pPr>
            <a:endParaRPr lang="en-US" sz="1200" dirty="0">
              <a:solidFill>
                <a:prstClr val="black"/>
              </a:solidFill>
              <a:latin typeface="Calibri" panose="020F0502020204030204"/>
            </a:endParaRPr>
          </a:p>
        </p:txBody>
      </p:sp>
      <p:sp>
        <p:nvSpPr>
          <p:cNvPr id="36" name="TextBox 35"/>
          <p:cNvSpPr txBox="1"/>
          <p:nvPr/>
        </p:nvSpPr>
        <p:spPr>
          <a:xfrm>
            <a:off x="4319696" y="381000"/>
            <a:ext cx="351378" cy="230832"/>
          </a:xfrm>
          <a:prstGeom prst="rect">
            <a:avLst/>
          </a:prstGeom>
          <a:noFill/>
        </p:spPr>
        <p:txBody>
          <a:bodyPr wrap="none" rtlCol="0">
            <a:spAutoFit/>
          </a:bodyPr>
          <a:lstStyle/>
          <a:p>
            <a:pPr defTabSz="685800"/>
            <a:r>
              <a:rPr lang="en-US" sz="900" b="1" dirty="0" smtClean="0">
                <a:solidFill>
                  <a:srgbClr val="FF0000"/>
                </a:solidFill>
                <a:latin typeface="Calibri" panose="020F0502020204030204"/>
              </a:rPr>
              <a:t>CUI</a:t>
            </a:r>
            <a:endParaRPr lang="en-US" sz="900" b="1" dirty="0">
              <a:solidFill>
                <a:srgbClr val="FF0000"/>
              </a:solidFill>
              <a:latin typeface="Calibri" panose="020F0502020204030204"/>
            </a:endParaRPr>
          </a:p>
        </p:txBody>
      </p:sp>
      <p:sp>
        <p:nvSpPr>
          <p:cNvPr id="37" name="TextBox 36"/>
          <p:cNvSpPr txBox="1"/>
          <p:nvPr/>
        </p:nvSpPr>
        <p:spPr>
          <a:xfrm>
            <a:off x="4343400" y="6322368"/>
            <a:ext cx="351378" cy="230832"/>
          </a:xfrm>
          <a:prstGeom prst="rect">
            <a:avLst/>
          </a:prstGeom>
          <a:noFill/>
        </p:spPr>
        <p:txBody>
          <a:bodyPr wrap="none" rtlCol="0">
            <a:spAutoFit/>
          </a:bodyPr>
          <a:lstStyle/>
          <a:p>
            <a:pPr defTabSz="685800"/>
            <a:r>
              <a:rPr lang="en-US" sz="900" b="1" dirty="0" smtClean="0">
                <a:solidFill>
                  <a:srgbClr val="FF0000"/>
                </a:solidFill>
                <a:latin typeface="Calibri" panose="020F0502020204030204"/>
              </a:rPr>
              <a:t>CUI</a:t>
            </a:r>
            <a:endParaRPr lang="en-US" sz="900" b="1" dirty="0">
              <a:solidFill>
                <a:srgbClr val="FF0000"/>
              </a:solidFill>
              <a:latin typeface="Calibri" panose="020F0502020204030204"/>
            </a:endParaRPr>
          </a:p>
        </p:txBody>
      </p:sp>
      <p:sp>
        <p:nvSpPr>
          <p:cNvPr id="29" name="TextBox 28"/>
          <p:cNvSpPr txBox="1"/>
          <p:nvPr/>
        </p:nvSpPr>
        <p:spPr>
          <a:xfrm>
            <a:off x="4695073" y="1879812"/>
            <a:ext cx="3103961" cy="992579"/>
          </a:xfrm>
          <a:prstGeom prst="rect">
            <a:avLst/>
          </a:prstGeom>
          <a:noFill/>
        </p:spPr>
        <p:txBody>
          <a:bodyPr wrap="square" rtlCol="0" anchor="ctr">
            <a:spAutoFit/>
          </a:bodyPr>
          <a:lstStyle/>
          <a:p>
            <a:pPr defTabSz="685800"/>
            <a:r>
              <a:rPr lang="en-US" sz="1200" b="1" dirty="0">
                <a:solidFill>
                  <a:prstClr val="black"/>
                </a:solidFill>
                <a:latin typeface="Calibri" panose="020F0502020204030204"/>
              </a:rPr>
              <a:t>Program Schedule:</a:t>
            </a:r>
          </a:p>
          <a:p>
            <a:pPr marL="214313" indent="-214313" defTabSz="685800">
              <a:buFont typeface="Arial" panose="020B0604020202020204" pitchFamily="34" charset="0"/>
              <a:buChar char="•"/>
            </a:pPr>
            <a:r>
              <a:rPr lang="en-US" sz="1200" dirty="0">
                <a:solidFill>
                  <a:prstClr val="black"/>
                </a:solidFill>
                <a:latin typeface="Calibri" panose="020F0502020204030204"/>
              </a:rPr>
              <a:t>Move forward with dry run test fit, when the next engine hung on the test cell.</a:t>
            </a:r>
          </a:p>
          <a:p>
            <a:pPr marL="214313" indent="-214313" defTabSz="685800">
              <a:buFont typeface="Arial" panose="020B0604020202020204" pitchFamily="34" charset="0"/>
              <a:buChar char="•"/>
            </a:pPr>
            <a:r>
              <a:rPr lang="en-US" sz="1200" dirty="0">
                <a:solidFill>
                  <a:prstClr val="black"/>
                </a:solidFill>
                <a:latin typeface="Calibri" panose="020F0502020204030204"/>
              </a:rPr>
              <a:t>Feasibility of new valve design</a:t>
            </a:r>
            <a:endParaRPr lang="en-US" sz="1050" dirty="0">
              <a:solidFill>
                <a:prstClr val="black"/>
              </a:solidFill>
              <a:latin typeface="Calibri" panose="020F0502020204030204"/>
            </a:endParaRPr>
          </a:p>
          <a:p>
            <a:pPr defTabSz="685800"/>
            <a:r>
              <a:rPr lang="en-US" sz="1050" dirty="0">
                <a:solidFill>
                  <a:prstClr val="black"/>
                </a:solidFill>
                <a:latin typeface="Calibri" panose="020F0502020204030204"/>
              </a:rPr>
              <a:t> </a:t>
            </a:r>
          </a:p>
        </p:txBody>
      </p:sp>
      <p:sp>
        <p:nvSpPr>
          <p:cNvPr id="39" name="TextBox 38"/>
          <p:cNvSpPr txBox="1"/>
          <p:nvPr/>
        </p:nvSpPr>
        <p:spPr>
          <a:xfrm>
            <a:off x="1181780" y="3874481"/>
            <a:ext cx="3200400" cy="2160591"/>
          </a:xfrm>
          <a:prstGeom prst="rect">
            <a:avLst/>
          </a:prstGeom>
          <a:noFill/>
        </p:spPr>
        <p:txBody>
          <a:bodyPr wrap="square" rtlCol="0">
            <a:spAutoFit/>
          </a:bodyPr>
          <a:lstStyle/>
          <a:p>
            <a:pPr marL="0" lvl="1" defTabSz="685800">
              <a:spcBef>
                <a:spcPct val="20000"/>
              </a:spcBef>
              <a:buClr>
                <a:srgbClr val="002060"/>
              </a:buClr>
              <a:defRPr/>
            </a:pPr>
            <a:r>
              <a:rPr lang="en-US" sz="1200" b="1" dirty="0">
                <a:solidFill>
                  <a:prstClr val="black"/>
                </a:solidFill>
                <a:latin typeface="Calibri" panose="020F0502020204030204"/>
              </a:rPr>
              <a:t>Issues:</a:t>
            </a:r>
          </a:p>
          <a:p>
            <a:pPr marL="214313" lvl="1" indent="-214313" defTabSz="685800">
              <a:spcBef>
                <a:spcPct val="20000"/>
              </a:spcBef>
              <a:buClr>
                <a:srgbClr val="002060"/>
              </a:buClr>
              <a:buFont typeface="Arial" panose="020B0604020202020204" pitchFamily="34" charset="0"/>
              <a:buChar char="•"/>
              <a:defRPr/>
            </a:pPr>
            <a:r>
              <a:rPr lang="en-US" sz="1200" dirty="0">
                <a:solidFill>
                  <a:prstClr val="black"/>
                </a:solidFill>
                <a:latin typeface="Calibri" panose="020F0502020204030204"/>
              </a:rPr>
              <a:t>Verify that the Starter Control Valve will fit in the proposed new location</a:t>
            </a:r>
          </a:p>
          <a:p>
            <a:pPr marL="173831" lvl="1" indent="-173831" defTabSz="685800">
              <a:spcBef>
                <a:spcPct val="20000"/>
              </a:spcBef>
              <a:buClr>
                <a:srgbClr val="002060"/>
              </a:buClr>
              <a:buFont typeface="Arial" panose="020B0604020202020204" pitchFamily="34" charset="0"/>
              <a:buChar char="•"/>
              <a:defRPr/>
            </a:pPr>
            <a:r>
              <a:rPr lang="en-US" sz="1200" dirty="0">
                <a:solidFill>
                  <a:prstClr val="black"/>
                </a:solidFill>
                <a:latin typeface="Calibri" panose="020F0502020204030204"/>
              </a:rPr>
              <a:t>Identify maintenance override procedure for failed valve </a:t>
            </a:r>
          </a:p>
          <a:p>
            <a:pPr marL="173831" lvl="1" indent="-173831" defTabSz="685800">
              <a:spcBef>
                <a:spcPct val="20000"/>
              </a:spcBef>
              <a:buClr>
                <a:srgbClr val="002060"/>
              </a:buClr>
              <a:buFont typeface="Arial" panose="020B0604020202020204" pitchFamily="34" charset="0"/>
              <a:buChar char="•"/>
              <a:defRPr/>
            </a:pPr>
            <a:r>
              <a:rPr lang="en-US" sz="1200" dirty="0">
                <a:solidFill>
                  <a:prstClr val="black"/>
                </a:solidFill>
                <a:latin typeface="Calibri" panose="020F0502020204030204"/>
              </a:rPr>
              <a:t>Cowling modification with provision for the manual start rod.</a:t>
            </a:r>
          </a:p>
          <a:p>
            <a:pPr marL="173831" lvl="1" indent="-173831" defTabSz="685800">
              <a:spcBef>
                <a:spcPct val="20000"/>
              </a:spcBef>
              <a:buClr>
                <a:srgbClr val="002060"/>
              </a:buClr>
              <a:buFont typeface="Arial" panose="020B0604020202020204" pitchFamily="34" charset="0"/>
              <a:buChar char="•"/>
              <a:defRPr/>
            </a:pPr>
            <a:r>
              <a:rPr lang="en-US" sz="1200" dirty="0">
                <a:solidFill>
                  <a:prstClr val="black"/>
                </a:solidFill>
                <a:latin typeface="Calibri" panose="020F0502020204030204"/>
              </a:rPr>
              <a:t>600+ failed valves in 12 </a:t>
            </a:r>
            <a:r>
              <a:rPr lang="en-US" sz="1200" dirty="0" err="1">
                <a:solidFill>
                  <a:prstClr val="black"/>
                </a:solidFill>
                <a:latin typeface="Calibri" panose="020F0502020204030204"/>
              </a:rPr>
              <a:t>yr</a:t>
            </a:r>
            <a:endParaRPr lang="en-US" sz="1200" dirty="0">
              <a:solidFill>
                <a:prstClr val="black"/>
              </a:solidFill>
              <a:latin typeface="Calibri" panose="020F0502020204030204"/>
            </a:endParaRPr>
          </a:p>
          <a:p>
            <a:pPr marL="0" lvl="1" defTabSz="685800">
              <a:spcBef>
                <a:spcPct val="20000"/>
              </a:spcBef>
              <a:buClr>
                <a:srgbClr val="002060"/>
              </a:buClr>
              <a:defRPr/>
            </a:pPr>
            <a:r>
              <a:rPr lang="en-US" sz="1200" b="1" dirty="0">
                <a:solidFill>
                  <a:prstClr val="black"/>
                </a:solidFill>
                <a:latin typeface="Calibri" panose="020F0502020204030204"/>
              </a:rPr>
              <a:t>Status:</a:t>
            </a:r>
          </a:p>
          <a:p>
            <a:pPr marL="173831" lvl="1" indent="-173831" defTabSz="685800">
              <a:spcBef>
                <a:spcPct val="20000"/>
              </a:spcBef>
              <a:buClr>
                <a:srgbClr val="002060"/>
              </a:buClr>
              <a:buFont typeface="Arial" panose="020B0604020202020204" pitchFamily="34" charset="0"/>
              <a:buChar char="•"/>
              <a:defRPr/>
            </a:pPr>
            <a:r>
              <a:rPr lang="en-US" sz="1200" dirty="0">
                <a:solidFill>
                  <a:prstClr val="black"/>
                </a:solidFill>
                <a:latin typeface="Calibri" panose="020F0502020204030204"/>
              </a:rPr>
              <a:t>Awaiting engine install in test cell. </a:t>
            </a:r>
          </a:p>
        </p:txBody>
      </p:sp>
      <p:sp>
        <p:nvSpPr>
          <p:cNvPr id="3" name="Slide Number Placeholder 2"/>
          <p:cNvSpPr>
            <a:spLocks noGrp="1"/>
          </p:cNvSpPr>
          <p:nvPr>
            <p:ph type="sldNum" sz="quarter" idx="12"/>
          </p:nvPr>
        </p:nvSpPr>
        <p:spPr/>
        <p:txBody>
          <a:bodyPr/>
          <a:lstStyle/>
          <a:p>
            <a:pPr defTabSz="685800"/>
            <a:fld id="{F2B9E6DA-86A3-4331-AA31-4EFFADA7443D}" type="slidenum">
              <a:rPr lang="en-US">
                <a:solidFill>
                  <a:prstClr val="black">
                    <a:tint val="75000"/>
                  </a:prstClr>
                </a:solidFill>
                <a:latin typeface="Calibri" panose="020F0502020204030204"/>
              </a:rPr>
              <a:pPr defTabSz="685800"/>
              <a:t>35</a:t>
            </a:fld>
            <a:endParaRPr lang="en-US">
              <a:solidFill>
                <a:prstClr val="black">
                  <a:tint val="75000"/>
                </a:prstClr>
              </a:solidFill>
              <a:latin typeface="Calibri" panose="020F0502020204030204"/>
            </a:endParaRPr>
          </a:p>
        </p:txBody>
      </p:sp>
      <p:sp>
        <p:nvSpPr>
          <p:cNvPr id="22" name="TextBox 21"/>
          <p:cNvSpPr txBox="1"/>
          <p:nvPr/>
        </p:nvSpPr>
        <p:spPr>
          <a:xfrm>
            <a:off x="6575977" y="930692"/>
            <a:ext cx="2415623" cy="310341"/>
          </a:xfrm>
          <a:prstGeom prst="rect">
            <a:avLst/>
          </a:prstGeom>
          <a:noFill/>
        </p:spPr>
        <p:txBody>
          <a:bodyPr wrap="square" rtlCol="0">
            <a:spAutoFit/>
          </a:bodyPr>
          <a:lstStyle/>
          <a:p>
            <a:pPr marL="1587104" indent="-1587104" defTabSz="685800">
              <a:lnSpc>
                <a:spcPts val="1725"/>
              </a:lnSpc>
            </a:pPr>
            <a:r>
              <a:rPr lang="en-US" b="1" dirty="0">
                <a:solidFill>
                  <a:srgbClr val="FF0000"/>
                </a:solidFill>
                <a:latin typeface="Calibri" panose="020F0502020204030204"/>
              </a:rPr>
              <a:t>Aircraft Availability</a:t>
            </a:r>
          </a:p>
        </p:txBody>
      </p:sp>
    </p:spTree>
    <p:extLst>
      <p:ext uri="{BB962C8B-B14F-4D97-AF65-F5344CB8AC3E}">
        <p14:creationId xmlns:p14="http://schemas.microsoft.com/office/powerpoint/2010/main" val="37468865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4319699" y="805631"/>
            <a:ext cx="4074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Gill Sans MT"/>
                <a:ea typeface="+mn-ea"/>
                <a:cs typeface="+mn-cs"/>
              </a:rPr>
              <a:t>CUI</a:t>
            </a:r>
            <a:endParaRPr kumimoji="0" lang="en-US" sz="900" b="1" i="0" u="none" strike="noStrike" kern="1200" cap="none" spc="0" normalizeH="0" baseline="0" noProof="0" dirty="0">
              <a:ln>
                <a:noFill/>
              </a:ln>
              <a:solidFill>
                <a:srgbClr val="FF0000"/>
              </a:solidFill>
              <a:effectLst/>
              <a:uLnTx/>
              <a:uFillTx/>
              <a:latin typeface="Gill Sans MT"/>
              <a:ea typeface="+mn-ea"/>
              <a:cs typeface="+mn-cs"/>
            </a:endParaRPr>
          </a:p>
        </p:txBody>
      </p:sp>
      <p:sp>
        <p:nvSpPr>
          <p:cNvPr id="37" name="TextBox 36"/>
          <p:cNvSpPr txBox="1"/>
          <p:nvPr/>
        </p:nvSpPr>
        <p:spPr>
          <a:xfrm>
            <a:off x="4343403" y="5793003"/>
            <a:ext cx="4074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Gill Sans MT"/>
                <a:ea typeface="+mn-ea"/>
                <a:cs typeface="+mn-cs"/>
              </a:rPr>
              <a:t>CUI</a:t>
            </a:r>
            <a:endParaRPr kumimoji="0" lang="en-US" sz="900" b="1" i="0" u="none" strike="noStrike" kern="1200" cap="none" spc="0" normalizeH="0" baseline="0" noProof="0" dirty="0">
              <a:ln>
                <a:noFill/>
              </a:ln>
              <a:solidFill>
                <a:srgbClr val="FF0000"/>
              </a:solidFill>
              <a:effectLst/>
              <a:uLnTx/>
              <a:uFillTx/>
              <a:latin typeface="Gill Sans MT"/>
              <a:ea typeface="+mn-ea"/>
              <a:cs typeface="+mn-cs"/>
            </a:endParaRPr>
          </a:p>
        </p:txBody>
      </p:sp>
      <p:sp>
        <p:nvSpPr>
          <p:cNvPr id="2" name="TextBox 1"/>
          <p:cNvSpPr txBox="1"/>
          <p:nvPr/>
        </p:nvSpPr>
        <p:spPr>
          <a:xfrm>
            <a:off x="2810013" y="2676069"/>
            <a:ext cx="3489353"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sng" strike="noStrike" kern="1200" cap="none" spc="0" normalizeH="0" baseline="0" noProof="0" dirty="0" smtClean="0">
                <a:ln>
                  <a:noFill/>
                </a:ln>
                <a:solidFill>
                  <a:srgbClr val="000000"/>
                </a:solidFill>
                <a:effectLst/>
                <a:uLnTx/>
                <a:uFillTx/>
                <a:latin typeface="Gill Sans MT"/>
                <a:ea typeface="+mn-ea"/>
                <a:cs typeface="+mn-cs"/>
              </a:rPr>
              <a:t>PROPOSED TASK</a:t>
            </a:r>
            <a:endParaRPr kumimoji="0" lang="en-US" sz="3000" b="1" i="0" u="sng" strike="noStrike" kern="1200" cap="none" spc="0" normalizeH="0" baseline="0" noProof="0" dirty="0">
              <a:ln>
                <a:noFill/>
              </a:ln>
              <a:solidFill>
                <a:srgbClr val="000000"/>
              </a:solidFill>
              <a:effectLst/>
              <a:uLnTx/>
              <a:uFillTx/>
              <a:latin typeface="Gill Sans MT"/>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ill Sans MT"/>
              <a:ea typeface="+mn-ea"/>
              <a:cs typeface="+mn-cs"/>
            </a:endParaRPr>
          </a:p>
        </p:txBody>
      </p:sp>
    </p:spTree>
    <p:extLst>
      <p:ext uri="{BB962C8B-B14F-4D97-AF65-F5344CB8AC3E}">
        <p14:creationId xmlns:p14="http://schemas.microsoft.com/office/powerpoint/2010/main" val="34919256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7331" y="1040873"/>
            <a:ext cx="6172200" cy="857249"/>
          </a:xfrm>
        </p:spPr>
        <p:txBody>
          <a:bodyPr>
            <a:noAutofit/>
          </a:bodyPr>
          <a:lstStyle/>
          <a:p>
            <a:pPr eaLnBrk="0" fontAlgn="base" hangingPunct="0">
              <a:spcAft>
                <a:spcPct val="0"/>
              </a:spcAft>
            </a:pPr>
            <a:r>
              <a:rPr lang="en-US" sz="2175" b="1" dirty="0"/>
              <a:t>Engine Maintenance Tools </a:t>
            </a:r>
            <a:br>
              <a:rPr lang="en-US" sz="2175" b="1" dirty="0"/>
            </a:br>
            <a:r>
              <a:rPr lang="en-US" sz="2175" b="1"/>
              <a:t>Major Events</a:t>
            </a:r>
            <a:endParaRPr lang="en-US" sz="2175" b="1" dirty="0"/>
          </a:p>
        </p:txBody>
      </p:sp>
      <p:graphicFrame>
        <p:nvGraphicFramePr>
          <p:cNvPr id="5" name="Content Placeholder 4"/>
          <p:cNvGraphicFramePr>
            <a:graphicFrameLocks noGrp="1"/>
          </p:cNvGraphicFramePr>
          <p:nvPr>
            <p:ph idx="1"/>
            <p:extLst/>
          </p:nvPr>
        </p:nvGraphicFramePr>
        <p:xfrm>
          <a:off x="1164431" y="2163500"/>
          <a:ext cx="6700840" cy="3352196"/>
        </p:xfrm>
        <a:graphic>
          <a:graphicData uri="http://schemas.openxmlformats.org/drawingml/2006/table">
            <a:tbl>
              <a:tblPr firstRow="1" bandRow="1"/>
              <a:tblGrid>
                <a:gridCol w="2917859">
                  <a:extLst>
                    <a:ext uri="{9D8B030D-6E8A-4147-A177-3AD203B41FA5}">
                      <a16:colId xmlns:a16="http://schemas.microsoft.com/office/drawing/2014/main" val="20000"/>
                    </a:ext>
                  </a:extLst>
                </a:gridCol>
                <a:gridCol w="1564269">
                  <a:extLst>
                    <a:ext uri="{9D8B030D-6E8A-4147-A177-3AD203B41FA5}">
                      <a16:colId xmlns:a16="http://schemas.microsoft.com/office/drawing/2014/main" val="20001"/>
                    </a:ext>
                  </a:extLst>
                </a:gridCol>
                <a:gridCol w="1275736">
                  <a:extLst>
                    <a:ext uri="{9D8B030D-6E8A-4147-A177-3AD203B41FA5}">
                      <a16:colId xmlns:a16="http://schemas.microsoft.com/office/drawing/2014/main" val="822070980"/>
                    </a:ext>
                  </a:extLst>
                </a:gridCol>
                <a:gridCol w="942976">
                  <a:extLst>
                    <a:ext uri="{9D8B030D-6E8A-4147-A177-3AD203B41FA5}">
                      <a16:colId xmlns:a16="http://schemas.microsoft.com/office/drawing/2014/main" val="20002"/>
                    </a:ext>
                  </a:extLst>
                </a:gridCol>
              </a:tblGrid>
              <a:tr h="4572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algn="ctr" defTabSz="914400" rtl="0" eaLnBrk="1" latinLnBrk="0" hangingPunct="1"/>
                      <a:r>
                        <a:rPr lang="en-US" sz="1500" b="1" kern="1200" dirty="0" smtClean="0">
                          <a:solidFill>
                            <a:schemeClr val="bg1"/>
                          </a:solidFill>
                          <a:latin typeface="+mn-lt"/>
                          <a:ea typeface="+mn-ea"/>
                          <a:cs typeface="+mn-cs"/>
                        </a:rPr>
                        <a:t>Event</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500" b="1" kern="1200" dirty="0" smtClean="0">
                          <a:solidFill>
                            <a:schemeClr val="bg1"/>
                          </a:solidFill>
                          <a:latin typeface="+mn-lt"/>
                          <a:ea typeface="+mn-ea"/>
                          <a:cs typeface="+mn-cs"/>
                        </a:rPr>
                        <a:t>Scheduled Date</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a:txBody>
                    <a:bodyPr/>
                    <a:lstStyle/>
                    <a:p>
                      <a:pPr algn="ctr"/>
                      <a:r>
                        <a:rPr lang="en-US" sz="1500" b="1" kern="1200" dirty="0" smtClean="0">
                          <a:solidFill>
                            <a:schemeClr val="bg1"/>
                          </a:solidFill>
                          <a:latin typeface="+mn-lt"/>
                          <a:ea typeface="+mn-ea"/>
                          <a:cs typeface="+mn-cs"/>
                        </a:rPr>
                        <a:t>Adjusted Schedule  Date</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500" kern="1200" dirty="0" smtClean="0">
                          <a:solidFill>
                            <a:schemeClr val="bg1"/>
                          </a:solidFill>
                          <a:latin typeface="+mn-lt"/>
                          <a:ea typeface="+mn-ea"/>
                          <a:cs typeface="+mn-cs"/>
                        </a:rPr>
                        <a:t>Actual Date</a:t>
                      </a:r>
                      <a:endParaRPr lang="en-US" sz="1500"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381531">
                <a:tc>
                  <a:txBody>
                    <a:bodyPr/>
                    <a:lstStyle/>
                    <a:p>
                      <a:pPr marL="0" algn="ctr" defTabSz="914400" rtl="0" eaLnBrk="1" latinLnBrk="0" hangingPunct="1"/>
                      <a:r>
                        <a:rPr lang="en-US" sz="1400" b="1" kern="1200" dirty="0" smtClean="0">
                          <a:solidFill>
                            <a:schemeClr val="tx1"/>
                          </a:solidFill>
                          <a:latin typeface="+mn-lt"/>
                          <a:ea typeface="+mn-ea"/>
                          <a:cs typeface="+mn-cs"/>
                        </a:rPr>
                        <a:t>Purchase</a:t>
                      </a:r>
                      <a:r>
                        <a:rPr lang="en-US" sz="1400" b="1" kern="1200" baseline="0" dirty="0" smtClean="0">
                          <a:solidFill>
                            <a:schemeClr val="tx1"/>
                          </a:solidFill>
                          <a:latin typeface="+mn-lt"/>
                          <a:ea typeface="+mn-ea"/>
                          <a:cs typeface="+mn-cs"/>
                        </a:rPr>
                        <a:t> Tool</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October 2020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381531">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3097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0"/>
                  </a:ext>
                </a:extLst>
              </a:tr>
              <a:tr h="3097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17106325"/>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08052350"/>
                  </a:ext>
                </a:extLst>
              </a:tr>
              <a:tr h="252076">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90582309"/>
                  </a:ext>
                </a:extLst>
              </a:tr>
              <a:tr h="252076">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50255259"/>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noProof="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233689347"/>
                  </a:ext>
                </a:extLst>
              </a:tr>
              <a:tr h="252076">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048302912"/>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smtClean="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2"/>
                  </a:ext>
                </a:extLst>
              </a:tr>
            </a:tbl>
          </a:graphicData>
        </a:graphic>
      </p:graphicFrame>
      <p:sp>
        <p:nvSpPr>
          <p:cNvPr id="4" name="TextBox 3"/>
          <p:cNvSpPr txBox="1"/>
          <p:nvPr/>
        </p:nvSpPr>
        <p:spPr>
          <a:xfrm>
            <a:off x="6291073" y="1817251"/>
            <a:ext cx="1388459" cy="369332"/>
          </a:xfrm>
          <a:prstGeom prst="rect">
            <a:avLst/>
          </a:prstGeom>
          <a:noFill/>
        </p:spPr>
        <p:txBody>
          <a:bodyPr wrap="square" rtlCol="0">
            <a:spAutoFit/>
          </a:bodyPr>
          <a:lstStyle/>
          <a:p>
            <a:pPr defTabSz="685800"/>
            <a:r>
              <a:rPr lang="en-US" sz="900" dirty="0">
                <a:solidFill>
                  <a:srgbClr val="000000"/>
                </a:solidFill>
                <a:latin typeface="Arial"/>
              </a:rPr>
              <a:t>POC: Micah McFarland</a:t>
            </a:r>
          </a:p>
          <a:p>
            <a:pPr defTabSz="685800"/>
            <a:r>
              <a:rPr lang="en-US" sz="900" dirty="0">
                <a:latin typeface="Arial"/>
              </a:rPr>
              <a:t>As of 24 Sep 2020</a:t>
            </a:r>
          </a:p>
        </p:txBody>
      </p:sp>
    </p:spTree>
    <p:extLst>
      <p:ext uri="{BB962C8B-B14F-4D97-AF65-F5344CB8AC3E}">
        <p14:creationId xmlns:p14="http://schemas.microsoft.com/office/powerpoint/2010/main" val="407807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8715" y="892545"/>
            <a:ext cx="3931367" cy="310341"/>
          </a:xfrm>
          <a:prstGeom prst="rect">
            <a:avLst/>
          </a:prstGeom>
          <a:noFill/>
        </p:spPr>
        <p:txBody>
          <a:bodyPr wrap="square" rtlCol="0">
            <a:spAutoFit/>
          </a:bodyPr>
          <a:lstStyle/>
          <a:p>
            <a:pPr marL="1587104" indent="-1587104" defTabSz="685800">
              <a:lnSpc>
                <a:spcPts val="1725"/>
              </a:lnSpc>
            </a:pPr>
            <a:r>
              <a:rPr lang="en-US" b="1" dirty="0">
                <a:solidFill>
                  <a:srgbClr val="1F497D">
                    <a:lumMod val="75000"/>
                  </a:srgbClr>
                </a:solidFill>
                <a:latin typeface="Calibri" panose="020F0502020204030204"/>
              </a:rPr>
              <a:t>Program: Engine Maintenance Tools</a:t>
            </a:r>
          </a:p>
        </p:txBody>
      </p:sp>
      <p:sp>
        <p:nvSpPr>
          <p:cNvPr id="5" name="TextBox 4"/>
          <p:cNvSpPr txBox="1"/>
          <p:nvPr/>
        </p:nvSpPr>
        <p:spPr>
          <a:xfrm>
            <a:off x="1143001" y="1200151"/>
            <a:ext cx="1156086"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panose="020F0502020204030204"/>
              </a:rPr>
              <a:t>WSIP Program</a:t>
            </a:r>
            <a:r>
              <a:rPr lang="en-US" sz="900" dirty="0">
                <a:solidFill>
                  <a:prstClr val="black"/>
                </a:solidFill>
                <a:latin typeface="Calibri" panose="020F0502020204030204"/>
              </a:rPr>
              <a:t>: PSIP </a:t>
            </a:r>
          </a:p>
        </p:txBody>
      </p:sp>
      <p:sp>
        <p:nvSpPr>
          <p:cNvPr id="7" name="TextBox 6"/>
          <p:cNvSpPr txBox="1"/>
          <p:nvPr/>
        </p:nvSpPr>
        <p:spPr>
          <a:xfrm>
            <a:off x="3731850" y="1200151"/>
            <a:ext cx="2954655"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panose="020F0502020204030204"/>
              </a:rPr>
              <a:t>WSIP POC</a:t>
            </a:r>
            <a:r>
              <a:rPr lang="en-US" sz="900" dirty="0">
                <a:solidFill>
                  <a:prstClr val="black"/>
                </a:solidFill>
                <a:latin typeface="Calibri" panose="020F0502020204030204"/>
              </a:rPr>
              <a:t>: Josh Wilkerson	</a:t>
            </a:r>
            <a:r>
              <a:rPr lang="en-US" sz="900" dirty="0">
                <a:solidFill>
                  <a:srgbClr val="FF0000"/>
                </a:solidFill>
                <a:latin typeface="Arial"/>
              </a:rPr>
              <a:t> </a:t>
            </a:r>
            <a:r>
              <a:rPr lang="en-US" sz="900" dirty="0">
                <a:latin typeface="Arial"/>
              </a:rPr>
              <a:t>24 Sep 2020 </a:t>
            </a:r>
            <a:r>
              <a:rPr lang="en-US" sz="900" dirty="0">
                <a:solidFill>
                  <a:prstClr val="black"/>
                </a:solidFill>
                <a:latin typeface="Calibri" panose="020F0502020204030204"/>
              </a:rPr>
              <a:t>	</a:t>
            </a:r>
          </a:p>
        </p:txBody>
      </p:sp>
      <p:sp>
        <p:nvSpPr>
          <p:cNvPr id="9" name="TextBox 8"/>
          <p:cNvSpPr txBox="1"/>
          <p:nvPr/>
        </p:nvSpPr>
        <p:spPr>
          <a:xfrm>
            <a:off x="6575976" y="1200151"/>
            <a:ext cx="1380506" cy="230832"/>
          </a:xfrm>
          <a:prstGeom prst="rect">
            <a:avLst/>
          </a:prstGeom>
          <a:noFill/>
        </p:spPr>
        <p:txBody>
          <a:bodyPr wrap="none" rtlCol="0">
            <a:spAutoFit/>
          </a:bodyPr>
          <a:lstStyle/>
          <a:p>
            <a:pPr defTabSz="685800"/>
            <a:r>
              <a:rPr lang="en-US" sz="900" b="1" dirty="0">
                <a:solidFill>
                  <a:prstClr val="black"/>
                </a:solidFill>
                <a:effectLst>
                  <a:outerShdw blurRad="38100" dist="38100" dir="2700000" algn="tl">
                    <a:srgbClr val="000000">
                      <a:alpha val="43137"/>
                    </a:srgbClr>
                  </a:outerShdw>
                </a:effectLst>
                <a:latin typeface="Calibri" panose="020F0502020204030204"/>
              </a:rPr>
              <a:t>HBG POC</a:t>
            </a:r>
            <a:r>
              <a:rPr lang="en-US" sz="900" dirty="0">
                <a:solidFill>
                  <a:prstClr val="black"/>
                </a:solidFill>
                <a:latin typeface="Calibri" panose="020F0502020204030204"/>
              </a:rPr>
              <a:t>: Michael March</a:t>
            </a: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1" y="1997119"/>
            <a:ext cx="275075" cy="507831"/>
          </a:xfrm>
          <a:prstGeom prst="rect">
            <a:avLst/>
          </a:prstGeom>
          <a:noFill/>
        </p:spPr>
        <p:txBody>
          <a:bodyPr wrap="none" rtlCol="0">
            <a:spAutoFit/>
          </a:bodyPr>
          <a:lstStyle/>
          <a:p>
            <a:pPr marL="89297" indent="-89297" defTabSz="685800">
              <a:buFont typeface="Arial" pitchFamily="34" charset="0"/>
              <a:buChar char="•"/>
            </a:pPr>
            <a:endParaRPr lang="en-US" sz="1350" dirty="0">
              <a:solidFill>
                <a:prstClr val="black"/>
              </a:solidFill>
              <a:latin typeface="Calibri" panose="020F0502020204030204"/>
            </a:endParaRPr>
          </a:p>
          <a:p>
            <a:pPr defTabSz="685800"/>
            <a:endParaRPr lang="en-US" sz="1350" dirty="0">
              <a:solidFill>
                <a:prstClr val="black"/>
              </a:solidFill>
              <a:latin typeface="Calibri" panose="020F0502020204030204"/>
            </a:endParaRPr>
          </a:p>
        </p:txBody>
      </p: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Program Schedule / Milestones</a:t>
            </a:r>
            <a:endParaRPr lang="en-US" sz="1350" dirty="0">
              <a:solidFill>
                <a:prstClr val="white"/>
              </a:solidFill>
              <a:effectLst>
                <a:outerShdw blurRad="38100" dist="38100" dir="2700000" algn="tl">
                  <a:srgbClr val="000000">
                    <a:alpha val="43137"/>
                  </a:srgbClr>
                </a:outerShdw>
              </a:effectLst>
              <a:latin typeface="Calibri" panose="020F0502020204030204"/>
            </a:endParaRPr>
          </a:p>
        </p:txBody>
      </p:sp>
      <p:cxnSp>
        <p:nvCxnSpPr>
          <p:cNvPr id="27" name="Straight Connector 26"/>
          <p:cNvCxnSpPr/>
          <p:nvPr/>
        </p:nvCxnSpPr>
        <p:spPr>
          <a:xfrm>
            <a:off x="1143000" y="3714750"/>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43000" y="36004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Program Description</a:t>
            </a:r>
            <a:endParaRPr lang="en-US" sz="1350" dirty="0">
              <a:solidFill>
                <a:prstClr val="white"/>
              </a:solidFill>
              <a:effectLst>
                <a:outerShdw blurRad="38100" dist="38100" dir="2700000" algn="tl">
                  <a:srgbClr val="000000">
                    <a:alpha val="43137"/>
                  </a:srgbClr>
                </a:outerShdw>
              </a:effectLst>
              <a:latin typeface="Calibri" panose="020F0502020204030204"/>
            </a:endParaRPr>
          </a:p>
        </p:txBody>
      </p:sp>
      <p:sp>
        <p:nvSpPr>
          <p:cNvPr id="34" name="TextBox 33"/>
          <p:cNvSpPr txBox="1"/>
          <p:nvPr/>
        </p:nvSpPr>
        <p:spPr>
          <a:xfrm>
            <a:off x="4564856" y="3600450"/>
            <a:ext cx="3429000" cy="300082"/>
          </a:xfrm>
          <a:prstGeom prst="rect">
            <a:avLst/>
          </a:prstGeom>
          <a:solidFill>
            <a:schemeClr val="tx2"/>
          </a:solidFill>
        </p:spPr>
        <p:txBody>
          <a:bodyPr wrap="square" rtlCol="0">
            <a:spAutoFit/>
          </a:bodyPr>
          <a:lstStyle/>
          <a:p>
            <a:pPr algn="ctr" defTabSz="685800"/>
            <a:r>
              <a:rPr lang="en-US" sz="1350" b="1" dirty="0">
                <a:solidFill>
                  <a:prstClr val="white"/>
                </a:solidFill>
                <a:effectLst>
                  <a:outerShdw blurRad="38100" dist="38100" dir="2700000" algn="tl">
                    <a:srgbClr val="000000">
                      <a:alpha val="43137"/>
                    </a:srgbClr>
                  </a:outerShdw>
                </a:effectLst>
                <a:latin typeface="Calibri" panose="020F0502020204030204"/>
              </a:rPr>
              <a:t>Recommendation/ Status</a:t>
            </a:r>
          </a:p>
        </p:txBody>
      </p:sp>
      <p:sp>
        <p:nvSpPr>
          <p:cNvPr id="38" name="TextBox 37"/>
          <p:cNvSpPr txBox="1"/>
          <p:nvPr/>
        </p:nvSpPr>
        <p:spPr>
          <a:xfrm>
            <a:off x="1150145" y="1730836"/>
            <a:ext cx="3400425" cy="646331"/>
          </a:xfrm>
          <a:prstGeom prst="rect">
            <a:avLst/>
          </a:prstGeom>
          <a:noFill/>
        </p:spPr>
        <p:txBody>
          <a:bodyPr wrap="square" rtlCol="0">
            <a:spAutoFit/>
          </a:bodyPr>
          <a:lstStyle/>
          <a:p>
            <a:pPr marL="85725" indent="-85725" defTabSz="685800">
              <a:buFont typeface="Arial" panose="020B0604020202020204" pitchFamily="34" charset="0"/>
              <a:buChar char="•"/>
            </a:pPr>
            <a:r>
              <a:rPr lang="en-US" sz="1200" b="1" dirty="0">
                <a:solidFill>
                  <a:srgbClr val="000000"/>
                </a:solidFill>
                <a:latin typeface="Calibri" panose="020F0502020204030204"/>
              </a:rPr>
              <a:t>IDG Jack Stand</a:t>
            </a:r>
            <a:endParaRPr lang="en-US" sz="1200" dirty="0">
              <a:solidFill>
                <a:srgbClr val="000000"/>
              </a:solidFill>
              <a:latin typeface="Calibri" panose="020F0502020204030204"/>
            </a:endParaRPr>
          </a:p>
          <a:p>
            <a:pPr marL="428625" lvl="1" indent="-85725" defTabSz="685800">
              <a:buFont typeface="Arial" panose="020B0604020202020204" pitchFamily="34" charset="0"/>
              <a:buChar char="•"/>
            </a:pPr>
            <a:r>
              <a:rPr lang="en-US" sz="1200" dirty="0">
                <a:solidFill>
                  <a:srgbClr val="000000"/>
                </a:solidFill>
                <a:latin typeface="Calibri" panose="020F0502020204030204"/>
              </a:rPr>
              <a:t>Proposed by E&amp;E shop</a:t>
            </a:r>
          </a:p>
          <a:p>
            <a:pPr marL="428625" lvl="1" indent="-85725" defTabSz="685800">
              <a:buFont typeface="Arial" panose="020B0604020202020204" pitchFamily="34" charset="0"/>
              <a:buChar char="•"/>
            </a:pPr>
            <a:r>
              <a:rPr lang="en-US" sz="1200" dirty="0">
                <a:solidFill>
                  <a:srgbClr val="000000"/>
                </a:solidFill>
                <a:latin typeface="Calibri" panose="020F0502020204030204"/>
              </a:rPr>
              <a:t>PWIG item</a:t>
            </a:r>
          </a:p>
        </p:txBody>
      </p:sp>
      <p:sp>
        <p:nvSpPr>
          <p:cNvPr id="30" name="TextBox 29"/>
          <p:cNvSpPr txBox="1"/>
          <p:nvPr/>
        </p:nvSpPr>
        <p:spPr>
          <a:xfrm>
            <a:off x="4598329" y="4030977"/>
            <a:ext cx="3200400" cy="830997"/>
          </a:xfrm>
          <a:prstGeom prst="rect">
            <a:avLst/>
          </a:prstGeom>
          <a:noFill/>
        </p:spPr>
        <p:txBody>
          <a:bodyPr wrap="square" rtlCol="0">
            <a:spAutoFit/>
          </a:bodyPr>
          <a:lstStyle/>
          <a:p>
            <a:pPr defTabSz="685800"/>
            <a:r>
              <a:rPr lang="en-US" sz="1200" b="1" dirty="0">
                <a:solidFill>
                  <a:prstClr val="black"/>
                </a:solidFill>
                <a:latin typeface="Calibri" panose="020F0502020204030204"/>
              </a:rPr>
              <a:t>Recommendation:</a:t>
            </a:r>
          </a:p>
          <a:p>
            <a:pPr marL="214313" indent="-214313" defTabSz="685800">
              <a:buFont typeface="Arial" panose="020B0604020202020204" pitchFamily="34" charset="0"/>
              <a:buChar char="•"/>
            </a:pPr>
            <a:r>
              <a:rPr lang="en-US" sz="1200" dirty="0">
                <a:solidFill>
                  <a:prstClr val="black"/>
                </a:solidFill>
                <a:latin typeface="Calibri" panose="020F0502020204030204"/>
              </a:rPr>
              <a:t>None</a:t>
            </a:r>
            <a:endParaRPr lang="en-US" sz="1200" dirty="0">
              <a:solidFill>
                <a:srgbClr val="5B9BD5"/>
              </a:solidFill>
              <a:latin typeface="Calibri" panose="020F0502020204030204"/>
            </a:endParaRPr>
          </a:p>
          <a:p>
            <a:pPr defTabSz="685800"/>
            <a:r>
              <a:rPr lang="en-US" sz="1200" b="1" dirty="0">
                <a:solidFill>
                  <a:prstClr val="black"/>
                </a:solidFill>
                <a:latin typeface="Calibri" panose="020F0502020204030204"/>
              </a:rPr>
              <a:t>Status:</a:t>
            </a:r>
          </a:p>
          <a:p>
            <a:pPr marL="214313" indent="-214313" defTabSz="685800">
              <a:buFont typeface="Arial" panose="020B0604020202020204" pitchFamily="34" charset="0"/>
              <a:buChar char="•"/>
            </a:pPr>
            <a:r>
              <a:rPr lang="en-US" sz="1200" dirty="0">
                <a:solidFill>
                  <a:prstClr val="black"/>
                </a:solidFill>
                <a:latin typeface="Calibri" panose="020F0502020204030204"/>
              </a:rPr>
              <a:t>Awaiting Demo</a:t>
            </a:r>
          </a:p>
        </p:txBody>
      </p:sp>
      <p:sp>
        <p:nvSpPr>
          <p:cNvPr id="36" name="TextBox 35"/>
          <p:cNvSpPr txBox="1"/>
          <p:nvPr/>
        </p:nvSpPr>
        <p:spPr>
          <a:xfrm>
            <a:off x="4319696" y="533400"/>
            <a:ext cx="351378" cy="230832"/>
          </a:xfrm>
          <a:prstGeom prst="rect">
            <a:avLst/>
          </a:prstGeom>
          <a:noFill/>
        </p:spPr>
        <p:txBody>
          <a:bodyPr wrap="none" rtlCol="0">
            <a:spAutoFit/>
          </a:bodyPr>
          <a:lstStyle/>
          <a:p>
            <a:pPr defTabSz="685800"/>
            <a:r>
              <a:rPr lang="en-US" sz="900" b="1" dirty="0" smtClean="0">
                <a:solidFill>
                  <a:srgbClr val="FF0000"/>
                </a:solidFill>
                <a:latin typeface="Calibri" panose="020F0502020204030204"/>
              </a:rPr>
              <a:t>CUI</a:t>
            </a:r>
            <a:endParaRPr lang="en-US" sz="900" b="1" dirty="0">
              <a:solidFill>
                <a:srgbClr val="FF0000"/>
              </a:solidFill>
              <a:latin typeface="Calibri" panose="020F0502020204030204"/>
            </a:endParaRPr>
          </a:p>
        </p:txBody>
      </p:sp>
      <p:sp>
        <p:nvSpPr>
          <p:cNvPr id="37" name="TextBox 36"/>
          <p:cNvSpPr txBox="1"/>
          <p:nvPr/>
        </p:nvSpPr>
        <p:spPr>
          <a:xfrm>
            <a:off x="4343400" y="6169968"/>
            <a:ext cx="351378" cy="230832"/>
          </a:xfrm>
          <a:prstGeom prst="rect">
            <a:avLst/>
          </a:prstGeom>
          <a:noFill/>
        </p:spPr>
        <p:txBody>
          <a:bodyPr wrap="none" rtlCol="0">
            <a:spAutoFit/>
          </a:bodyPr>
          <a:lstStyle/>
          <a:p>
            <a:pPr defTabSz="685800"/>
            <a:r>
              <a:rPr lang="en-US" sz="900" b="1" dirty="0" smtClean="0">
                <a:solidFill>
                  <a:srgbClr val="FF0000"/>
                </a:solidFill>
                <a:latin typeface="Calibri" panose="020F0502020204030204"/>
              </a:rPr>
              <a:t>CUI</a:t>
            </a:r>
            <a:endParaRPr lang="en-US" sz="900" b="1" dirty="0">
              <a:solidFill>
                <a:srgbClr val="FF0000"/>
              </a:solidFill>
              <a:latin typeface="Calibri" panose="020F0502020204030204"/>
            </a:endParaRPr>
          </a:p>
        </p:txBody>
      </p:sp>
      <p:sp>
        <p:nvSpPr>
          <p:cNvPr id="39" name="TextBox 38"/>
          <p:cNvSpPr txBox="1"/>
          <p:nvPr/>
        </p:nvSpPr>
        <p:spPr>
          <a:xfrm>
            <a:off x="1143000" y="3900175"/>
            <a:ext cx="3402672" cy="1200329"/>
          </a:xfrm>
          <a:prstGeom prst="rect">
            <a:avLst/>
          </a:prstGeom>
          <a:noFill/>
        </p:spPr>
        <p:txBody>
          <a:bodyPr wrap="square" rtlCol="0">
            <a:spAutoFit/>
          </a:bodyPr>
          <a:lstStyle/>
          <a:p>
            <a:pPr defTabSz="685800"/>
            <a:r>
              <a:rPr lang="en-US" sz="1200" b="1" dirty="0">
                <a:solidFill>
                  <a:prstClr val="black"/>
                </a:solidFill>
                <a:latin typeface="Calibri" panose="020F0502020204030204"/>
              </a:rPr>
              <a:t>Issues:</a:t>
            </a:r>
          </a:p>
          <a:p>
            <a:pPr marL="214313" indent="-214313" defTabSz="685800">
              <a:buFont typeface="Arial" panose="020B0604020202020204" pitchFamily="34" charset="0"/>
              <a:buChar char="•"/>
            </a:pPr>
            <a:r>
              <a:rPr lang="en-US" sz="1200" dirty="0">
                <a:solidFill>
                  <a:prstClr val="black"/>
                </a:solidFill>
                <a:latin typeface="Calibri" panose="020F0502020204030204"/>
              </a:rPr>
              <a:t>None</a:t>
            </a:r>
          </a:p>
          <a:p>
            <a:pPr defTabSz="685800"/>
            <a:r>
              <a:rPr lang="en-US" sz="1200" b="1" dirty="0">
                <a:solidFill>
                  <a:prstClr val="black"/>
                </a:solidFill>
                <a:latin typeface="Calibri" panose="020F0502020204030204"/>
              </a:rPr>
              <a:t>Status:</a:t>
            </a:r>
          </a:p>
          <a:p>
            <a:pPr marL="214313" indent="-214313" defTabSz="685800">
              <a:buFont typeface="Arial" panose="020B0604020202020204" pitchFamily="34" charset="0"/>
              <a:buChar char="•"/>
            </a:pPr>
            <a:r>
              <a:rPr lang="en-US" sz="1200" dirty="0">
                <a:solidFill>
                  <a:prstClr val="black"/>
                </a:solidFill>
                <a:latin typeface="Calibri" panose="020F0502020204030204"/>
              </a:rPr>
              <a:t>Awaiting Purchase</a:t>
            </a:r>
          </a:p>
          <a:p>
            <a:pPr marL="214313" indent="-214313" defTabSz="685800">
              <a:buFont typeface="Arial" panose="020B0604020202020204" pitchFamily="34" charset="0"/>
              <a:buChar char="•"/>
            </a:pPr>
            <a:r>
              <a:rPr lang="en-US" sz="1200" dirty="0">
                <a:solidFill>
                  <a:prstClr val="black"/>
                </a:solidFill>
                <a:latin typeface="Calibri" panose="020F0502020204030204"/>
              </a:rPr>
              <a:t>August 2020 ALION looking into possible purchase of Jack. (No available funding)</a:t>
            </a:r>
          </a:p>
        </p:txBody>
      </p:sp>
      <p:sp>
        <p:nvSpPr>
          <p:cNvPr id="2" name="Rectangle 1"/>
          <p:cNvSpPr/>
          <p:nvPr/>
        </p:nvSpPr>
        <p:spPr>
          <a:xfrm>
            <a:off x="4598329" y="1735148"/>
            <a:ext cx="3598673" cy="830997"/>
          </a:xfrm>
          <a:prstGeom prst="rect">
            <a:avLst/>
          </a:prstGeom>
        </p:spPr>
        <p:txBody>
          <a:bodyPr wrap="square">
            <a:spAutoFit/>
          </a:bodyPr>
          <a:lstStyle/>
          <a:p>
            <a:pPr defTabSz="685800"/>
            <a:r>
              <a:rPr lang="en-US" sz="1200" b="1" dirty="0">
                <a:solidFill>
                  <a:prstClr val="black"/>
                </a:solidFill>
                <a:latin typeface="Calibri" panose="020F0502020204030204"/>
              </a:rPr>
              <a:t>Program Schedule:</a:t>
            </a:r>
          </a:p>
          <a:p>
            <a:pPr marL="214313" indent="-214313" defTabSz="685800">
              <a:buFont typeface="Arial" panose="020B0604020202020204" pitchFamily="34" charset="0"/>
              <a:buChar char="•"/>
            </a:pPr>
            <a:r>
              <a:rPr lang="en-US" sz="1200" dirty="0">
                <a:solidFill>
                  <a:prstClr val="black"/>
                </a:solidFill>
                <a:latin typeface="Calibri" panose="020F0502020204030204"/>
              </a:rPr>
              <a:t>October 2020 purchases of commercial hydro jack by E&amp;E shop, using wing funding sources. </a:t>
            </a:r>
          </a:p>
          <a:p>
            <a:pPr marL="214313" indent="-214313" defTabSz="685800">
              <a:buFont typeface="Arial" panose="020B0604020202020204" pitchFamily="34" charset="0"/>
              <a:buChar char="•"/>
            </a:pPr>
            <a:endParaRPr lang="en-US" sz="1200" dirty="0">
              <a:solidFill>
                <a:prstClr val="black"/>
              </a:solidFill>
              <a:latin typeface="Calibri" panose="020F0502020204030204"/>
            </a:endParaRPr>
          </a:p>
        </p:txBody>
      </p:sp>
      <p:sp>
        <p:nvSpPr>
          <p:cNvPr id="6" name="Slide Number Placeholder 5"/>
          <p:cNvSpPr>
            <a:spLocks noGrp="1"/>
          </p:cNvSpPr>
          <p:nvPr>
            <p:ph type="sldNum" sz="quarter" idx="12"/>
          </p:nvPr>
        </p:nvSpPr>
        <p:spPr/>
        <p:txBody>
          <a:bodyPr/>
          <a:lstStyle/>
          <a:p>
            <a:pPr defTabSz="685800"/>
            <a:fld id="{F2B9E6DA-86A3-4331-AA31-4EFFADA7443D}" type="slidenum">
              <a:rPr lang="en-US">
                <a:solidFill>
                  <a:prstClr val="black">
                    <a:tint val="75000"/>
                  </a:prstClr>
                </a:solidFill>
                <a:latin typeface="Calibri" panose="020F0502020204030204"/>
              </a:rPr>
              <a:pPr defTabSz="685800"/>
              <a:t>38</a:t>
            </a:fld>
            <a:endParaRPr lang="en-US">
              <a:solidFill>
                <a:prstClr val="black">
                  <a:tint val="75000"/>
                </a:prstClr>
              </a:solidFill>
              <a:latin typeface="Calibri" panose="020F0502020204030204"/>
            </a:endParaRPr>
          </a:p>
        </p:txBody>
      </p:sp>
      <p:sp>
        <p:nvSpPr>
          <p:cNvPr id="22" name="TextBox 21"/>
          <p:cNvSpPr txBox="1"/>
          <p:nvPr/>
        </p:nvSpPr>
        <p:spPr>
          <a:xfrm>
            <a:off x="6575977" y="930692"/>
            <a:ext cx="2491823" cy="310341"/>
          </a:xfrm>
          <a:prstGeom prst="rect">
            <a:avLst/>
          </a:prstGeom>
          <a:noFill/>
        </p:spPr>
        <p:txBody>
          <a:bodyPr wrap="square" rtlCol="0">
            <a:spAutoFit/>
          </a:bodyPr>
          <a:lstStyle/>
          <a:p>
            <a:pPr marL="1587104" indent="-1587104" defTabSz="685800">
              <a:lnSpc>
                <a:spcPts val="1725"/>
              </a:lnSpc>
            </a:pPr>
            <a:r>
              <a:rPr lang="en-US" b="1" dirty="0">
                <a:solidFill>
                  <a:srgbClr val="FF0000"/>
                </a:solidFill>
                <a:latin typeface="Calibri" panose="020F0502020204030204"/>
              </a:rPr>
              <a:t>Aircraft Availability</a:t>
            </a:r>
          </a:p>
        </p:txBody>
      </p:sp>
    </p:spTree>
    <p:extLst>
      <p:ext uri="{BB962C8B-B14F-4D97-AF65-F5344CB8AC3E}">
        <p14:creationId xmlns:p14="http://schemas.microsoft.com/office/powerpoint/2010/main" val="11832079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4319699" y="805631"/>
            <a:ext cx="4074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Gill Sans MT"/>
                <a:ea typeface="+mn-ea"/>
                <a:cs typeface="+mn-cs"/>
              </a:rPr>
              <a:t>CUI</a:t>
            </a:r>
            <a:endParaRPr kumimoji="0" lang="en-US" sz="900" b="1" i="0" u="none" strike="noStrike" kern="1200" cap="none" spc="0" normalizeH="0" baseline="0" noProof="0" dirty="0">
              <a:ln>
                <a:noFill/>
              </a:ln>
              <a:solidFill>
                <a:srgbClr val="FF0000"/>
              </a:solidFill>
              <a:effectLst/>
              <a:uLnTx/>
              <a:uFillTx/>
              <a:latin typeface="Gill Sans MT"/>
              <a:ea typeface="+mn-ea"/>
              <a:cs typeface="+mn-cs"/>
            </a:endParaRPr>
          </a:p>
        </p:txBody>
      </p:sp>
      <p:sp>
        <p:nvSpPr>
          <p:cNvPr id="37" name="TextBox 36"/>
          <p:cNvSpPr txBox="1"/>
          <p:nvPr/>
        </p:nvSpPr>
        <p:spPr>
          <a:xfrm>
            <a:off x="4343403" y="5793003"/>
            <a:ext cx="4074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Gill Sans MT"/>
                <a:ea typeface="+mn-ea"/>
                <a:cs typeface="+mn-cs"/>
              </a:rPr>
              <a:t>CUI</a:t>
            </a:r>
            <a:endParaRPr kumimoji="0" lang="en-US" sz="900" b="1" i="0" u="none" strike="noStrike" kern="1200" cap="none" spc="0" normalizeH="0" baseline="0" noProof="0" dirty="0">
              <a:ln>
                <a:noFill/>
              </a:ln>
              <a:solidFill>
                <a:srgbClr val="FF0000"/>
              </a:solidFill>
              <a:effectLst/>
              <a:uLnTx/>
              <a:uFillTx/>
              <a:latin typeface="Gill Sans MT"/>
              <a:ea typeface="+mn-ea"/>
              <a:cs typeface="+mn-cs"/>
            </a:endParaRPr>
          </a:p>
        </p:txBody>
      </p:sp>
      <p:sp>
        <p:nvSpPr>
          <p:cNvPr id="2" name="TextBox 1"/>
          <p:cNvSpPr txBox="1"/>
          <p:nvPr/>
        </p:nvSpPr>
        <p:spPr>
          <a:xfrm>
            <a:off x="3247284" y="2676069"/>
            <a:ext cx="2614818"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sng" strike="noStrike" kern="1200" cap="none" spc="0" normalizeH="0" baseline="0" noProof="0" dirty="0" smtClean="0">
                <a:ln>
                  <a:noFill/>
                </a:ln>
                <a:solidFill>
                  <a:srgbClr val="000000"/>
                </a:solidFill>
                <a:effectLst/>
                <a:uLnTx/>
                <a:uFillTx/>
                <a:latin typeface="Gill Sans MT"/>
                <a:ea typeface="+mn-ea"/>
                <a:cs typeface="+mn-cs"/>
              </a:rPr>
              <a:t>QUESTIONS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sng" strike="noStrike" kern="1200" cap="none" spc="0" normalizeH="0" baseline="0" noProof="0" dirty="0" smtClean="0">
                <a:ln>
                  <a:noFill/>
                </a:ln>
                <a:solidFill>
                  <a:srgbClr val="000000"/>
                </a:solidFill>
                <a:effectLst/>
                <a:uLnTx/>
                <a:uFillTx/>
                <a:latin typeface="Gill Sans MT"/>
                <a:ea typeface="+mn-ea"/>
                <a:cs typeface="+mn-cs"/>
              </a:rPr>
              <a:t>??</a:t>
            </a:r>
            <a:endParaRPr kumimoji="0" lang="en-US" sz="3000" b="1" i="0" u="sng" strike="noStrike" kern="1200" cap="none" spc="0" normalizeH="0" baseline="0" noProof="0" dirty="0">
              <a:ln>
                <a:noFill/>
              </a:ln>
              <a:solidFill>
                <a:srgbClr val="000000"/>
              </a:solidFill>
              <a:effectLst/>
              <a:uLnTx/>
              <a:uFillTx/>
              <a:latin typeface="Gill Sans MT"/>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2B9E6DA-86A3-4331-AA31-4EFFADA7443D}" type="slidenum">
              <a:rPr kumimoji="0" lang="en-US" sz="1800" b="0" i="0" u="none" strike="noStrike" kern="1200" cap="none" spc="0" normalizeH="0" baseline="0" noProof="0" smtClean="0">
                <a:ln>
                  <a:noFill/>
                </a:ln>
                <a:solidFill>
                  <a:srgbClr val="000000"/>
                </a:solidFill>
                <a:effectLst/>
                <a:uLnTx/>
                <a:uFillTx/>
                <a:latin typeface="Gill Sans M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1200" cap="none" spc="0" normalizeH="0" baseline="0" noProof="0">
              <a:ln>
                <a:noFill/>
              </a:ln>
              <a:solidFill>
                <a:srgbClr val="000000"/>
              </a:solidFill>
              <a:effectLst/>
              <a:uLnTx/>
              <a:uFillTx/>
              <a:latin typeface="Gill Sans MT"/>
              <a:ea typeface="+mn-ea"/>
              <a:cs typeface="+mn-cs"/>
            </a:endParaRPr>
          </a:p>
        </p:txBody>
      </p:sp>
    </p:spTree>
    <p:extLst>
      <p:ext uri="{BB962C8B-B14F-4D97-AF65-F5344CB8AC3E}">
        <p14:creationId xmlns:p14="http://schemas.microsoft.com/office/powerpoint/2010/main" val="5916165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657600" y="851797"/>
            <a:ext cx="2127505" cy="507831"/>
          </a:xfrm>
          <a:prstGeom prst="rect">
            <a:avLst/>
          </a:prstGeom>
          <a:noFill/>
        </p:spPr>
        <p:txBody>
          <a:bodyPr wrap="none" rtlCol="0">
            <a:spAutoFit/>
          </a:bodyPr>
          <a:lstStyle/>
          <a:p>
            <a:r>
              <a:rPr lang="en-US" sz="900" b="1" dirty="0" smtClean="0">
                <a:solidFill>
                  <a:srgbClr val="FF0000"/>
                </a:solidFill>
              </a:rPr>
              <a:t>	CUI</a:t>
            </a:r>
            <a:endParaRPr lang="en-US" sz="900" b="1" dirty="0">
              <a:solidFill>
                <a:srgbClr val="FF0000"/>
              </a:solidFill>
            </a:endParaRPr>
          </a:p>
          <a:p>
            <a:r>
              <a:rPr lang="en-US" sz="900" b="1" dirty="0" smtClean="0">
                <a:solidFill>
                  <a:srgbClr val="FF0000"/>
                </a:solidFill>
              </a:rPr>
              <a:t>Controlled Unclassified Information</a:t>
            </a:r>
          </a:p>
          <a:p>
            <a:r>
              <a:rPr lang="en-US" sz="900" b="1" dirty="0">
                <a:solidFill>
                  <a:srgbClr val="FF0000"/>
                </a:solidFill>
              </a:rPr>
              <a:t>	</a:t>
            </a:r>
          </a:p>
        </p:txBody>
      </p:sp>
      <p:sp>
        <p:nvSpPr>
          <p:cNvPr id="37" name="TextBox 36"/>
          <p:cNvSpPr txBox="1"/>
          <p:nvPr/>
        </p:nvSpPr>
        <p:spPr>
          <a:xfrm>
            <a:off x="4343403" y="5793003"/>
            <a:ext cx="407484" cy="230832"/>
          </a:xfrm>
          <a:prstGeom prst="rect">
            <a:avLst/>
          </a:prstGeom>
          <a:noFill/>
        </p:spPr>
        <p:txBody>
          <a:bodyPr wrap="none" rtlCol="0">
            <a:spAutoFit/>
          </a:bodyPr>
          <a:lstStyle/>
          <a:p>
            <a:r>
              <a:rPr lang="en-US" sz="900" b="1" dirty="0">
                <a:solidFill>
                  <a:srgbClr val="FF0000"/>
                </a:solidFill>
              </a:rPr>
              <a:t>CUI</a:t>
            </a:r>
          </a:p>
        </p:txBody>
      </p:sp>
      <p:sp>
        <p:nvSpPr>
          <p:cNvPr id="2" name="TextBox 1"/>
          <p:cNvSpPr txBox="1"/>
          <p:nvPr/>
        </p:nvSpPr>
        <p:spPr>
          <a:xfrm>
            <a:off x="2452732" y="2676069"/>
            <a:ext cx="4203908" cy="1477328"/>
          </a:xfrm>
          <a:prstGeom prst="rect">
            <a:avLst/>
          </a:prstGeom>
          <a:noFill/>
        </p:spPr>
        <p:txBody>
          <a:bodyPr wrap="none" rtlCol="0">
            <a:spAutoFit/>
          </a:bodyPr>
          <a:lstStyle/>
          <a:p>
            <a:pPr algn="ctr"/>
            <a:r>
              <a:rPr lang="en-US" sz="3000" b="1" u="sng" dirty="0" smtClean="0"/>
              <a:t>WSIP </a:t>
            </a:r>
            <a:r>
              <a:rPr lang="en-US" sz="3000" b="1" u="sng" dirty="0"/>
              <a:t>/ MOD STATUS</a:t>
            </a:r>
          </a:p>
          <a:p>
            <a:pPr algn="ctr"/>
            <a:endParaRPr lang="en-US" sz="3000" b="1" u="sng" dirty="0"/>
          </a:p>
          <a:p>
            <a:pPr algn="ctr"/>
            <a:r>
              <a:rPr lang="en-US" sz="3000" b="1" u="sng" dirty="0"/>
              <a:t>MECSIP</a:t>
            </a:r>
          </a:p>
        </p:txBody>
      </p:sp>
      <p:sp>
        <p:nvSpPr>
          <p:cNvPr id="4" name="Slide Number Placeholder 3"/>
          <p:cNvSpPr>
            <a:spLocks noGrp="1"/>
          </p:cNvSpPr>
          <p:nvPr>
            <p:ph type="sldNum" sz="quarter" idx="12"/>
          </p:nvPr>
        </p:nvSpPr>
        <p:spPr/>
        <p:txBody>
          <a:bodyPr/>
          <a:lstStyle/>
          <a:p>
            <a:fld id="{F2B9E6DA-86A3-4331-AA31-4EFFADA7443D}" type="slidenum">
              <a:rPr lang="en-US" smtClean="0"/>
              <a:t>4</a:t>
            </a:fld>
            <a:endParaRPr lang="en-US"/>
          </a:p>
        </p:txBody>
      </p:sp>
    </p:spTree>
    <p:extLst>
      <p:ext uri="{BB962C8B-B14F-4D97-AF65-F5344CB8AC3E}">
        <p14:creationId xmlns:p14="http://schemas.microsoft.com/office/powerpoint/2010/main" val="3313222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4319699" y="805631"/>
            <a:ext cx="4074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Gill Sans MT"/>
                <a:ea typeface="+mn-ea"/>
                <a:cs typeface="+mn-cs"/>
              </a:rPr>
              <a:t>CUI</a:t>
            </a:r>
            <a:endParaRPr kumimoji="0" lang="en-US" sz="900" b="1" i="0" u="none" strike="noStrike" kern="1200" cap="none" spc="0" normalizeH="0" baseline="0" noProof="0" dirty="0">
              <a:ln>
                <a:noFill/>
              </a:ln>
              <a:solidFill>
                <a:srgbClr val="FF0000"/>
              </a:solidFill>
              <a:effectLst/>
              <a:uLnTx/>
              <a:uFillTx/>
              <a:latin typeface="Gill Sans MT"/>
              <a:ea typeface="+mn-ea"/>
              <a:cs typeface="+mn-cs"/>
            </a:endParaRPr>
          </a:p>
        </p:txBody>
      </p:sp>
      <p:sp>
        <p:nvSpPr>
          <p:cNvPr id="37" name="TextBox 36"/>
          <p:cNvSpPr txBox="1"/>
          <p:nvPr/>
        </p:nvSpPr>
        <p:spPr>
          <a:xfrm>
            <a:off x="4343403" y="5793003"/>
            <a:ext cx="4074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Gill Sans MT"/>
                <a:ea typeface="+mn-ea"/>
                <a:cs typeface="+mn-cs"/>
              </a:rPr>
              <a:t>CUI</a:t>
            </a:r>
            <a:endParaRPr kumimoji="0" lang="en-US" sz="900" b="1" i="0" u="none" strike="noStrike" kern="1200" cap="none" spc="0" normalizeH="0" baseline="0" noProof="0" dirty="0">
              <a:ln>
                <a:noFill/>
              </a:ln>
              <a:solidFill>
                <a:srgbClr val="FF0000"/>
              </a:solidFill>
              <a:effectLst/>
              <a:uLnTx/>
              <a:uFillTx/>
              <a:latin typeface="Gill Sans MT"/>
              <a:ea typeface="+mn-ea"/>
              <a:cs typeface="+mn-cs"/>
            </a:endParaRPr>
          </a:p>
        </p:txBody>
      </p:sp>
      <p:sp>
        <p:nvSpPr>
          <p:cNvPr id="2" name="TextBox 1"/>
          <p:cNvSpPr txBox="1"/>
          <p:nvPr/>
        </p:nvSpPr>
        <p:spPr>
          <a:xfrm>
            <a:off x="3735399" y="2676069"/>
            <a:ext cx="1638590"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sng" strike="noStrike" kern="1200" cap="none" spc="0" normalizeH="0" baseline="0" noProof="0" dirty="0" smtClean="0">
                <a:ln>
                  <a:noFill/>
                </a:ln>
                <a:solidFill>
                  <a:srgbClr val="000000"/>
                </a:solidFill>
                <a:effectLst/>
                <a:uLnTx/>
                <a:uFillTx/>
                <a:latin typeface="Gill Sans MT"/>
                <a:ea typeface="+mn-ea"/>
                <a:cs typeface="+mn-cs"/>
              </a:rPr>
              <a:t>Back-up</a:t>
            </a:r>
            <a:endParaRPr kumimoji="0" lang="en-US" sz="3000" b="1" i="0" u="sng" strike="noStrike" kern="1200" cap="none" spc="0" normalizeH="0" baseline="0" noProof="0" dirty="0">
              <a:ln>
                <a:noFill/>
              </a:ln>
              <a:solidFill>
                <a:srgbClr val="000000"/>
              </a:solidFill>
              <a:effectLst/>
              <a:uLnTx/>
              <a:uFillTx/>
              <a:latin typeface="Gill Sans MT"/>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2B9E6DA-86A3-4331-AA31-4EFFADA7443D}" type="slidenum">
              <a:rPr kumimoji="0" lang="en-US" sz="1800" b="0" i="0" u="none" strike="noStrike" kern="1200" cap="none" spc="0" normalizeH="0" baseline="0" noProof="0" smtClean="0">
                <a:ln>
                  <a:noFill/>
                </a:ln>
                <a:solidFill>
                  <a:srgbClr val="000000"/>
                </a:solidFill>
                <a:effectLst/>
                <a:uLnTx/>
                <a:uFillTx/>
                <a:latin typeface="Gill Sans M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1200" cap="none" spc="0" normalizeH="0" baseline="0" noProof="0">
              <a:ln>
                <a:noFill/>
              </a:ln>
              <a:solidFill>
                <a:srgbClr val="000000"/>
              </a:solidFill>
              <a:effectLst/>
              <a:uLnTx/>
              <a:uFillTx/>
              <a:latin typeface="Gill Sans MT"/>
              <a:ea typeface="+mn-ea"/>
              <a:cs typeface="+mn-cs"/>
            </a:endParaRPr>
          </a:p>
        </p:txBody>
      </p:sp>
    </p:spTree>
    <p:extLst>
      <p:ext uri="{BB962C8B-B14F-4D97-AF65-F5344CB8AC3E}">
        <p14:creationId xmlns:p14="http://schemas.microsoft.com/office/powerpoint/2010/main" val="6865059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3002" y="958371"/>
            <a:ext cx="7165175" cy="528350"/>
          </a:xfrm>
          <a:prstGeom prst="rect">
            <a:avLst/>
          </a:prstGeom>
          <a:noFill/>
        </p:spPr>
        <p:txBody>
          <a:bodyPr wrap="square" rtlCol="0">
            <a:spAutoFit/>
          </a:bodyPr>
          <a:lstStyle/>
          <a:p>
            <a:pPr marL="1587104" marR="0" lvl="0" indent="-1587104" algn="l" defTabSz="685800" rtl="0" eaLnBrk="1" fontAlgn="auto" latinLnBrk="0" hangingPunct="1">
              <a:lnSpc>
                <a:spcPts val="1725"/>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497D"/>
                </a:solidFill>
                <a:effectLst/>
                <a:uLnTx/>
                <a:uFillTx/>
                <a:latin typeface="Calibri"/>
                <a:ea typeface="+mn-ea"/>
                <a:cs typeface="+mn-cs"/>
              </a:rPr>
              <a:t>Program:             FSER 19-0075 PME Antenna Bearings  </a:t>
            </a:r>
            <a:r>
              <a:rPr kumimoji="0" lang="en-US" sz="1800" b="1" i="0" u="none" strike="noStrike" kern="1200" cap="none" spc="0" normalizeH="0" baseline="0" noProof="0" dirty="0">
                <a:ln>
                  <a:noFill/>
                </a:ln>
                <a:solidFill>
                  <a:srgbClr val="FF0000"/>
                </a:solidFill>
                <a:effectLst/>
                <a:uLnTx/>
                <a:uFillTx/>
                <a:latin typeface="Calibri"/>
                <a:ea typeface="+mn-ea"/>
                <a:cs typeface="+mn-cs"/>
              </a:rPr>
              <a:t>Aircraft Availability </a:t>
            </a:r>
            <a:r>
              <a:rPr kumimoji="0" lang="en-US" sz="1800" b="1" i="0" u="none" strike="noStrike" kern="1200" cap="none" spc="0" normalizeH="0" baseline="0" noProof="0" dirty="0">
                <a:ln>
                  <a:noFill/>
                </a:ln>
                <a:solidFill>
                  <a:srgbClr val="1F497D">
                    <a:lumMod val="75000"/>
                  </a:srgbClr>
                </a:solidFill>
                <a:effectLst/>
                <a:uLnTx/>
                <a:uFillTx/>
                <a:latin typeface="Calibri"/>
                <a:ea typeface="+mn-ea"/>
                <a:cs typeface="+mn-cs"/>
              </a:rPr>
              <a:t>	</a:t>
            </a:r>
          </a:p>
        </p:txBody>
      </p:sp>
      <p:sp>
        <p:nvSpPr>
          <p:cNvPr id="5" name="TextBox 4"/>
          <p:cNvSpPr txBox="1"/>
          <p:nvPr/>
        </p:nvSpPr>
        <p:spPr>
          <a:xfrm>
            <a:off x="1143000" y="1200151"/>
            <a:ext cx="1151277"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Program</a:t>
            </a:r>
            <a:r>
              <a:rPr kumimoji="0" lang="en-US" sz="900" b="0" i="0" u="none" strike="noStrike" kern="1200" cap="none" spc="0" normalizeH="0" baseline="0" noProof="0" dirty="0">
                <a:ln>
                  <a:noFill/>
                </a:ln>
                <a:solidFill>
                  <a:prstClr val="black"/>
                </a:solidFill>
                <a:effectLst/>
                <a:uLnTx/>
                <a:uFillTx/>
                <a:latin typeface="Calibri"/>
                <a:ea typeface="+mn-ea"/>
                <a:cs typeface="+mn-cs"/>
              </a:rPr>
              <a:t>: AVIP</a:t>
            </a:r>
          </a:p>
        </p:txBody>
      </p:sp>
      <p:sp>
        <p:nvSpPr>
          <p:cNvPr id="7" name="TextBox 6"/>
          <p:cNvSpPr txBox="1"/>
          <p:nvPr/>
        </p:nvSpPr>
        <p:spPr>
          <a:xfrm>
            <a:off x="3553188" y="1206998"/>
            <a:ext cx="3647152"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POC</a:t>
            </a:r>
            <a:r>
              <a:rPr kumimoji="0" lang="en-US" sz="900" b="0" i="0" u="none" strike="noStrike" kern="1200" cap="none" spc="0" normalizeH="0" baseline="0" noProof="0" dirty="0">
                <a:ln>
                  <a:noFill/>
                </a:ln>
                <a:solidFill>
                  <a:prstClr val="black"/>
                </a:solidFill>
                <a:effectLst/>
                <a:uLnTx/>
                <a:uFillTx/>
                <a:latin typeface="Calibri"/>
                <a:ea typeface="+mn-ea"/>
                <a:cs typeface="+mn-cs"/>
              </a:rPr>
              <a:t>: Jimmie Bush (KIHOMAC) </a:t>
            </a:r>
            <a:r>
              <a:rPr kumimoji="0" lang="en-US" sz="900" b="0" i="0" u="none" strike="noStrike" kern="1200" cap="none" spc="0" normalizeH="0" baseline="0" noProof="0" dirty="0">
                <a:ln>
                  <a:noFill/>
                </a:ln>
                <a:solidFill>
                  <a:srgbClr val="FF0000"/>
                </a:solidFill>
                <a:effectLst/>
                <a:uLnTx/>
                <a:uFillTx/>
                <a:latin typeface="Calibri"/>
                <a:ea typeface="+mn-ea"/>
                <a:cs typeface="+mn-cs"/>
              </a:rPr>
              <a:t> </a:t>
            </a:r>
            <a:r>
              <a:rPr kumimoji="0" lang="en-US" sz="900" b="0" i="0" u="none" strike="noStrike" kern="1200" cap="none" spc="0" normalizeH="0" baseline="0" noProof="0" dirty="0">
                <a:ln>
                  <a:noFill/>
                </a:ln>
                <a:solidFill>
                  <a:prstClr val="black"/>
                </a:solidFill>
                <a:effectLst/>
                <a:uLnTx/>
                <a:uFillTx/>
                <a:latin typeface="Calibri"/>
                <a:ea typeface="+mn-ea"/>
                <a:cs typeface="+mn-cs"/>
              </a:rPr>
              <a:t>24 Sep 2020		</a:t>
            </a:r>
          </a:p>
        </p:txBody>
      </p:sp>
      <p:sp>
        <p:nvSpPr>
          <p:cNvPr id="9" name="TextBox 8"/>
          <p:cNvSpPr txBox="1"/>
          <p:nvPr/>
        </p:nvSpPr>
        <p:spPr>
          <a:xfrm>
            <a:off x="6575976" y="1200151"/>
            <a:ext cx="1268296"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HBG POC: </a:t>
            </a:r>
            <a:r>
              <a:rPr kumimoji="0" lang="en-US" sz="9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Dan Saenger</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1" y="1997119"/>
            <a:ext cx="275075" cy="507831"/>
          </a:xfrm>
          <a:prstGeom prst="rect">
            <a:avLst/>
          </a:prstGeom>
          <a:noFill/>
        </p:spPr>
        <p:txBody>
          <a:bodyPr wrap="none" rtlCol="0">
            <a:spAutoFit/>
          </a:bodyPr>
          <a:lstStyle/>
          <a:p>
            <a:pPr marL="89297" marR="0" lvl="0" indent="-89297" algn="l" defTabSz="685800" rtl="0" eaLnBrk="1" fontAlgn="auto" latinLnBrk="0" hangingPunct="1">
              <a:lnSpc>
                <a:spcPct val="100000"/>
              </a:lnSpc>
              <a:spcBef>
                <a:spcPts val="0"/>
              </a:spcBef>
              <a:spcAft>
                <a:spcPts val="0"/>
              </a:spcAft>
              <a:buClrTx/>
              <a:buSzTx/>
              <a:buFont typeface="Arial" pitchFamily="34" charset="0"/>
              <a:buChar char="•"/>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Schedule / Milestones</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25" name="Slide Number Placeholder 10"/>
          <p:cNvSpPr>
            <a:spLocks noGrp="1"/>
          </p:cNvSpPr>
          <p:nvPr>
            <p:ph type="sldNum" sz="quarter" idx="12"/>
          </p:nvPr>
        </p:nvSpPr>
        <p:spPr>
          <a:xfrm>
            <a:off x="6400800" y="5829300"/>
            <a:ext cx="1600200" cy="1714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endParaRPr kumimoji="0" lang="en-US" sz="1200" b="0" i="0" u="none" strike="noStrike" kern="1200" cap="none" spc="0" normalizeH="0" baseline="0" noProof="0" dirty="0">
              <a:ln>
                <a:noFill/>
              </a:ln>
              <a:solidFill>
                <a:srgbClr val="00297A"/>
              </a:solidFill>
              <a:effectLst/>
              <a:uLnTx/>
              <a:uFillTx/>
              <a:latin typeface="Arial"/>
              <a:ea typeface="+mn-ea"/>
              <a:cs typeface="+mn-cs"/>
            </a:endParaRPr>
          </a:p>
          <a:p>
            <a:pPr marL="0" marR="0" lvl="0" indent="0" algn="r" defTabSz="685800" rtl="0" eaLnBrk="1" fontAlgn="auto" latinLnBrk="0" hangingPunct="1">
              <a:lnSpc>
                <a:spcPct val="15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7" name="Straight Connector 26"/>
          <p:cNvCxnSpPr/>
          <p:nvPr/>
        </p:nvCxnSpPr>
        <p:spPr>
          <a:xfrm>
            <a:off x="1116363" y="3094898"/>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01979" y="3130736"/>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Description</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34" name="TextBox 33"/>
          <p:cNvSpPr txBox="1"/>
          <p:nvPr/>
        </p:nvSpPr>
        <p:spPr>
          <a:xfrm>
            <a:off x="4613021" y="3130736"/>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Recommendation/ Status</a:t>
            </a:r>
          </a:p>
        </p:txBody>
      </p:sp>
      <p:sp>
        <p:nvSpPr>
          <p:cNvPr id="38" name="TextBox 37"/>
          <p:cNvSpPr txBox="1"/>
          <p:nvPr/>
        </p:nvSpPr>
        <p:spPr>
          <a:xfrm>
            <a:off x="614363" y="1663373"/>
            <a:ext cx="3400425" cy="738664"/>
          </a:xfrm>
          <a:prstGeom prst="rect">
            <a:avLst/>
          </a:prstGeom>
          <a:noFill/>
        </p:spPr>
        <p:txBody>
          <a:bodyPr wrap="square" rtlCol="0">
            <a:spAutoFit/>
          </a:bodyPr>
          <a:lstStyle/>
          <a:p>
            <a:pPr marL="85725" marR="0" lvl="0" indent="-85725"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1" i="0" u="none" strike="noStrike" kern="1200" cap="none" spc="0" normalizeH="0" baseline="0" noProof="0" dirty="0">
              <a:ln>
                <a:noFill/>
              </a:ln>
              <a:solidFill>
                <a:srgbClr val="000000"/>
              </a:solidFill>
              <a:effectLst/>
              <a:uLnTx/>
              <a:uFillTx/>
              <a:latin typeface="Calibri"/>
              <a:ea typeface="+mn-ea"/>
              <a:cs typeface="+mn-cs"/>
            </a:endParaRPr>
          </a:p>
          <a:p>
            <a:pPr marL="428625" marR="0" lvl="1" indent="-85725"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30" name="TextBox 29"/>
          <p:cNvSpPr txBox="1"/>
          <p:nvPr/>
        </p:nvSpPr>
        <p:spPr>
          <a:xfrm>
            <a:off x="4613021" y="3467118"/>
            <a:ext cx="4177619" cy="2289858"/>
          </a:xfrm>
          <a:prstGeom prst="rect">
            <a:avLst/>
          </a:prstGeom>
          <a:noFill/>
        </p:spPr>
        <p:txBody>
          <a:bodyPr wrap="square" rtlCol="0">
            <a:spAutoFit/>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RECOMMENDATION:  </a:t>
            </a:r>
          </a:p>
          <a:p>
            <a:pPr marL="173831" marR="0" lvl="1" indent="-173831" algn="l" defTabSz="6858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Advantage to PDM, having the antenna removed prior to aircraft induction, alleviates PDM from having to remove the antenna for bearing TCIs</a:t>
            </a:r>
          </a:p>
          <a:p>
            <a:pPr marL="173831" marR="0" lvl="1" indent="-173831" algn="l" defTabSz="6858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Advantage to the Wing, the bearings get replaced at a scheduled 6-year PDM cycle preventing unscheduled down time which ultimately improves Aircraft Availability (AA)</a:t>
            </a:r>
          </a:p>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r>
              <a:rPr kumimoji="0" lang="en-US" sz="1050" b="1" i="0" u="none" strike="noStrike" kern="1200" cap="none" spc="0" normalizeH="0" baseline="0" noProof="0" dirty="0">
                <a:ln>
                  <a:noFill/>
                </a:ln>
                <a:solidFill>
                  <a:prstClr val="black"/>
                </a:solidFill>
                <a:effectLst/>
                <a:uLnTx/>
                <a:uFillTx/>
                <a:latin typeface="Calibri"/>
                <a:ea typeface="+mn-ea"/>
                <a:cs typeface="+mn-cs"/>
              </a:rPr>
              <a:t>STATUS: </a:t>
            </a:r>
            <a:r>
              <a:rPr kumimoji="0" lang="en-US" sz="1050" b="0" i="0" u="none" strike="noStrike" kern="1200" cap="none" spc="0" normalizeH="0" baseline="0" noProof="0" dirty="0">
                <a:ln>
                  <a:noFill/>
                </a:ln>
                <a:solidFill>
                  <a:prstClr val="black"/>
                </a:solidFill>
                <a:effectLst/>
                <a:uLnTx/>
                <a:uFillTx/>
                <a:latin typeface="Calibri"/>
                <a:ea typeface="+mn-ea"/>
                <a:cs typeface="+mn-cs"/>
              </a:rPr>
              <a:t>Decision point or challenge impacting program</a:t>
            </a:r>
          </a:p>
          <a:p>
            <a:pPr marL="214313" marR="0" lvl="0" indent="-214313" algn="l" defTabSz="6858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1E-8C-6 Recommended Change has closed in ETIMS- will continue to monitor</a:t>
            </a: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endParaRPr kumimoji="0" lang="en-US" sz="1050" b="0" i="0" u="none" strike="noStrike" kern="1200" cap="none" spc="0" normalizeH="0" baseline="0" noProof="0" dirty="0">
              <a:ln>
                <a:noFill/>
              </a:ln>
              <a:solidFill>
                <a:srgbClr val="002060"/>
              </a:solidFill>
              <a:effectLst/>
              <a:uLnTx/>
              <a:uFillTx/>
              <a:latin typeface="Calibri"/>
              <a:ea typeface="+mn-ea"/>
              <a:cs typeface="+mn-cs"/>
            </a:endParaRPr>
          </a:p>
        </p:txBody>
      </p:sp>
      <p:sp>
        <p:nvSpPr>
          <p:cNvPr id="36" name="TextBox 35"/>
          <p:cNvSpPr txBox="1"/>
          <p:nvPr/>
        </p:nvSpPr>
        <p:spPr>
          <a:xfrm>
            <a:off x="4319696" y="805631"/>
            <a:ext cx="351378"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Calibri"/>
                <a:ea typeface="+mn-ea"/>
                <a:cs typeface="+mn-cs"/>
              </a:rPr>
              <a:t>CUI</a:t>
            </a:r>
            <a:endParaRPr kumimoji="0" lang="en-US" sz="900" b="1" i="0" u="none" strike="noStrike" kern="1200" cap="none" spc="0" normalizeH="0" baseline="0" noProof="0" dirty="0">
              <a:ln>
                <a:noFill/>
              </a:ln>
              <a:solidFill>
                <a:srgbClr val="FF0000"/>
              </a:solidFill>
              <a:effectLst/>
              <a:uLnTx/>
              <a:uFillTx/>
              <a:latin typeface="Calibri"/>
              <a:ea typeface="+mn-ea"/>
              <a:cs typeface="+mn-cs"/>
            </a:endParaRPr>
          </a:p>
        </p:txBody>
      </p:sp>
      <p:sp>
        <p:nvSpPr>
          <p:cNvPr id="37" name="TextBox 36"/>
          <p:cNvSpPr txBox="1"/>
          <p:nvPr/>
        </p:nvSpPr>
        <p:spPr>
          <a:xfrm>
            <a:off x="4343400" y="6169968"/>
            <a:ext cx="351378"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Calibri"/>
                <a:ea typeface="+mn-ea"/>
                <a:cs typeface="+mn-cs"/>
              </a:rPr>
              <a:t>CUI</a:t>
            </a:r>
            <a:endParaRPr kumimoji="0" lang="en-US" sz="900" b="1" i="0" u="none" strike="noStrike" kern="1200" cap="none" spc="0" normalizeH="0" baseline="0" noProof="0" dirty="0">
              <a:ln>
                <a:noFill/>
              </a:ln>
              <a:solidFill>
                <a:srgbClr val="FF0000"/>
              </a:solidFill>
              <a:effectLst/>
              <a:uLnTx/>
              <a:uFillTx/>
              <a:latin typeface="Calibri"/>
              <a:ea typeface="+mn-ea"/>
              <a:cs typeface="+mn-cs"/>
            </a:endParaRPr>
          </a:p>
        </p:txBody>
      </p:sp>
      <p:sp>
        <p:nvSpPr>
          <p:cNvPr id="39" name="TextBox 38"/>
          <p:cNvSpPr txBox="1"/>
          <p:nvPr/>
        </p:nvSpPr>
        <p:spPr>
          <a:xfrm>
            <a:off x="1146613" y="3429001"/>
            <a:ext cx="3409507" cy="2758447"/>
          </a:xfrm>
          <a:prstGeom prst="rect">
            <a:avLst/>
          </a:prstGeom>
          <a:noFill/>
        </p:spPr>
        <p:txBody>
          <a:bodyPr wrap="square" rtlCol="0">
            <a:spAutoFit/>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alibri"/>
                <a:ea typeface="+mn-ea"/>
                <a:cs typeface="+mn-cs"/>
              </a:rPr>
              <a:t>Issues: </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Add pivot bearings to Time Change Item (TCI) </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Change bearing R2 interval to 6-years (MSG-3)</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Current tracking of Antenna Bearing TCI requirement is not optimal. </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Will require additional shipping containers.  Two spares at LCMC.  </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Can repair facility handle additional workload?</a:t>
            </a: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Status:</a:t>
            </a:r>
          </a:p>
          <a:p>
            <a:pPr marL="214313" marR="0" lvl="1" indent="-214313" algn="l" defTabSz="6858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00B050"/>
                </a:solidFill>
                <a:effectLst/>
                <a:uLnTx/>
                <a:uFillTx/>
                <a:latin typeface="Calibri"/>
                <a:ea typeface="+mn-ea"/>
                <a:cs typeface="+mn-cs"/>
              </a:rPr>
              <a:t>Submitted -6 change request on 20 April 2020</a:t>
            </a:r>
          </a:p>
          <a:p>
            <a:pPr marL="214313" marR="0" lvl="1" indent="-214313" algn="l" defTabSz="6858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00B050"/>
                </a:solidFill>
                <a:effectLst/>
                <a:uLnTx/>
                <a:uFillTx/>
                <a:latin typeface="Calibri"/>
                <a:ea typeface="+mn-ea"/>
                <a:cs typeface="+mn-cs"/>
              </a:rPr>
              <a:t>Submitted -6 TCI for antenna pivot bearings (ETIMS) on 2 June 2020 </a:t>
            </a:r>
          </a:p>
          <a:p>
            <a:pPr marL="214313" marR="0" lvl="1" indent="-214313" algn="l" defTabSz="6858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00B050"/>
                </a:solidFill>
                <a:effectLst/>
                <a:uLnTx/>
                <a:uFillTx/>
                <a:latin typeface="Calibri"/>
                <a:ea typeface="+mn-ea"/>
                <a:cs typeface="+mn-cs"/>
              </a:rPr>
              <a:t>Submitted change to 1E=8C-06 to add Pinion Bearing WUCs.  Approved/ Awaiting Implementation  </a:t>
            </a:r>
          </a:p>
          <a:p>
            <a:pPr marL="173831" marR="0" lvl="1" indent="-173831" algn="l" defTabSz="6858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sp>
        <p:nvSpPr>
          <p:cNvPr id="40" name="TextBox 39"/>
          <p:cNvSpPr txBox="1"/>
          <p:nvPr/>
        </p:nvSpPr>
        <p:spPr>
          <a:xfrm>
            <a:off x="4839350" y="5769917"/>
            <a:ext cx="3706443" cy="25391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F81BD">
                    <a:lumMod val="50000"/>
                  </a:srgbClr>
                </a:solidFill>
                <a:effectLst/>
                <a:uLnTx/>
                <a:uFillTx/>
                <a:latin typeface="Calibri"/>
                <a:ea typeface="+mn-ea"/>
                <a:cs typeface="+mn-cs"/>
              </a:rPr>
              <a:t>Updates, </a:t>
            </a:r>
            <a:r>
              <a:rPr kumimoji="0" lang="en-US" sz="1050" b="0" i="0" u="none" strike="noStrike" kern="1200" cap="none" spc="0" normalizeH="0" baseline="0" noProof="0" dirty="0">
                <a:ln>
                  <a:noFill/>
                </a:ln>
                <a:solidFill>
                  <a:srgbClr val="00B050"/>
                </a:solidFill>
                <a:effectLst/>
                <a:uLnTx/>
                <a:uFillTx/>
                <a:latin typeface="Calibri"/>
                <a:ea typeface="+mn-ea"/>
                <a:cs typeface="+mn-cs"/>
              </a:rPr>
              <a:t>Green is on track/complete, </a:t>
            </a:r>
            <a:r>
              <a:rPr kumimoji="0" lang="en-US" sz="1050" b="0" i="0" u="none" strike="noStrike" kern="1200" cap="none" spc="0" normalizeH="0" baseline="0" noProof="0" dirty="0">
                <a:ln>
                  <a:noFill/>
                </a:ln>
                <a:solidFill>
                  <a:prstClr val="black"/>
                </a:solidFill>
                <a:effectLst/>
                <a:uLnTx/>
                <a:uFillTx/>
                <a:latin typeface="Calibri"/>
                <a:ea typeface="+mn-ea"/>
                <a:cs typeface="+mn-cs"/>
              </a:rPr>
              <a:t>black future</a:t>
            </a:r>
            <a:r>
              <a:rPr kumimoji="0" lang="en-US" sz="1050" b="0" i="0" u="none" strike="noStrike" kern="1200" cap="none" spc="0" normalizeH="0" baseline="0" noProof="0" dirty="0">
                <a:ln>
                  <a:noFill/>
                </a:ln>
                <a:solidFill>
                  <a:srgbClr val="00B050"/>
                </a:solidFill>
                <a:effectLst/>
                <a:uLnTx/>
                <a:uFillTx/>
                <a:latin typeface="Calibri"/>
                <a:ea typeface="+mn-ea"/>
                <a:cs typeface="+mn-cs"/>
              </a:rPr>
              <a:t>, </a:t>
            </a:r>
            <a:r>
              <a:rPr kumimoji="0" lang="en-US" sz="1050" b="0" i="0" u="none" strike="noStrike" kern="1200" cap="none" spc="0" normalizeH="0" baseline="0" noProof="0" dirty="0">
                <a:ln>
                  <a:noFill/>
                </a:ln>
                <a:solidFill>
                  <a:srgbClr val="FF0000"/>
                </a:solidFill>
                <a:effectLst/>
                <a:uLnTx/>
                <a:uFillTx/>
                <a:latin typeface="Calibri"/>
                <a:ea typeface="+mn-ea"/>
                <a:cs typeface="+mn-cs"/>
              </a:rPr>
              <a:t>Red is late</a:t>
            </a:r>
          </a:p>
        </p:txBody>
      </p:sp>
      <p:sp>
        <p:nvSpPr>
          <p:cNvPr id="2" name="Rectangle 1">
            <a:extLst>
              <a:ext uri="{FF2B5EF4-FFF2-40B4-BE49-F238E27FC236}">
                <a16:creationId xmlns:a16="http://schemas.microsoft.com/office/drawing/2014/main" id="{77682DCA-F16D-4CF5-B150-2867310F533F}"/>
              </a:ext>
            </a:extLst>
          </p:cNvPr>
          <p:cNvSpPr/>
          <p:nvPr/>
        </p:nvSpPr>
        <p:spPr>
          <a:xfrm>
            <a:off x="1157286" y="1682045"/>
            <a:ext cx="3373693" cy="1384995"/>
          </a:xfrm>
          <a:prstGeom prst="rect">
            <a:avLst/>
          </a:prstGeom>
        </p:spPr>
        <p:txBody>
          <a:bodyPr wrap="square">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FSER 19-0075 tasked Northrop Grumman Corp (NGC) to evaluate antenna pivot pin bearings inside the PME radar antenna</a:t>
            </a:r>
          </a:p>
          <a:p>
            <a:pPr marL="216694" marR="0" lvl="0" indent="-216694"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PME antenna removed from A/C due to excessive leakage of grease from pivot bearings</a:t>
            </a:r>
          </a:p>
          <a:p>
            <a:pPr marL="216694" marR="0" lvl="0" indent="-216694"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NGC recommended R2 of pivot bearing on same    schedule as pinion bearings, “At PDM, 7 years after installation of new pinion bearing”</a:t>
            </a:r>
          </a:p>
        </p:txBody>
      </p:sp>
      <p:sp>
        <p:nvSpPr>
          <p:cNvPr id="3" name="Rectangle 2">
            <a:extLst>
              <a:ext uri="{FF2B5EF4-FFF2-40B4-BE49-F238E27FC236}">
                <a16:creationId xmlns:a16="http://schemas.microsoft.com/office/drawing/2014/main" id="{3338D528-E226-4B3B-A6C0-7171D529F59C}"/>
              </a:ext>
            </a:extLst>
          </p:cNvPr>
          <p:cNvSpPr/>
          <p:nvPr/>
        </p:nvSpPr>
        <p:spPr>
          <a:xfrm>
            <a:off x="4598638" y="1730328"/>
            <a:ext cx="3402362" cy="1384995"/>
          </a:xfrm>
          <a:prstGeom prst="rect">
            <a:avLst/>
          </a:prstGeom>
        </p:spPr>
        <p:txBody>
          <a:bodyPr wrap="square">
            <a:spAutoFit/>
          </a:bodyPr>
          <a:lstStyle/>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0" i="0" u="none" strike="noStrike" kern="1200" cap="none" spc="0" normalizeH="0" baseline="0" noProof="0" dirty="0">
                <a:ln>
                  <a:noFill/>
                </a:ln>
                <a:solidFill>
                  <a:srgbClr val="00B050"/>
                </a:solidFill>
                <a:effectLst/>
                <a:uLnTx/>
                <a:uFillTx/>
                <a:latin typeface="Calibri"/>
                <a:ea typeface="+mn-ea"/>
                <a:cs typeface="+mn-cs"/>
              </a:rPr>
              <a:t>Add pivot bearings to 1E-8C-6, Table 3-A-14</a:t>
            </a: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0" i="0" u="none" strike="noStrike" kern="1200" cap="none" spc="0" normalizeH="0" baseline="0" noProof="0" dirty="0">
                <a:ln>
                  <a:noFill/>
                </a:ln>
                <a:solidFill>
                  <a:srgbClr val="00B050"/>
                </a:solidFill>
                <a:effectLst/>
                <a:uLnTx/>
                <a:uFillTx/>
                <a:latin typeface="Calibri"/>
                <a:ea typeface="+mn-ea"/>
                <a:cs typeface="+mn-cs"/>
              </a:rPr>
              <a:t>Change 1E-8C-6,  Table 3-A-14 to a 6-year replacement cycle </a:t>
            </a: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0" i="0" u="none" strike="noStrike" kern="1200" cap="none" spc="0" normalizeH="0" baseline="0" noProof="0" dirty="0">
                <a:ln>
                  <a:noFill/>
                </a:ln>
                <a:solidFill>
                  <a:srgbClr val="00B050"/>
                </a:solidFill>
                <a:effectLst/>
                <a:uLnTx/>
                <a:uFillTx/>
                <a:latin typeface="Calibri"/>
                <a:ea typeface="+mn-ea"/>
                <a:cs typeface="+mn-cs"/>
              </a:rPr>
              <a:t>Work with Wing Plans &amp; Scheduling to accurately track antenna bearings time changes</a:t>
            </a: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0" i="0" u="none" strike="noStrike" kern="1200" cap="none" spc="0" normalizeH="0" baseline="0" noProof="0" dirty="0">
                <a:ln>
                  <a:noFill/>
                </a:ln>
                <a:solidFill>
                  <a:srgbClr val="00B050"/>
                </a:solidFill>
                <a:effectLst/>
                <a:uLnTx/>
                <a:uFillTx/>
                <a:latin typeface="Calibri"/>
                <a:ea typeface="+mn-ea"/>
                <a:cs typeface="+mn-cs"/>
              </a:rPr>
              <a:t>Pivot bearings need to have a WUC assigned</a:t>
            </a: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0" i="0" u="none" strike="noStrike" kern="1200" cap="none" spc="0" normalizeH="0" baseline="0" noProof="0" dirty="0">
                <a:ln>
                  <a:noFill/>
                </a:ln>
                <a:solidFill>
                  <a:srgbClr val="00B050"/>
                </a:solidFill>
                <a:effectLst/>
                <a:uLnTx/>
                <a:uFillTx/>
                <a:latin typeface="Calibri"/>
                <a:ea typeface="+mn-ea"/>
                <a:cs typeface="+mn-cs"/>
              </a:rPr>
              <a:t>Obtain additional shipping crates</a:t>
            </a: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0" i="0" u="none" strike="noStrike" kern="1200" cap="none" spc="0" normalizeH="0" baseline="0" noProof="0" dirty="0">
                <a:ln>
                  <a:noFill/>
                </a:ln>
                <a:solidFill>
                  <a:srgbClr val="00B050"/>
                </a:solidFill>
                <a:effectLst/>
                <a:uLnTx/>
                <a:uFillTx/>
                <a:latin typeface="Calibri"/>
                <a:ea typeface="+mn-ea"/>
                <a:cs typeface="+mn-cs"/>
              </a:rPr>
              <a:t>Contact repair facility to address additional workload</a:t>
            </a:r>
          </a:p>
        </p:txBody>
      </p:sp>
    </p:spTree>
    <p:extLst>
      <p:ext uri="{BB962C8B-B14F-4D97-AF65-F5344CB8AC3E}">
        <p14:creationId xmlns:p14="http://schemas.microsoft.com/office/powerpoint/2010/main" val="38980717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3002" y="958371"/>
            <a:ext cx="6743699" cy="310341"/>
          </a:xfrm>
          <a:prstGeom prst="rect">
            <a:avLst/>
          </a:prstGeom>
          <a:noFill/>
        </p:spPr>
        <p:txBody>
          <a:bodyPr wrap="square" rtlCol="0">
            <a:spAutoFit/>
          </a:bodyPr>
          <a:lstStyle/>
          <a:p>
            <a:pPr marL="1587104" marR="0" lvl="0" indent="-1587104" algn="l" defTabSz="685800" rtl="0" eaLnBrk="1" fontAlgn="auto" latinLnBrk="0" hangingPunct="1">
              <a:lnSpc>
                <a:spcPts val="1725"/>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497D">
                    <a:lumMod val="75000"/>
                  </a:srgbClr>
                </a:solidFill>
                <a:effectLst/>
                <a:uLnTx/>
                <a:uFillTx/>
                <a:latin typeface="Calibri"/>
                <a:ea typeface="+mn-ea"/>
                <a:cs typeface="+mn-cs"/>
              </a:rPr>
              <a:t>Program: 					             </a:t>
            </a:r>
            <a:r>
              <a:rPr kumimoji="0" lang="en-US" sz="1800" b="1" i="0" u="none" strike="noStrike" kern="1200" cap="none" spc="0" normalizeH="0" baseline="0" noProof="0" dirty="0">
                <a:ln>
                  <a:noFill/>
                </a:ln>
                <a:solidFill>
                  <a:srgbClr val="FF0000"/>
                </a:solidFill>
                <a:effectLst/>
                <a:uLnTx/>
                <a:uFillTx/>
                <a:latin typeface="Calibri"/>
                <a:ea typeface="+mn-ea"/>
                <a:cs typeface="+mn-cs"/>
              </a:rPr>
              <a:t>KC-46/E-8 Testing</a:t>
            </a:r>
          </a:p>
        </p:txBody>
      </p:sp>
      <p:sp>
        <p:nvSpPr>
          <p:cNvPr id="5" name="TextBox 4"/>
          <p:cNvSpPr txBox="1"/>
          <p:nvPr/>
        </p:nvSpPr>
        <p:spPr>
          <a:xfrm>
            <a:off x="1143000" y="1200151"/>
            <a:ext cx="1313180"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Program</a:t>
            </a:r>
            <a:r>
              <a:rPr kumimoji="0" lang="en-US" sz="900" b="0" i="0" u="none" strike="noStrike" kern="1200" cap="none" spc="0" normalizeH="0" baseline="0" noProof="0" dirty="0">
                <a:ln>
                  <a:noFill/>
                </a:ln>
                <a:solidFill>
                  <a:prstClr val="black"/>
                </a:solidFill>
                <a:effectLst/>
                <a:uLnTx/>
                <a:uFillTx/>
                <a:latin typeface="Calibri"/>
                <a:ea typeface="+mn-ea"/>
                <a:cs typeface="+mn-cs"/>
              </a:rPr>
              <a:t>:  MECSIP</a:t>
            </a:r>
          </a:p>
        </p:txBody>
      </p:sp>
      <p:sp>
        <p:nvSpPr>
          <p:cNvPr id="7" name="TextBox 6"/>
          <p:cNvSpPr txBox="1"/>
          <p:nvPr/>
        </p:nvSpPr>
        <p:spPr>
          <a:xfrm>
            <a:off x="3731849" y="1200151"/>
            <a:ext cx="3647152"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POC</a:t>
            </a:r>
            <a:r>
              <a:rPr kumimoji="0" lang="en-US" sz="900" b="0" i="0" u="none" strike="noStrike" kern="1200" cap="none" spc="0" normalizeH="0" baseline="0" noProof="0" dirty="0">
                <a:ln>
                  <a:noFill/>
                </a:ln>
                <a:solidFill>
                  <a:prstClr val="black"/>
                </a:solidFill>
                <a:effectLst/>
                <a:uLnTx/>
                <a:uFillTx/>
                <a:latin typeface="Calibri"/>
                <a:ea typeface="+mn-ea"/>
                <a:cs typeface="+mn-cs"/>
              </a:rPr>
              <a:t>: Dodd Hamlin/Ben Puckett (</a:t>
            </a:r>
            <a:r>
              <a:rPr kumimoji="0" lang="en-US" sz="900" b="0" i="0" u="none" strike="noStrike" kern="1200" cap="none" spc="0" normalizeH="0" baseline="0" noProof="0" dirty="0" err="1">
                <a:ln>
                  <a:noFill/>
                </a:ln>
                <a:solidFill>
                  <a:prstClr val="black"/>
                </a:solidFill>
                <a:effectLst/>
                <a:uLnTx/>
                <a:uFillTx/>
                <a:latin typeface="Calibri"/>
                <a:ea typeface="+mn-ea"/>
                <a:cs typeface="+mn-cs"/>
              </a:rPr>
              <a:t>Alion</a:t>
            </a:r>
            <a:r>
              <a:rPr kumimoji="0" lang="en-US" sz="900" b="0" i="0" u="none" strike="noStrike" kern="1200" cap="none" spc="0" normalizeH="0" baseline="0" noProof="0" dirty="0" smtClean="0">
                <a:ln>
                  <a:noFill/>
                </a:ln>
                <a:solidFill>
                  <a:srgbClr val="FF0000"/>
                </a:solidFill>
                <a:effectLst/>
                <a:uLnTx/>
                <a:uFillTx/>
                <a:latin typeface="Calibri"/>
                <a:ea typeface="+mn-ea"/>
                <a:cs typeface="+mn-cs"/>
              </a:rPr>
              <a:t>)  </a:t>
            </a:r>
            <a:r>
              <a:rPr kumimoji="0" lang="en-US" sz="900" b="0" i="0" u="none" strike="noStrike" kern="1200" cap="none" spc="0" normalizeH="0" baseline="0" noProof="0" dirty="0" smtClean="0">
                <a:ln>
                  <a:noFill/>
                </a:ln>
                <a:solidFill>
                  <a:prstClr val="black"/>
                </a:solidFill>
                <a:effectLst/>
                <a:uLnTx/>
                <a:uFillTx/>
                <a:latin typeface="Calibri"/>
                <a:ea typeface="+mn-ea"/>
                <a:cs typeface="+mn-cs"/>
              </a:rPr>
              <a:t>10 Sep  2020</a:t>
            </a:r>
            <a:r>
              <a:rPr kumimoji="0" lang="en-US" sz="900" b="0" i="0" u="none" strike="noStrike" kern="1200" cap="none" spc="0" normalizeH="0" baseline="0" noProof="0" dirty="0">
                <a:ln>
                  <a:noFill/>
                </a:ln>
                <a:solidFill>
                  <a:srgbClr val="FF0000"/>
                </a:solidFill>
                <a:effectLst/>
                <a:uLnTx/>
                <a:uFillTx/>
                <a:latin typeface="Calibri"/>
                <a:ea typeface="+mn-ea"/>
                <a:cs typeface="+mn-cs"/>
              </a:rPr>
              <a:t>	</a:t>
            </a:r>
            <a:r>
              <a:rPr kumimoji="0" lang="en-US" sz="9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9" name="TextBox 8"/>
          <p:cNvSpPr txBox="1"/>
          <p:nvPr/>
        </p:nvSpPr>
        <p:spPr>
          <a:xfrm>
            <a:off x="6575977" y="1200151"/>
            <a:ext cx="1141659"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HBG POC</a:t>
            </a:r>
            <a:r>
              <a:rPr kumimoji="0" lang="en-US" sz="900" b="0" i="0" u="none" strike="noStrike" kern="1200" cap="none" spc="0" normalizeH="0" baseline="0" noProof="0" dirty="0">
                <a:ln>
                  <a:noFill/>
                </a:ln>
                <a:solidFill>
                  <a:prstClr val="black"/>
                </a:solidFill>
                <a:effectLst/>
                <a:uLnTx/>
                <a:uFillTx/>
                <a:latin typeface="Calibri"/>
                <a:ea typeface="+mn-ea"/>
                <a:cs typeface="+mn-cs"/>
              </a:rPr>
              <a:t>:  Carl Eddy</a:t>
            </a: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1" y="1997119"/>
            <a:ext cx="275075" cy="507831"/>
          </a:xfrm>
          <a:prstGeom prst="rect">
            <a:avLst/>
          </a:prstGeom>
          <a:noFill/>
        </p:spPr>
        <p:txBody>
          <a:bodyPr wrap="none" rtlCol="0">
            <a:spAutoFit/>
          </a:bodyPr>
          <a:lstStyle/>
          <a:p>
            <a:pPr marL="89297" marR="0" lvl="0" indent="-89297" algn="l" defTabSz="685800" rtl="0" eaLnBrk="1" fontAlgn="auto" latinLnBrk="0" hangingPunct="1">
              <a:lnSpc>
                <a:spcPct val="100000"/>
              </a:lnSpc>
              <a:spcBef>
                <a:spcPts val="0"/>
              </a:spcBef>
              <a:spcAft>
                <a:spcPts val="0"/>
              </a:spcAft>
              <a:buClrTx/>
              <a:buSzTx/>
              <a:buFont typeface="Arial" pitchFamily="34" charset="0"/>
              <a:buChar char="•"/>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Schedule / Milestones</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25" name="Slide Number Placeholder 10"/>
          <p:cNvSpPr>
            <a:spLocks noGrp="1"/>
          </p:cNvSpPr>
          <p:nvPr>
            <p:ph type="sldNum" sz="quarter" idx="12"/>
          </p:nvPr>
        </p:nvSpPr>
        <p:spPr>
          <a:xfrm>
            <a:off x="6400800" y="5829300"/>
            <a:ext cx="1600200" cy="1714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endParaRPr kumimoji="0" lang="en-US" sz="1200" b="0" i="0" u="none" strike="noStrike" kern="1200" cap="none" spc="0" normalizeH="0" baseline="0" noProof="0" dirty="0">
              <a:ln>
                <a:noFill/>
              </a:ln>
              <a:solidFill>
                <a:srgbClr val="00297A"/>
              </a:solidFill>
              <a:effectLst/>
              <a:uLnTx/>
              <a:uFillTx/>
              <a:latin typeface="Arial"/>
              <a:ea typeface="+mn-ea"/>
              <a:cs typeface="+mn-cs"/>
            </a:endParaRPr>
          </a:p>
          <a:p>
            <a:pPr marL="0" marR="0" lvl="0" indent="0" algn="r" defTabSz="685800" rtl="0" eaLnBrk="1" fontAlgn="auto" latinLnBrk="0" hangingPunct="1">
              <a:lnSpc>
                <a:spcPct val="15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7" name="Straight Connector 26"/>
          <p:cNvCxnSpPr/>
          <p:nvPr/>
        </p:nvCxnSpPr>
        <p:spPr>
          <a:xfrm>
            <a:off x="1143000" y="3714750"/>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43000" y="36004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Description</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34" name="TextBox 33"/>
          <p:cNvSpPr txBox="1"/>
          <p:nvPr/>
        </p:nvSpPr>
        <p:spPr>
          <a:xfrm>
            <a:off x="4564856" y="36004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Recommendation/ Status</a:t>
            </a:r>
          </a:p>
        </p:txBody>
      </p:sp>
      <p:sp>
        <p:nvSpPr>
          <p:cNvPr id="38" name="TextBox 37"/>
          <p:cNvSpPr txBox="1"/>
          <p:nvPr/>
        </p:nvSpPr>
        <p:spPr>
          <a:xfrm>
            <a:off x="1157287" y="1885950"/>
            <a:ext cx="3400425" cy="503728"/>
          </a:xfrm>
          <a:prstGeom prst="rect">
            <a:avLst/>
          </a:prstGeom>
          <a:noFill/>
        </p:spPr>
        <p:txBody>
          <a:bodyPr wrap="square" rtlCol="0">
            <a:spAutoFit/>
          </a:bodyPr>
          <a:lstStyle/>
          <a:p>
            <a:pPr marL="0" marR="0" lvl="0" indent="0" algn="l" defTabSz="685800" rtl="0" eaLnBrk="1" fontAlgn="auto" latinLnBrk="0" hangingPunct="1">
              <a:lnSpc>
                <a:spcPct val="107000"/>
              </a:lnSpc>
              <a:spcBef>
                <a:spcPts val="0"/>
              </a:spcBef>
              <a:spcAft>
                <a:spcPts val="6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Review KC-46/E-3 AR test for E-8 compatibility</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30" name="TextBox 29"/>
          <p:cNvSpPr txBox="1"/>
          <p:nvPr/>
        </p:nvSpPr>
        <p:spPr>
          <a:xfrm>
            <a:off x="4603762" y="3916910"/>
            <a:ext cx="4177619" cy="104567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RECOMMENDATION: </a:t>
            </a:r>
            <a:r>
              <a:rPr kumimoji="0" lang="en-US" sz="1050" b="0" i="0" u="none" strike="noStrike" kern="1200" cap="none" spc="0" normalizeH="0" baseline="0" noProof="0" dirty="0">
                <a:ln>
                  <a:noFill/>
                </a:ln>
                <a:solidFill>
                  <a:prstClr val="black"/>
                </a:solidFill>
                <a:effectLst/>
                <a:uLnTx/>
                <a:uFillTx/>
                <a:latin typeface="Calibri"/>
                <a:ea typeface="+mn-ea"/>
                <a:cs typeface="+mn-cs"/>
              </a:rPr>
              <a:t>Develop risk assessment, ADF and MFR for PEO approval </a:t>
            </a: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STATUS: </a:t>
            </a:r>
            <a:r>
              <a:rPr kumimoji="0" lang="en-US" sz="1050" b="0" i="0" u="none" strike="noStrike" kern="1200" cap="none" spc="0" normalizeH="0" baseline="0" noProof="0" dirty="0" smtClean="0">
                <a:ln>
                  <a:noFill/>
                </a:ln>
                <a:solidFill>
                  <a:srgbClr val="00B050"/>
                </a:solidFill>
                <a:effectLst/>
                <a:uLnTx/>
                <a:uFillTx/>
                <a:latin typeface="Calibri"/>
                <a:ea typeface="+mn-ea"/>
                <a:cs typeface="+mn-cs"/>
              </a:rPr>
              <a:t>Completed</a:t>
            </a:r>
            <a:endParaRPr kumimoji="0" lang="en-US" sz="1050" b="0" i="0" u="none" strike="noStrike" kern="1200" cap="none" spc="0" normalizeH="0" baseline="0" noProof="0" dirty="0">
              <a:ln>
                <a:noFill/>
              </a:ln>
              <a:solidFill>
                <a:srgbClr val="00B050"/>
              </a:solidFill>
              <a:effectLst/>
              <a:uLnTx/>
              <a:uFillTx/>
              <a:latin typeface="Calibri"/>
              <a:ea typeface="+mn-ea"/>
              <a:cs typeface="+mn-cs"/>
            </a:endParaRPr>
          </a:p>
          <a:p>
            <a:pPr marL="0" marR="0" lvl="0" indent="0" algn="l" defTabSz="685800" rtl="0" eaLnBrk="1" fontAlgn="auto" latinLnBrk="0" hangingPunct="1">
              <a:lnSpc>
                <a:spcPct val="15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endParaRPr kumimoji="0" lang="en-US" sz="1050" b="0" i="0" u="none" strike="noStrike" kern="1200" cap="none" spc="0" normalizeH="0" baseline="0" noProof="0" dirty="0">
              <a:ln>
                <a:noFill/>
              </a:ln>
              <a:solidFill>
                <a:srgbClr val="002060"/>
              </a:solidFill>
              <a:effectLst/>
              <a:uLnTx/>
              <a:uFillTx/>
              <a:latin typeface="Calibri"/>
              <a:ea typeface="+mn-ea"/>
              <a:cs typeface="+mn-cs"/>
            </a:endParaRPr>
          </a:p>
        </p:txBody>
      </p:sp>
      <p:sp>
        <p:nvSpPr>
          <p:cNvPr id="36" name="TextBox 35"/>
          <p:cNvSpPr txBox="1"/>
          <p:nvPr/>
        </p:nvSpPr>
        <p:spPr>
          <a:xfrm>
            <a:off x="4319696" y="805631"/>
            <a:ext cx="351378"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Calibri"/>
                <a:ea typeface="+mn-ea"/>
                <a:cs typeface="+mn-cs"/>
              </a:rPr>
              <a:t>CUI</a:t>
            </a:r>
            <a:endParaRPr kumimoji="0" lang="en-US" sz="900" b="1" i="0" u="none" strike="noStrike" kern="1200" cap="none" spc="0" normalizeH="0" baseline="0" noProof="0" dirty="0">
              <a:ln>
                <a:noFill/>
              </a:ln>
              <a:solidFill>
                <a:srgbClr val="FF0000"/>
              </a:solidFill>
              <a:effectLst/>
              <a:uLnTx/>
              <a:uFillTx/>
              <a:latin typeface="Calibri"/>
              <a:ea typeface="+mn-ea"/>
              <a:cs typeface="+mn-cs"/>
            </a:endParaRPr>
          </a:p>
        </p:txBody>
      </p:sp>
      <p:sp>
        <p:nvSpPr>
          <p:cNvPr id="37" name="TextBox 36"/>
          <p:cNvSpPr txBox="1"/>
          <p:nvPr/>
        </p:nvSpPr>
        <p:spPr>
          <a:xfrm>
            <a:off x="4343400" y="5793002"/>
            <a:ext cx="351378"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Calibri"/>
                <a:ea typeface="+mn-ea"/>
                <a:cs typeface="+mn-cs"/>
              </a:rPr>
              <a:t>CUI</a:t>
            </a:r>
            <a:endParaRPr kumimoji="0" lang="en-US" sz="900" b="1" i="0" u="none" strike="noStrike" kern="1200" cap="none" spc="0" normalizeH="0" baseline="0" noProof="0" dirty="0">
              <a:ln>
                <a:noFill/>
              </a:ln>
              <a:solidFill>
                <a:srgbClr val="FF0000"/>
              </a:solidFill>
              <a:effectLst/>
              <a:uLnTx/>
              <a:uFillTx/>
              <a:latin typeface="Calibri"/>
              <a:ea typeface="+mn-ea"/>
              <a:cs typeface="+mn-cs"/>
            </a:endParaRPr>
          </a:p>
        </p:txBody>
      </p:sp>
      <p:sp>
        <p:nvSpPr>
          <p:cNvPr id="29" name="TextBox 28"/>
          <p:cNvSpPr txBox="1"/>
          <p:nvPr/>
        </p:nvSpPr>
        <p:spPr>
          <a:xfrm>
            <a:off x="4687194" y="1745210"/>
            <a:ext cx="3400425" cy="1796389"/>
          </a:xfrm>
          <a:prstGeom prst="rect">
            <a:avLst/>
          </a:prstGeom>
          <a:noFill/>
        </p:spPr>
        <p:txBody>
          <a:bodyPr wrap="square" rtlCol="0" anchor="ctr">
            <a:spAutoFit/>
          </a:bodyPr>
          <a:lstStyle/>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Reviewed E-3 test report for similarities with E-8 refueling capabilities</a:t>
            </a:r>
          </a:p>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Found minimal differences between E-3 and E-8</a:t>
            </a:r>
          </a:p>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Developed document to summarize AR risks and concerns</a:t>
            </a:r>
          </a:p>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Reviewed initial Airworthiness Determination Form (ADF) document</a:t>
            </a:r>
          </a:p>
          <a:p>
            <a:pPr marL="214313" marR="0" lvl="1" indent="-214313" algn="l" defTabSz="685800" rtl="0" eaLnBrk="1" fontAlgn="auto" latinLnBrk="0" hangingPunct="1">
              <a:lnSpc>
                <a:spcPct val="107000"/>
              </a:lnSpc>
              <a:spcBef>
                <a:spcPts val="0"/>
              </a:spcBef>
              <a:spcAft>
                <a:spcPts val="600"/>
              </a:spcAft>
              <a:buClrTx/>
              <a:buSzTx/>
              <a:buFont typeface="Wingdings" panose="05000000000000000000" pitchFamily="2" charset="2"/>
              <a:buChar char="q"/>
              <a:tabLst/>
              <a:defRPr/>
            </a:pPr>
            <a:endPar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p:cNvSpPr txBox="1"/>
          <p:nvPr/>
        </p:nvSpPr>
        <p:spPr>
          <a:xfrm>
            <a:off x="1135857" y="3853744"/>
            <a:ext cx="3409507" cy="80329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alibri"/>
                <a:ea typeface="+mn-ea"/>
                <a:cs typeface="+mn-cs"/>
              </a:rPr>
              <a:t>Issues:  </a:t>
            </a:r>
            <a:r>
              <a:rPr kumimoji="0" lang="en-US" sz="1050" b="0" i="0" u="none" strike="noStrike" kern="1200" cap="none" spc="0" normalizeH="0" baseline="0" noProof="0" dirty="0">
                <a:ln>
                  <a:noFill/>
                </a:ln>
                <a:solidFill>
                  <a:prstClr val="black"/>
                </a:solidFill>
                <a:effectLst/>
                <a:uLnTx/>
                <a:uFillTx/>
                <a:latin typeface="Calibri"/>
                <a:ea typeface="+mn-ea"/>
                <a:cs typeface="+mn-cs"/>
              </a:rPr>
              <a:t>Risk assessment and Military Flight Release (MFR) required </a:t>
            </a: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Status:</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173831" marR="0" lvl="1" indent="-173831" algn="l" defTabSz="6858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1050" b="0" i="0" u="none" strike="noStrike" kern="1200" cap="none" spc="0" normalizeH="0" baseline="0" noProof="0" dirty="0" smtClean="0">
                <a:ln>
                  <a:noFill/>
                </a:ln>
                <a:solidFill>
                  <a:srgbClr val="00B050"/>
                </a:solidFill>
                <a:effectLst/>
                <a:uLnTx/>
                <a:uFillTx/>
                <a:latin typeface="Calibri"/>
                <a:ea typeface="+mn-ea"/>
                <a:cs typeface="+mn-cs"/>
              </a:rPr>
              <a:t>Completed</a:t>
            </a:r>
          </a:p>
        </p:txBody>
      </p:sp>
      <p:sp>
        <p:nvSpPr>
          <p:cNvPr id="40" name="TextBox 39"/>
          <p:cNvSpPr txBox="1"/>
          <p:nvPr/>
        </p:nvSpPr>
        <p:spPr>
          <a:xfrm>
            <a:off x="2725178" y="5965954"/>
            <a:ext cx="3706443" cy="25391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F81BD">
                    <a:lumMod val="50000"/>
                  </a:srgbClr>
                </a:solidFill>
                <a:effectLst/>
                <a:uLnTx/>
                <a:uFillTx/>
                <a:latin typeface="Calibri"/>
                <a:ea typeface="+mn-ea"/>
                <a:cs typeface="+mn-cs"/>
              </a:rPr>
              <a:t>Updates, </a:t>
            </a:r>
            <a:r>
              <a:rPr kumimoji="0" lang="en-US" sz="1050" b="0" i="0" u="none" strike="noStrike" kern="1200" cap="none" spc="0" normalizeH="0" baseline="0" noProof="0" dirty="0">
                <a:ln>
                  <a:noFill/>
                </a:ln>
                <a:solidFill>
                  <a:srgbClr val="00B050"/>
                </a:solidFill>
                <a:effectLst/>
                <a:uLnTx/>
                <a:uFillTx/>
                <a:latin typeface="Calibri"/>
                <a:ea typeface="+mn-ea"/>
                <a:cs typeface="+mn-cs"/>
              </a:rPr>
              <a:t>Green is on track/complete, </a:t>
            </a:r>
            <a:r>
              <a:rPr kumimoji="0" lang="en-US" sz="1050" b="0" i="0" u="none" strike="noStrike" kern="1200" cap="none" spc="0" normalizeH="0" baseline="0" noProof="0" dirty="0">
                <a:ln>
                  <a:noFill/>
                </a:ln>
                <a:solidFill>
                  <a:prstClr val="black"/>
                </a:solidFill>
                <a:effectLst/>
                <a:uLnTx/>
                <a:uFillTx/>
                <a:latin typeface="Calibri"/>
                <a:ea typeface="+mn-ea"/>
                <a:cs typeface="+mn-cs"/>
              </a:rPr>
              <a:t>black future</a:t>
            </a:r>
            <a:r>
              <a:rPr kumimoji="0" lang="en-US" sz="1050" b="0" i="0" u="none" strike="noStrike" kern="1200" cap="none" spc="0" normalizeH="0" baseline="0" noProof="0" dirty="0">
                <a:ln>
                  <a:noFill/>
                </a:ln>
                <a:solidFill>
                  <a:srgbClr val="00B050"/>
                </a:solidFill>
                <a:effectLst/>
                <a:uLnTx/>
                <a:uFillTx/>
                <a:latin typeface="Calibri"/>
                <a:ea typeface="+mn-ea"/>
                <a:cs typeface="+mn-cs"/>
              </a:rPr>
              <a:t>, </a:t>
            </a:r>
            <a:r>
              <a:rPr kumimoji="0" lang="en-US" sz="1050" b="0" i="0" u="none" strike="noStrike" kern="1200" cap="none" spc="0" normalizeH="0" baseline="0" noProof="0" dirty="0">
                <a:ln>
                  <a:noFill/>
                </a:ln>
                <a:solidFill>
                  <a:srgbClr val="FF0000"/>
                </a:solidFill>
                <a:effectLst/>
                <a:uLnTx/>
                <a:uFillTx/>
                <a:latin typeface="Calibri"/>
                <a:ea typeface="+mn-ea"/>
                <a:cs typeface="+mn-cs"/>
              </a:rPr>
              <a:t>Red is late</a:t>
            </a:r>
          </a:p>
        </p:txBody>
      </p:sp>
    </p:spTree>
    <p:extLst>
      <p:ext uri="{BB962C8B-B14F-4D97-AF65-F5344CB8AC3E}">
        <p14:creationId xmlns:p14="http://schemas.microsoft.com/office/powerpoint/2010/main" val="24880300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26510" y="936803"/>
            <a:ext cx="7586416" cy="528350"/>
          </a:xfrm>
          <a:prstGeom prst="rect">
            <a:avLst/>
          </a:prstGeom>
          <a:noFill/>
        </p:spPr>
        <p:txBody>
          <a:bodyPr wrap="square" rtlCol="0">
            <a:spAutoFit/>
          </a:bodyPr>
          <a:lstStyle/>
          <a:p>
            <a:pPr marL="1587104" marR="0" lvl="0" indent="-1587104" algn="l" defTabSz="685800" rtl="0" eaLnBrk="1" fontAlgn="auto" latinLnBrk="0" hangingPunct="1">
              <a:lnSpc>
                <a:spcPts val="1725"/>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497D"/>
                </a:solidFill>
                <a:effectLst/>
                <a:uLnTx/>
                <a:uFillTx/>
                <a:latin typeface="Calibri"/>
                <a:ea typeface="+mn-ea"/>
                <a:cs typeface="+mn-cs"/>
              </a:rPr>
              <a:t>Program</a:t>
            </a:r>
            <a:r>
              <a:rPr kumimoji="0" lang="en-US" sz="1800" b="1" i="0" u="none" strike="noStrike" kern="1200" cap="none" spc="0" normalizeH="0" baseline="0" noProof="0" dirty="0">
                <a:ln>
                  <a:noFill/>
                </a:ln>
                <a:solidFill>
                  <a:srgbClr val="1F497D">
                    <a:lumMod val="75000"/>
                  </a:srgbClr>
                </a:solidFill>
                <a:effectLst/>
                <a:uLnTx/>
                <a:uFillTx/>
                <a:latin typeface="Calibri"/>
                <a:ea typeface="+mn-ea"/>
                <a:cs typeface="+mn-cs"/>
              </a:rPr>
              <a:t>       UNINTERRUPTIBLE POWER SUPPLY (UPS)</a:t>
            </a:r>
            <a:r>
              <a:rPr kumimoji="0" lang="en-US" sz="1800" b="1" i="0" u="none" strike="noStrike" kern="1200" cap="none" spc="0" normalizeH="0" baseline="0" noProof="0" dirty="0">
                <a:ln>
                  <a:noFill/>
                </a:ln>
                <a:solidFill>
                  <a:srgbClr val="1F497D"/>
                </a:solidFill>
                <a:effectLst/>
                <a:uLnTx/>
                <a:uFillTx/>
                <a:latin typeface="Calibri"/>
                <a:ea typeface="+mn-ea"/>
                <a:cs typeface="+mn-cs"/>
              </a:rPr>
              <a:t>   </a:t>
            </a:r>
            <a:r>
              <a:rPr kumimoji="0" lang="en-US" sz="1800" b="1" i="0" u="none" strike="noStrike" kern="1200" cap="none" spc="0" normalizeH="0" baseline="0" noProof="0" dirty="0">
                <a:ln>
                  <a:noFill/>
                </a:ln>
                <a:solidFill>
                  <a:srgbClr val="FF0000"/>
                </a:solidFill>
                <a:effectLst/>
                <a:uLnTx/>
                <a:uFillTx/>
                <a:latin typeface="Calibri"/>
                <a:ea typeface="+mn-ea"/>
                <a:cs typeface="+mn-cs"/>
              </a:rPr>
              <a:t>Aircraft Availability </a:t>
            </a:r>
            <a:r>
              <a:rPr kumimoji="0" lang="en-US" sz="1800" b="1" i="0" u="none" strike="noStrike" kern="1200" cap="none" spc="0" normalizeH="0" baseline="0" noProof="0" dirty="0">
                <a:ln>
                  <a:noFill/>
                </a:ln>
                <a:solidFill>
                  <a:srgbClr val="1F497D">
                    <a:lumMod val="75000"/>
                  </a:srgbClr>
                </a:solidFill>
                <a:effectLst/>
                <a:uLnTx/>
                <a:uFillTx/>
                <a:latin typeface="Calibri"/>
                <a:ea typeface="+mn-ea"/>
                <a:cs typeface="+mn-cs"/>
              </a:rPr>
              <a:t>	</a:t>
            </a:r>
          </a:p>
        </p:txBody>
      </p:sp>
      <p:sp>
        <p:nvSpPr>
          <p:cNvPr id="5" name="TextBox 4"/>
          <p:cNvSpPr txBox="1"/>
          <p:nvPr/>
        </p:nvSpPr>
        <p:spPr>
          <a:xfrm>
            <a:off x="1143000" y="1200151"/>
            <a:ext cx="1151277"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Program</a:t>
            </a:r>
            <a:r>
              <a:rPr kumimoji="0" lang="en-US" sz="900" b="0" i="0" u="none" strike="noStrike" kern="1200" cap="none" spc="0" normalizeH="0" baseline="0" noProof="0" dirty="0">
                <a:ln>
                  <a:noFill/>
                </a:ln>
                <a:solidFill>
                  <a:prstClr val="black"/>
                </a:solidFill>
                <a:effectLst/>
                <a:uLnTx/>
                <a:uFillTx/>
                <a:latin typeface="Calibri"/>
                <a:ea typeface="+mn-ea"/>
                <a:cs typeface="+mn-cs"/>
              </a:rPr>
              <a:t>: AVIP</a:t>
            </a:r>
          </a:p>
        </p:txBody>
      </p:sp>
      <p:sp>
        <p:nvSpPr>
          <p:cNvPr id="7" name="TextBox 6"/>
          <p:cNvSpPr txBox="1"/>
          <p:nvPr/>
        </p:nvSpPr>
        <p:spPr>
          <a:xfrm>
            <a:off x="3553188" y="1206998"/>
            <a:ext cx="4339650"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POC</a:t>
            </a:r>
            <a:r>
              <a:rPr kumimoji="0" lang="en-US" sz="900" b="0" i="0" u="none" strike="noStrike" kern="1200" cap="none" spc="0" normalizeH="0" baseline="0" noProof="0" dirty="0">
                <a:ln>
                  <a:noFill/>
                </a:ln>
                <a:solidFill>
                  <a:prstClr val="black"/>
                </a:solidFill>
                <a:effectLst/>
                <a:uLnTx/>
                <a:uFillTx/>
                <a:latin typeface="Calibri"/>
                <a:ea typeface="+mn-ea"/>
                <a:cs typeface="+mn-cs"/>
              </a:rPr>
              <a:t>:  Cliff Morey, Jimmie Bush (KIHOMAC</a:t>
            </a:r>
            <a:r>
              <a:rPr kumimoji="0" lang="en-US" sz="900" b="0" i="0" u="none" strike="noStrike" kern="1200" cap="none" spc="0" normalizeH="0" baseline="0" noProof="0" dirty="0">
                <a:ln>
                  <a:noFill/>
                </a:ln>
                <a:effectLst/>
                <a:uLnTx/>
                <a:uFillTx/>
                <a:latin typeface="Calibri"/>
                <a:ea typeface="+mn-ea"/>
                <a:cs typeface="+mn-cs"/>
              </a:rPr>
              <a:t>)  24 Sep 2020</a:t>
            </a:r>
            <a:r>
              <a:rPr kumimoji="0" lang="en-US" sz="9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9" name="TextBox 8"/>
          <p:cNvSpPr txBox="1"/>
          <p:nvPr/>
        </p:nvSpPr>
        <p:spPr>
          <a:xfrm>
            <a:off x="6575976" y="1200151"/>
            <a:ext cx="1099981"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HBG POC: </a:t>
            </a:r>
            <a:r>
              <a:rPr kumimoji="0" lang="en-US" sz="900" b="0" i="0" u="none" strike="noStrike" kern="1200" cap="none" spc="0" normalizeH="0" baseline="0" noProof="0" dirty="0">
                <a:ln>
                  <a:noFill/>
                </a:ln>
                <a:solidFill>
                  <a:prstClr val="black"/>
                </a:solidFill>
                <a:effectLst/>
                <a:uLnTx/>
                <a:uFillTx/>
                <a:latin typeface="Calibri"/>
                <a:ea typeface="+mn-ea"/>
                <a:cs typeface="+mn-cs"/>
              </a:rPr>
              <a:t>Jerry Kall</a:t>
            </a: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1" y="1997119"/>
            <a:ext cx="275075" cy="507831"/>
          </a:xfrm>
          <a:prstGeom prst="rect">
            <a:avLst/>
          </a:prstGeom>
          <a:noFill/>
        </p:spPr>
        <p:txBody>
          <a:bodyPr wrap="none" rtlCol="0">
            <a:spAutoFit/>
          </a:bodyPr>
          <a:lstStyle/>
          <a:p>
            <a:pPr marL="89297" marR="0" lvl="0" indent="-89297" algn="l" defTabSz="685800" rtl="0" eaLnBrk="1" fontAlgn="auto" latinLnBrk="0" hangingPunct="1">
              <a:lnSpc>
                <a:spcPct val="100000"/>
              </a:lnSpc>
              <a:spcBef>
                <a:spcPts val="0"/>
              </a:spcBef>
              <a:spcAft>
                <a:spcPts val="0"/>
              </a:spcAft>
              <a:buClrTx/>
              <a:buSzTx/>
              <a:buFont typeface="Arial" pitchFamily="34" charset="0"/>
              <a:buChar char="•"/>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Schedule / Milestones</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25" name="Slide Number Placeholder 10"/>
          <p:cNvSpPr>
            <a:spLocks noGrp="1"/>
          </p:cNvSpPr>
          <p:nvPr>
            <p:ph type="sldNum" sz="quarter" idx="12"/>
          </p:nvPr>
        </p:nvSpPr>
        <p:spPr>
          <a:xfrm>
            <a:off x="6400800" y="5829300"/>
            <a:ext cx="1600200" cy="1714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endParaRPr kumimoji="0" lang="en-US" sz="1200" b="0" i="0" u="none" strike="noStrike" kern="1200" cap="none" spc="0" normalizeH="0" baseline="0" noProof="0" dirty="0">
              <a:ln>
                <a:noFill/>
              </a:ln>
              <a:solidFill>
                <a:srgbClr val="00297A"/>
              </a:solidFill>
              <a:effectLst/>
              <a:uLnTx/>
              <a:uFillTx/>
              <a:latin typeface="Arial"/>
              <a:ea typeface="+mn-ea"/>
              <a:cs typeface="+mn-cs"/>
            </a:endParaRPr>
          </a:p>
          <a:p>
            <a:pPr marL="0" marR="0" lvl="0" indent="0" algn="r" defTabSz="685800" rtl="0" eaLnBrk="1" fontAlgn="auto" latinLnBrk="0" hangingPunct="1">
              <a:lnSpc>
                <a:spcPct val="15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7" name="Straight Connector 26"/>
          <p:cNvCxnSpPr/>
          <p:nvPr/>
        </p:nvCxnSpPr>
        <p:spPr>
          <a:xfrm>
            <a:off x="1143000" y="3714750"/>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43000" y="36004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Description</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34" name="TextBox 33"/>
          <p:cNvSpPr txBox="1"/>
          <p:nvPr/>
        </p:nvSpPr>
        <p:spPr>
          <a:xfrm>
            <a:off x="4564856" y="36004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Recommendation/ Status</a:t>
            </a:r>
          </a:p>
        </p:txBody>
      </p:sp>
      <p:sp>
        <p:nvSpPr>
          <p:cNvPr id="38" name="TextBox 37"/>
          <p:cNvSpPr txBox="1"/>
          <p:nvPr/>
        </p:nvSpPr>
        <p:spPr>
          <a:xfrm>
            <a:off x="797443" y="1724304"/>
            <a:ext cx="3767414" cy="1384995"/>
          </a:xfrm>
          <a:prstGeom prst="rect">
            <a:avLst/>
          </a:prstGeom>
          <a:noFill/>
        </p:spPr>
        <p:txBody>
          <a:bodyPr wrap="square" rtlCol="0">
            <a:spAutoFit/>
          </a:bodyPr>
          <a:lstStyle/>
          <a:p>
            <a:pPr marL="557213" marR="0" lvl="1"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Transportable Mission Support System (TMSS) - used in Forward Operating Locations to load mission parameters to Removable Media modules required on E-8C aircraft flight operations</a:t>
            </a:r>
          </a:p>
          <a:p>
            <a:pPr marL="557213" marR="0" lvl="1"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The Uninterruptable Power Supply (UPS) is a component of the TMSS that supplies short term back-up power when power is lost</a:t>
            </a:r>
          </a:p>
          <a:p>
            <a:pPr marL="557213" marR="0" lvl="1"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Current UPS has DMSMS issues and is non-supportable</a:t>
            </a:r>
          </a:p>
        </p:txBody>
      </p:sp>
      <p:sp>
        <p:nvSpPr>
          <p:cNvPr id="30" name="TextBox 29"/>
          <p:cNvSpPr txBox="1"/>
          <p:nvPr/>
        </p:nvSpPr>
        <p:spPr>
          <a:xfrm>
            <a:off x="4572000" y="3877093"/>
            <a:ext cx="3414710" cy="1158779"/>
          </a:xfrm>
          <a:prstGeom prst="rect">
            <a:avLst/>
          </a:prstGeom>
          <a:noFill/>
        </p:spPr>
        <p:txBody>
          <a:bodyPr wrap="square" rtlCol="0">
            <a:spAutoFit/>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RECOMMENDATION: </a:t>
            </a:r>
          </a:p>
          <a:p>
            <a:pPr marL="214313" marR="0" lvl="0" indent="-214313" algn="l" defTabSz="6858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Purchase Acumentrics ACG2500 UPS</a:t>
            </a: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STATUS: </a:t>
            </a:r>
          </a:p>
          <a:p>
            <a:pPr marL="214313" marR="0" lvl="1" indent="-214313" algn="l" defTabSz="6858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1F497D"/>
                </a:solidFill>
                <a:effectLst/>
                <a:uLnTx/>
                <a:uFillTx/>
                <a:latin typeface="Calibri"/>
                <a:ea typeface="+mn-ea"/>
                <a:cs typeface="+mn-cs"/>
              </a:rPr>
              <a:t>Joint STARS SPO selected Intellipower 420 UPS</a:t>
            </a:r>
          </a:p>
          <a:p>
            <a:pPr marL="214313" marR="0" lvl="1" indent="-214313" algn="l" defTabSz="6858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endParaRPr kumimoji="0" lang="en-US" sz="1050" b="0" i="0" u="none" strike="noStrike" kern="1200" cap="none" spc="0" normalizeH="0" baseline="0" noProof="0" dirty="0">
              <a:ln>
                <a:noFill/>
              </a:ln>
              <a:solidFill>
                <a:srgbClr val="002060"/>
              </a:solidFill>
              <a:effectLst/>
              <a:uLnTx/>
              <a:uFillTx/>
              <a:latin typeface="Calibri"/>
              <a:ea typeface="+mn-ea"/>
              <a:cs typeface="+mn-cs"/>
            </a:endParaRPr>
          </a:p>
        </p:txBody>
      </p:sp>
      <p:sp>
        <p:nvSpPr>
          <p:cNvPr id="36" name="TextBox 35"/>
          <p:cNvSpPr txBox="1"/>
          <p:nvPr/>
        </p:nvSpPr>
        <p:spPr>
          <a:xfrm>
            <a:off x="4319696" y="805631"/>
            <a:ext cx="470000"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0000"/>
                </a:solidFill>
                <a:effectLst/>
                <a:uLnTx/>
                <a:uFillTx/>
                <a:latin typeface="Calibri"/>
                <a:ea typeface="+mn-ea"/>
                <a:cs typeface="+mn-cs"/>
              </a:rPr>
              <a:t>FOUO</a:t>
            </a:r>
          </a:p>
        </p:txBody>
      </p:sp>
      <p:sp>
        <p:nvSpPr>
          <p:cNvPr id="37" name="TextBox 36"/>
          <p:cNvSpPr txBox="1"/>
          <p:nvPr/>
        </p:nvSpPr>
        <p:spPr>
          <a:xfrm>
            <a:off x="4343400" y="5793002"/>
            <a:ext cx="470000"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0000"/>
                </a:solidFill>
                <a:effectLst/>
                <a:uLnTx/>
                <a:uFillTx/>
                <a:latin typeface="Calibri"/>
                <a:ea typeface="+mn-ea"/>
                <a:cs typeface="+mn-cs"/>
              </a:rPr>
              <a:t>FOUO</a:t>
            </a:r>
          </a:p>
        </p:txBody>
      </p:sp>
      <p:sp>
        <p:nvSpPr>
          <p:cNvPr id="39" name="TextBox 38"/>
          <p:cNvSpPr txBox="1"/>
          <p:nvPr/>
        </p:nvSpPr>
        <p:spPr>
          <a:xfrm>
            <a:off x="1135857" y="3853744"/>
            <a:ext cx="3409507" cy="2354491"/>
          </a:xfrm>
          <a:prstGeom prst="rect">
            <a:avLst/>
          </a:prstGeom>
          <a:noFill/>
        </p:spPr>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6 of 13 TMSS’ currently are non-operational due to UPS</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Current UPS is at end of life and non-procurable</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All operational TMSS units currently deployed </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Suitable replacements are Acumentrics UPS</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ACG2500 could provide up to 30 minutes, or more of  battery runtime at 800 Watts (current requirement)</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Interchangeable batteries add greater supportability because field level repair would be possible</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Government expressed interest in moving a TMSS unit to KIHOMAC for UPS testing and qualification</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ACG2500 UPS is currently in use with Ground Control Stations for MQ-1C Gray Eagle and MQ-9B Sky Guardian</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sp>
        <p:nvSpPr>
          <p:cNvPr id="40" name="TextBox 39"/>
          <p:cNvSpPr txBox="1"/>
          <p:nvPr/>
        </p:nvSpPr>
        <p:spPr>
          <a:xfrm>
            <a:off x="5048794" y="5769917"/>
            <a:ext cx="3853543" cy="25391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F81BD">
                    <a:lumMod val="50000"/>
                  </a:srgbClr>
                </a:solidFill>
                <a:effectLst/>
                <a:uLnTx/>
                <a:uFillTx/>
                <a:latin typeface="Calibri"/>
                <a:ea typeface="+mn-ea"/>
                <a:cs typeface="+mn-cs"/>
              </a:rPr>
              <a:t>Updates, </a:t>
            </a:r>
            <a:r>
              <a:rPr kumimoji="0" lang="en-US" sz="1050" b="0" i="0" u="none" strike="noStrike" kern="1200" cap="none" spc="0" normalizeH="0" baseline="0" noProof="0" dirty="0">
                <a:ln>
                  <a:noFill/>
                </a:ln>
                <a:solidFill>
                  <a:srgbClr val="00B050"/>
                </a:solidFill>
                <a:effectLst/>
                <a:uLnTx/>
                <a:uFillTx/>
                <a:latin typeface="Calibri"/>
                <a:ea typeface="+mn-ea"/>
                <a:cs typeface="+mn-cs"/>
              </a:rPr>
              <a:t>Green is on track/complete, </a:t>
            </a:r>
            <a:r>
              <a:rPr kumimoji="0" lang="en-US" sz="1050" b="0" i="0" u="none" strike="noStrike" kern="1200" cap="none" spc="0" normalizeH="0" baseline="0" noProof="0" dirty="0">
                <a:ln>
                  <a:noFill/>
                </a:ln>
                <a:solidFill>
                  <a:prstClr val="black"/>
                </a:solidFill>
                <a:effectLst/>
                <a:uLnTx/>
                <a:uFillTx/>
                <a:latin typeface="Calibri"/>
                <a:ea typeface="+mn-ea"/>
                <a:cs typeface="+mn-cs"/>
              </a:rPr>
              <a:t>black future</a:t>
            </a:r>
            <a:r>
              <a:rPr kumimoji="0" lang="en-US" sz="1050" b="0" i="0" u="none" strike="noStrike" kern="1200" cap="none" spc="0" normalizeH="0" baseline="0" noProof="0" dirty="0">
                <a:ln>
                  <a:noFill/>
                </a:ln>
                <a:solidFill>
                  <a:srgbClr val="00B050"/>
                </a:solidFill>
                <a:effectLst/>
                <a:uLnTx/>
                <a:uFillTx/>
                <a:latin typeface="Calibri"/>
                <a:ea typeface="+mn-ea"/>
                <a:cs typeface="+mn-cs"/>
              </a:rPr>
              <a:t>, </a:t>
            </a:r>
            <a:r>
              <a:rPr kumimoji="0" lang="en-US" sz="1050" b="0" i="0" u="none" strike="noStrike" kern="1200" cap="none" spc="0" normalizeH="0" baseline="0" noProof="0" dirty="0">
                <a:ln>
                  <a:noFill/>
                </a:ln>
                <a:solidFill>
                  <a:srgbClr val="FF0000"/>
                </a:solidFill>
                <a:effectLst/>
                <a:uLnTx/>
                <a:uFillTx/>
                <a:latin typeface="Calibri"/>
                <a:ea typeface="+mn-ea"/>
                <a:cs typeface="+mn-cs"/>
              </a:rPr>
              <a:t>Red is late</a:t>
            </a:r>
          </a:p>
        </p:txBody>
      </p:sp>
      <p:sp>
        <p:nvSpPr>
          <p:cNvPr id="2" name="Rectangle 1">
            <a:extLst>
              <a:ext uri="{FF2B5EF4-FFF2-40B4-BE49-F238E27FC236}">
                <a16:creationId xmlns:a16="http://schemas.microsoft.com/office/drawing/2014/main" id="{52CFEC69-2EF0-4543-BED5-E23F884B17F9}"/>
              </a:ext>
            </a:extLst>
          </p:cNvPr>
          <p:cNvSpPr/>
          <p:nvPr/>
        </p:nvSpPr>
        <p:spPr>
          <a:xfrm>
            <a:off x="4603762" y="1705749"/>
            <a:ext cx="3487216" cy="2377574"/>
          </a:xfrm>
          <a:prstGeom prst="rect">
            <a:avLst/>
          </a:prstGeom>
        </p:spPr>
        <p:txBody>
          <a:bodyPr wrap="square">
            <a:spAutoFit/>
          </a:bodyPr>
          <a:lstStyle/>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900" b="0" i="0" u="none" strike="noStrike" kern="1200" cap="none" spc="0" normalizeH="0" baseline="0" noProof="0" dirty="0">
                <a:ln>
                  <a:noFill/>
                </a:ln>
                <a:solidFill>
                  <a:srgbClr val="00B050"/>
                </a:solidFill>
                <a:effectLst/>
                <a:uLnTx/>
                <a:uFillTx/>
                <a:latin typeface="Calibri"/>
                <a:ea typeface="+mn-ea"/>
                <a:cs typeface="+mn-cs"/>
              </a:rPr>
              <a:t>KIHOMAC recommends Acumentrics ACG2500 due to superior specifications, USAF approved, and cost point</a:t>
            </a:r>
          </a:p>
          <a:p>
            <a:pPr marL="5572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0B050"/>
                </a:solidFill>
                <a:effectLst/>
                <a:uLnTx/>
                <a:uFillTx/>
                <a:latin typeface="Calibri"/>
                <a:ea typeface="+mn-ea"/>
                <a:cs typeface="+mn-cs"/>
              </a:rPr>
              <a:t>At 800 Watts ACG2500 UPS sustains (&gt;30 minutes runtime) without external battery—with external battery (1 hour, 17 minutes runtime)</a:t>
            </a:r>
          </a:p>
          <a:p>
            <a:pPr marL="5572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0B050"/>
                </a:solidFill>
                <a:effectLst/>
                <a:uLnTx/>
                <a:uFillTx/>
                <a:latin typeface="Calibri"/>
                <a:ea typeface="+mn-ea"/>
                <a:cs typeface="+mn-cs"/>
              </a:rPr>
              <a:t>Worldwide AC Input 80-265 VAC</a:t>
            </a:r>
          </a:p>
          <a:p>
            <a:pPr marL="5572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0B050"/>
                </a:solidFill>
                <a:effectLst/>
                <a:uLnTx/>
                <a:uFillTx/>
                <a:latin typeface="Calibri"/>
                <a:ea typeface="+mn-ea"/>
                <a:cs typeface="+mn-cs"/>
              </a:rPr>
              <a:t>Worldwide input frequency 47-440 Hz</a:t>
            </a:r>
          </a:p>
          <a:p>
            <a:pPr marL="5572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0B050"/>
                </a:solidFill>
                <a:effectLst/>
                <a:uLnTx/>
                <a:uFillTx/>
                <a:latin typeface="Calibri"/>
                <a:ea typeface="+mn-ea"/>
                <a:cs typeface="+mn-cs"/>
              </a:rPr>
              <a:t>Output 115 VAC +/- 15%</a:t>
            </a:r>
          </a:p>
          <a:p>
            <a:pPr marL="5572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0B050"/>
                </a:solidFill>
                <a:effectLst/>
                <a:uLnTx/>
                <a:uFillTx/>
                <a:latin typeface="Calibri"/>
                <a:ea typeface="+mn-ea"/>
                <a:cs typeface="+mn-cs"/>
              </a:rPr>
              <a:t>Output frequency 60 Hz +/- 0.5%</a:t>
            </a: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900" b="0" i="0" u="none" strike="noStrike" kern="1200" cap="none" spc="0" normalizeH="0" baseline="0" noProof="0" dirty="0">
                <a:ln>
                  <a:noFill/>
                </a:ln>
                <a:solidFill>
                  <a:srgbClr val="00B050"/>
                </a:solidFill>
                <a:effectLst/>
                <a:uLnTx/>
                <a:uFillTx/>
                <a:latin typeface="Calibri"/>
                <a:ea typeface="+mn-ea"/>
                <a:cs typeface="+mn-cs"/>
              </a:rPr>
              <a:t>ACG2500 UPS is certified and tested to Mil-Standards</a:t>
            </a: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900" b="0" i="0" u="none" strike="noStrike" kern="1200" cap="none" spc="0" normalizeH="0" baseline="0" noProof="0" dirty="0">
                <a:ln>
                  <a:noFill/>
                </a:ln>
                <a:solidFill>
                  <a:srgbClr val="00B050"/>
                </a:solidFill>
                <a:effectLst/>
                <a:uLnTx/>
                <a:uFillTx/>
                <a:latin typeface="Calibri"/>
                <a:ea typeface="+mn-ea"/>
                <a:cs typeface="+mn-cs"/>
              </a:rPr>
              <a:t>Rugged design: withstands wind, rain, heat, cold, extreme shock, and vibration—Flo-Thru Heat Sinks allow complete chassis sealing to protect components from elements and contaminates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75961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3002" y="958371"/>
            <a:ext cx="6743699" cy="310341"/>
          </a:xfrm>
          <a:prstGeom prst="rect">
            <a:avLst/>
          </a:prstGeom>
          <a:noFill/>
        </p:spPr>
        <p:txBody>
          <a:bodyPr wrap="square" rtlCol="0">
            <a:spAutoFit/>
          </a:bodyPr>
          <a:lstStyle/>
          <a:p>
            <a:pPr marL="1587104" marR="0" lvl="0" indent="-1587104" algn="l" defTabSz="685800" rtl="0" eaLnBrk="1" fontAlgn="auto" latinLnBrk="0" hangingPunct="1">
              <a:lnSpc>
                <a:spcPts val="1725"/>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497D">
                    <a:lumMod val="75000"/>
                  </a:srgbClr>
                </a:solidFill>
                <a:effectLst/>
                <a:uLnTx/>
                <a:uFillTx/>
                <a:latin typeface="Calibri"/>
                <a:ea typeface="+mn-ea"/>
                <a:cs typeface="+mn-cs"/>
              </a:rPr>
              <a:t>Program: 					                         </a:t>
            </a:r>
            <a:r>
              <a:rPr kumimoji="0" lang="en-US" sz="1800" b="1" i="0" u="none" strike="noStrike" kern="1200" cap="none" spc="0" normalizeH="0" baseline="0" noProof="0" dirty="0">
                <a:ln>
                  <a:noFill/>
                </a:ln>
                <a:solidFill>
                  <a:srgbClr val="FF0000"/>
                </a:solidFill>
                <a:effectLst/>
                <a:uLnTx/>
                <a:uFillTx/>
                <a:latin typeface="Calibri"/>
                <a:ea typeface="+mn-ea"/>
                <a:cs typeface="+mn-cs"/>
              </a:rPr>
              <a:t>AFIRM</a:t>
            </a:r>
          </a:p>
        </p:txBody>
      </p:sp>
      <p:sp>
        <p:nvSpPr>
          <p:cNvPr id="5" name="TextBox 4"/>
          <p:cNvSpPr txBox="1"/>
          <p:nvPr/>
        </p:nvSpPr>
        <p:spPr>
          <a:xfrm>
            <a:off x="1143000" y="1200151"/>
            <a:ext cx="1313180"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Program</a:t>
            </a:r>
            <a:r>
              <a:rPr kumimoji="0" lang="en-US" sz="900" b="0" i="0" u="none" strike="noStrike" kern="1200" cap="none" spc="0" normalizeH="0" baseline="0" noProof="0" dirty="0">
                <a:ln>
                  <a:noFill/>
                </a:ln>
                <a:solidFill>
                  <a:prstClr val="black"/>
                </a:solidFill>
                <a:effectLst/>
                <a:uLnTx/>
                <a:uFillTx/>
                <a:latin typeface="Calibri"/>
                <a:ea typeface="+mn-ea"/>
                <a:cs typeface="+mn-cs"/>
              </a:rPr>
              <a:t>:  MECSIP</a:t>
            </a:r>
          </a:p>
        </p:txBody>
      </p:sp>
      <p:sp>
        <p:nvSpPr>
          <p:cNvPr id="7" name="TextBox 6"/>
          <p:cNvSpPr txBox="1"/>
          <p:nvPr/>
        </p:nvSpPr>
        <p:spPr>
          <a:xfrm>
            <a:off x="3731850" y="1200151"/>
            <a:ext cx="2276585"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POC</a:t>
            </a:r>
            <a:r>
              <a:rPr kumimoji="0" lang="en-US" sz="900" b="0" i="0" u="none" strike="noStrike" kern="1200" cap="none" spc="0" normalizeH="0" baseline="0" noProof="0" dirty="0">
                <a:ln>
                  <a:noFill/>
                </a:ln>
                <a:solidFill>
                  <a:prstClr val="black"/>
                </a:solidFill>
                <a:effectLst/>
                <a:uLnTx/>
                <a:uFillTx/>
                <a:latin typeface="Calibri"/>
                <a:ea typeface="+mn-ea"/>
                <a:cs typeface="+mn-cs"/>
              </a:rPr>
              <a:t>: Dodd Hamlin (</a:t>
            </a:r>
            <a:r>
              <a:rPr kumimoji="0" lang="en-US" sz="900" b="0" i="0" u="none" strike="noStrike" kern="1200" cap="none" spc="0" normalizeH="0" baseline="0" noProof="0" dirty="0" err="1">
                <a:ln>
                  <a:noFill/>
                </a:ln>
                <a:solidFill>
                  <a:prstClr val="black"/>
                </a:solidFill>
                <a:effectLst/>
                <a:uLnTx/>
                <a:uFillTx/>
                <a:latin typeface="Calibri"/>
                <a:ea typeface="+mn-ea"/>
                <a:cs typeface="+mn-cs"/>
              </a:rPr>
              <a:t>Alion</a:t>
            </a:r>
            <a:r>
              <a:rPr kumimoji="0" lang="en-US" sz="900" b="0" i="0" u="none" strike="noStrike" kern="1200" cap="none" spc="0" normalizeH="0" baseline="0" noProof="0" dirty="0" smtClean="0">
                <a:ln>
                  <a:noFill/>
                </a:ln>
                <a:solidFill>
                  <a:prstClr val="black"/>
                </a:solidFill>
                <a:effectLst/>
                <a:uLnTx/>
                <a:uFillTx/>
                <a:latin typeface="Calibri"/>
                <a:ea typeface="+mn-ea"/>
                <a:cs typeface="+mn-cs"/>
              </a:rPr>
              <a:t>)</a:t>
            </a:r>
            <a:r>
              <a:rPr kumimoji="0" lang="en-US" sz="900" b="0" i="0" u="none" strike="noStrike" kern="1200" cap="none" spc="0" normalizeH="0" baseline="0" noProof="0" dirty="0">
                <a:ln>
                  <a:noFill/>
                </a:ln>
                <a:solidFill>
                  <a:prstClr val="black"/>
                </a:solidFill>
                <a:effectLst/>
                <a:uLnTx/>
                <a:uFillTx/>
                <a:latin typeface="Calibri"/>
                <a:ea typeface="+mn-ea"/>
                <a:cs typeface="+mn-cs"/>
              </a:rPr>
              <a:t> </a:t>
            </a:r>
            <a:r>
              <a:rPr kumimoji="0" lang="en-US" sz="900" b="0" i="0" u="none" strike="noStrike" kern="1200" cap="none" spc="0" normalizeH="0" baseline="0" noProof="0" dirty="0" smtClean="0">
                <a:ln>
                  <a:noFill/>
                </a:ln>
                <a:solidFill>
                  <a:prstClr val="black"/>
                </a:solidFill>
                <a:effectLst/>
                <a:uLnTx/>
                <a:uFillTx/>
                <a:latin typeface="Calibri"/>
                <a:ea typeface="+mn-ea"/>
                <a:cs typeface="+mn-cs"/>
              </a:rPr>
              <a:t>13 Aug 2020</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TextBox 8"/>
          <p:cNvSpPr txBox="1"/>
          <p:nvPr/>
        </p:nvSpPr>
        <p:spPr>
          <a:xfrm>
            <a:off x="6575977" y="1200151"/>
            <a:ext cx="1244251"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HBG POC</a:t>
            </a:r>
            <a:r>
              <a:rPr kumimoji="0" lang="en-US" sz="900" b="0" i="0" u="none" strike="noStrike" kern="1200" cap="none" spc="0" normalizeH="0" baseline="0" noProof="0" dirty="0">
                <a:ln>
                  <a:noFill/>
                </a:ln>
                <a:solidFill>
                  <a:prstClr val="black"/>
                </a:solidFill>
                <a:effectLst/>
                <a:uLnTx/>
                <a:uFillTx/>
                <a:latin typeface="Calibri"/>
                <a:ea typeface="+mn-ea"/>
                <a:cs typeface="+mn-cs"/>
              </a:rPr>
              <a:t>:  Jesse Apple</a:t>
            </a: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1" y="1997119"/>
            <a:ext cx="275075" cy="507831"/>
          </a:xfrm>
          <a:prstGeom prst="rect">
            <a:avLst/>
          </a:prstGeom>
          <a:noFill/>
        </p:spPr>
        <p:txBody>
          <a:bodyPr wrap="none" rtlCol="0">
            <a:spAutoFit/>
          </a:bodyPr>
          <a:lstStyle/>
          <a:p>
            <a:pPr marL="89297" marR="0" lvl="0" indent="-89297" algn="l" defTabSz="685800" rtl="0" eaLnBrk="1" fontAlgn="auto" latinLnBrk="0" hangingPunct="1">
              <a:lnSpc>
                <a:spcPct val="100000"/>
              </a:lnSpc>
              <a:spcBef>
                <a:spcPts val="0"/>
              </a:spcBef>
              <a:spcAft>
                <a:spcPts val="0"/>
              </a:spcAft>
              <a:buClrTx/>
              <a:buSzTx/>
              <a:buFont typeface="Arial" pitchFamily="34" charset="0"/>
              <a:buChar char="•"/>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Schedule / Milestones</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25" name="Slide Number Placeholder 10"/>
          <p:cNvSpPr>
            <a:spLocks noGrp="1"/>
          </p:cNvSpPr>
          <p:nvPr>
            <p:ph type="sldNum" sz="quarter" idx="12"/>
          </p:nvPr>
        </p:nvSpPr>
        <p:spPr>
          <a:xfrm>
            <a:off x="6400800" y="5829300"/>
            <a:ext cx="1600200" cy="1714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endParaRPr kumimoji="0" lang="en-US" sz="1200" b="0" i="0" u="none" strike="noStrike" kern="1200" cap="none" spc="0" normalizeH="0" baseline="0" noProof="0" dirty="0">
              <a:ln>
                <a:noFill/>
              </a:ln>
              <a:solidFill>
                <a:srgbClr val="00297A"/>
              </a:solidFill>
              <a:effectLst/>
              <a:uLnTx/>
              <a:uFillTx/>
              <a:latin typeface="Arial"/>
              <a:ea typeface="+mn-ea"/>
              <a:cs typeface="+mn-cs"/>
            </a:endParaRPr>
          </a:p>
          <a:p>
            <a:pPr marL="0" marR="0" lvl="0" indent="0" algn="r" defTabSz="685800" rtl="0" eaLnBrk="1" fontAlgn="auto" latinLnBrk="0" hangingPunct="1">
              <a:lnSpc>
                <a:spcPct val="15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7" name="Straight Connector 26"/>
          <p:cNvCxnSpPr/>
          <p:nvPr/>
        </p:nvCxnSpPr>
        <p:spPr>
          <a:xfrm>
            <a:off x="1143000" y="3714750"/>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43000" y="36004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Description</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34" name="TextBox 33"/>
          <p:cNvSpPr txBox="1"/>
          <p:nvPr/>
        </p:nvSpPr>
        <p:spPr>
          <a:xfrm>
            <a:off x="4564856" y="36004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Recommendation/ Status</a:t>
            </a:r>
          </a:p>
        </p:txBody>
      </p:sp>
      <p:sp>
        <p:nvSpPr>
          <p:cNvPr id="38" name="TextBox 37"/>
          <p:cNvSpPr txBox="1"/>
          <p:nvPr/>
        </p:nvSpPr>
        <p:spPr>
          <a:xfrm>
            <a:off x="1157287" y="1885950"/>
            <a:ext cx="3400425" cy="73866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Re-write 581</a:t>
            </a:r>
            <a:r>
              <a:rPr kumimoji="0" lang="en-US" sz="1050" b="1" i="0" u="none" strike="noStrike" kern="1200" cap="none" spc="0" normalizeH="0" baseline="30000" noProof="0" dirty="0">
                <a:ln>
                  <a:noFill/>
                </a:ln>
                <a:solidFill>
                  <a:prstClr val="black"/>
                </a:solidFill>
                <a:effectLst/>
                <a:uLnTx/>
                <a:uFillTx/>
                <a:latin typeface="Calibri"/>
                <a:ea typeface="+mn-ea"/>
                <a:cs typeface="+mn-cs"/>
              </a:rPr>
              <a:t>st</a:t>
            </a:r>
            <a:r>
              <a:rPr kumimoji="0" lang="en-US" sz="1050" b="1" i="0" u="none" strike="noStrike" kern="1200" cap="none" spc="0" normalizeH="0" baseline="0" noProof="0" dirty="0">
                <a:ln>
                  <a:noFill/>
                </a:ln>
                <a:solidFill>
                  <a:prstClr val="black"/>
                </a:solidFill>
                <a:effectLst/>
                <a:uLnTx/>
                <a:uFillTx/>
                <a:latin typeface="Calibri"/>
                <a:ea typeface="+mn-ea"/>
                <a:cs typeface="+mn-cs"/>
              </a:rPr>
              <a:t> SOW for AFIRM support</a:t>
            </a:r>
          </a:p>
          <a:p>
            <a:pPr marL="428625" marR="0" lvl="1" indent="-85725"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30" name="TextBox 29"/>
          <p:cNvSpPr txBox="1"/>
          <p:nvPr/>
        </p:nvSpPr>
        <p:spPr>
          <a:xfrm>
            <a:off x="4603762" y="3916911"/>
            <a:ext cx="4177619" cy="85177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RECOMMENDATION:  </a:t>
            </a:r>
            <a:r>
              <a:rPr kumimoji="0" lang="en-US" sz="1050" b="0" i="0" u="none" strike="noStrike" kern="1200" cap="none" spc="0" normalizeH="0" baseline="0" noProof="0" dirty="0">
                <a:ln>
                  <a:noFill/>
                </a:ln>
                <a:solidFill>
                  <a:prstClr val="black"/>
                </a:solidFill>
                <a:effectLst/>
                <a:uLnTx/>
                <a:uFillTx/>
                <a:latin typeface="Calibri"/>
                <a:ea typeface="+mn-ea"/>
                <a:cs typeface="+mn-cs"/>
              </a:rPr>
              <a:t>Recommendation to restart monthly AFIRM status updates</a:t>
            </a:r>
          </a:p>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r>
              <a:rPr kumimoji="0" lang="en-US" sz="1050" b="1" i="0" u="none" strike="noStrike" kern="1200" cap="none" spc="0" normalizeH="0" baseline="0" noProof="0" dirty="0">
                <a:ln>
                  <a:noFill/>
                </a:ln>
                <a:solidFill>
                  <a:prstClr val="black"/>
                </a:solidFill>
                <a:effectLst/>
                <a:uLnTx/>
                <a:uFillTx/>
                <a:latin typeface="Calibri"/>
                <a:ea typeface="+mn-ea"/>
                <a:cs typeface="+mn-cs"/>
              </a:rPr>
              <a:t>STATUS: </a:t>
            </a:r>
            <a:r>
              <a:rPr kumimoji="0" lang="en-US" sz="1050" b="0" i="0" u="none" strike="noStrike" kern="1200" cap="none" spc="0" normalizeH="0" baseline="0" noProof="0" dirty="0">
                <a:ln>
                  <a:noFill/>
                </a:ln>
                <a:solidFill>
                  <a:prstClr val="black"/>
                </a:solidFill>
                <a:effectLst/>
                <a:uLnTx/>
                <a:uFillTx/>
                <a:latin typeface="Calibri"/>
                <a:ea typeface="+mn-ea"/>
                <a:cs typeface="+mn-cs"/>
              </a:rPr>
              <a:t>AFIRM monthly meeting began 6 July 2020</a:t>
            </a: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endParaRPr kumimoji="0" lang="en-US" sz="1050" b="0" i="0" u="none" strike="noStrike" kern="1200" cap="none" spc="0" normalizeH="0" baseline="0" noProof="0" dirty="0">
              <a:ln>
                <a:noFill/>
              </a:ln>
              <a:solidFill>
                <a:srgbClr val="002060"/>
              </a:solidFill>
              <a:effectLst/>
              <a:uLnTx/>
              <a:uFillTx/>
              <a:latin typeface="Calibri"/>
              <a:ea typeface="+mn-ea"/>
              <a:cs typeface="+mn-cs"/>
            </a:endParaRPr>
          </a:p>
        </p:txBody>
      </p:sp>
      <p:sp>
        <p:nvSpPr>
          <p:cNvPr id="36" name="TextBox 35"/>
          <p:cNvSpPr txBox="1"/>
          <p:nvPr/>
        </p:nvSpPr>
        <p:spPr>
          <a:xfrm>
            <a:off x="4319696" y="805631"/>
            <a:ext cx="351378"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Calibri"/>
                <a:ea typeface="+mn-ea"/>
                <a:cs typeface="+mn-cs"/>
              </a:rPr>
              <a:t>CUI</a:t>
            </a:r>
            <a:endParaRPr kumimoji="0" lang="en-US" sz="900" b="1" i="0" u="none" strike="noStrike" kern="1200" cap="none" spc="0" normalizeH="0" baseline="0" noProof="0" dirty="0">
              <a:ln>
                <a:noFill/>
              </a:ln>
              <a:solidFill>
                <a:srgbClr val="FF0000"/>
              </a:solidFill>
              <a:effectLst/>
              <a:uLnTx/>
              <a:uFillTx/>
              <a:latin typeface="Calibri"/>
              <a:ea typeface="+mn-ea"/>
              <a:cs typeface="+mn-cs"/>
            </a:endParaRPr>
          </a:p>
        </p:txBody>
      </p:sp>
      <p:sp>
        <p:nvSpPr>
          <p:cNvPr id="37" name="TextBox 36"/>
          <p:cNvSpPr txBox="1"/>
          <p:nvPr/>
        </p:nvSpPr>
        <p:spPr>
          <a:xfrm>
            <a:off x="4343400" y="6246168"/>
            <a:ext cx="351378"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Calibri"/>
                <a:ea typeface="+mn-ea"/>
                <a:cs typeface="+mn-cs"/>
              </a:rPr>
              <a:t>CUI</a:t>
            </a:r>
            <a:endParaRPr kumimoji="0" lang="en-US" sz="900" b="1" i="0" u="none" strike="noStrike" kern="1200" cap="none" spc="0" normalizeH="0" baseline="0" noProof="0" dirty="0">
              <a:ln>
                <a:noFill/>
              </a:ln>
              <a:solidFill>
                <a:srgbClr val="FF0000"/>
              </a:solidFill>
              <a:effectLst/>
              <a:uLnTx/>
              <a:uFillTx/>
              <a:latin typeface="Calibri"/>
              <a:ea typeface="+mn-ea"/>
              <a:cs typeface="+mn-cs"/>
            </a:endParaRPr>
          </a:p>
        </p:txBody>
      </p:sp>
      <p:sp>
        <p:nvSpPr>
          <p:cNvPr id="29" name="TextBox 28"/>
          <p:cNvSpPr txBox="1"/>
          <p:nvPr/>
        </p:nvSpPr>
        <p:spPr>
          <a:xfrm>
            <a:off x="4600575" y="1758076"/>
            <a:ext cx="3400425" cy="577081"/>
          </a:xfrm>
          <a:prstGeom prst="rect">
            <a:avLst/>
          </a:prstGeom>
          <a:noFill/>
        </p:spPr>
        <p:txBody>
          <a:bodyPr wrap="square" rtlCol="0" anchor="ctr">
            <a:spAutoFit/>
          </a:bodyPr>
          <a:lstStyle/>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AFIRM SOW updates incorporated April 2020</a:t>
            </a: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SOW provided to 581</a:t>
            </a:r>
            <a:r>
              <a:rPr kumimoji="0" lang="en-US" sz="1050" b="1" i="0" u="none" strike="noStrike" kern="1200" cap="none" spc="0" normalizeH="0" baseline="30000" noProof="0" dirty="0">
                <a:ln>
                  <a:noFill/>
                </a:ln>
                <a:solidFill>
                  <a:prstClr val="black"/>
                </a:solidFill>
                <a:effectLst/>
                <a:uLnTx/>
                <a:uFillTx/>
                <a:latin typeface="Calibri"/>
                <a:ea typeface="+mn-ea"/>
                <a:cs typeface="+mn-cs"/>
              </a:rPr>
              <a:t>st</a:t>
            </a:r>
            <a:r>
              <a:rPr kumimoji="0" lang="en-US" sz="1050" b="1" i="0" u="none" strike="noStrike" kern="1200" cap="none" spc="0" normalizeH="0" baseline="0" noProof="0" dirty="0">
                <a:ln>
                  <a:noFill/>
                </a:ln>
                <a:solidFill>
                  <a:prstClr val="black"/>
                </a:solidFill>
                <a:effectLst/>
                <a:uLnTx/>
                <a:uFillTx/>
                <a:latin typeface="Calibri"/>
                <a:ea typeface="+mn-ea"/>
                <a:cs typeface="+mn-cs"/>
              </a:rPr>
              <a:t> SWES April 2020</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p:cNvSpPr txBox="1"/>
          <p:nvPr/>
        </p:nvSpPr>
        <p:spPr>
          <a:xfrm>
            <a:off x="1135857" y="3853744"/>
            <a:ext cx="3409507" cy="80329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alibri"/>
                <a:ea typeface="+mn-ea"/>
                <a:cs typeface="+mn-cs"/>
              </a:rPr>
              <a:t>Issues:  </a:t>
            </a:r>
            <a:r>
              <a:rPr kumimoji="0" lang="en-US" sz="1050" b="0" i="0" u="none" strike="noStrike" kern="1200" cap="none" spc="0" normalizeH="0" baseline="0" noProof="0" dirty="0">
                <a:ln>
                  <a:noFill/>
                </a:ln>
                <a:solidFill>
                  <a:prstClr val="black"/>
                </a:solidFill>
                <a:effectLst/>
                <a:uLnTx/>
                <a:uFillTx/>
                <a:latin typeface="Calibri"/>
                <a:ea typeface="+mn-ea"/>
                <a:cs typeface="+mn-cs"/>
              </a:rPr>
              <a:t>Capture all AFIRM requirements and incorporated into the SOW</a:t>
            </a: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Status:</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173831" marR="0" lvl="1" indent="-173831" algn="l" defTabSz="6858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1050" b="0" i="0" u="none" strike="noStrike" kern="1200" cap="none" spc="0" normalizeH="0" baseline="0" noProof="0" dirty="0">
                <a:ln>
                  <a:noFill/>
                </a:ln>
                <a:effectLst/>
                <a:uLnTx/>
                <a:uFillTx/>
                <a:latin typeface="Calibri"/>
                <a:ea typeface="+mn-ea"/>
                <a:cs typeface="+mn-cs"/>
              </a:rPr>
              <a:t>Completed</a:t>
            </a:r>
          </a:p>
        </p:txBody>
      </p:sp>
      <p:sp>
        <p:nvSpPr>
          <p:cNvPr id="40" name="TextBox 39"/>
          <p:cNvSpPr txBox="1"/>
          <p:nvPr/>
        </p:nvSpPr>
        <p:spPr>
          <a:xfrm>
            <a:off x="2725178" y="6451684"/>
            <a:ext cx="3706443" cy="25391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F81BD">
                    <a:lumMod val="50000"/>
                  </a:srgbClr>
                </a:solidFill>
                <a:effectLst/>
                <a:uLnTx/>
                <a:uFillTx/>
                <a:latin typeface="Calibri"/>
                <a:ea typeface="+mn-ea"/>
                <a:cs typeface="+mn-cs"/>
              </a:rPr>
              <a:t>Updates, </a:t>
            </a:r>
            <a:r>
              <a:rPr kumimoji="0" lang="en-US" sz="1050" b="0" i="0" u="none" strike="noStrike" kern="1200" cap="none" spc="0" normalizeH="0" baseline="0" noProof="0" dirty="0">
                <a:ln>
                  <a:noFill/>
                </a:ln>
                <a:solidFill>
                  <a:srgbClr val="00B050"/>
                </a:solidFill>
                <a:effectLst/>
                <a:uLnTx/>
                <a:uFillTx/>
                <a:latin typeface="Calibri"/>
                <a:ea typeface="+mn-ea"/>
                <a:cs typeface="+mn-cs"/>
              </a:rPr>
              <a:t>Green is on track/complete, </a:t>
            </a:r>
            <a:r>
              <a:rPr kumimoji="0" lang="en-US" sz="1050" b="0" i="0" u="none" strike="noStrike" kern="1200" cap="none" spc="0" normalizeH="0" baseline="0" noProof="0" dirty="0">
                <a:ln>
                  <a:noFill/>
                </a:ln>
                <a:solidFill>
                  <a:prstClr val="black"/>
                </a:solidFill>
                <a:effectLst/>
                <a:uLnTx/>
                <a:uFillTx/>
                <a:latin typeface="Calibri"/>
                <a:ea typeface="+mn-ea"/>
                <a:cs typeface="+mn-cs"/>
              </a:rPr>
              <a:t>black future</a:t>
            </a:r>
            <a:r>
              <a:rPr kumimoji="0" lang="en-US" sz="1050" b="0" i="0" u="none" strike="noStrike" kern="1200" cap="none" spc="0" normalizeH="0" baseline="0" noProof="0" dirty="0">
                <a:ln>
                  <a:noFill/>
                </a:ln>
                <a:solidFill>
                  <a:srgbClr val="00B050"/>
                </a:solidFill>
                <a:effectLst/>
                <a:uLnTx/>
                <a:uFillTx/>
                <a:latin typeface="Calibri"/>
                <a:ea typeface="+mn-ea"/>
                <a:cs typeface="+mn-cs"/>
              </a:rPr>
              <a:t>, </a:t>
            </a:r>
            <a:r>
              <a:rPr kumimoji="0" lang="en-US" sz="1050" b="0" i="0" u="none" strike="noStrike" kern="1200" cap="none" spc="0" normalizeH="0" baseline="0" noProof="0" dirty="0">
                <a:ln>
                  <a:noFill/>
                </a:ln>
                <a:solidFill>
                  <a:srgbClr val="FF0000"/>
                </a:solidFill>
                <a:effectLst/>
                <a:uLnTx/>
                <a:uFillTx/>
                <a:latin typeface="Calibri"/>
                <a:ea typeface="+mn-ea"/>
                <a:cs typeface="+mn-cs"/>
              </a:rPr>
              <a:t>Red is late</a:t>
            </a:r>
          </a:p>
        </p:txBody>
      </p:sp>
    </p:spTree>
    <p:extLst>
      <p:ext uri="{BB962C8B-B14F-4D97-AF65-F5344CB8AC3E}">
        <p14:creationId xmlns:p14="http://schemas.microsoft.com/office/powerpoint/2010/main" val="42784159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3002" y="958371"/>
            <a:ext cx="6743699" cy="310341"/>
          </a:xfrm>
          <a:prstGeom prst="rect">
            <a:avLst/>
          </a:prstGeom>
          <a:noFill/>
        </p:spPr>
        <p:txBody>
          <a:bodyPr wrap="square" rtlCol="0">
            <a:spAutoFit/>
          </a:bodyPr>
          <a:lstStyle/>
          <a:p>
            <a:pPr marL="1587104" marR="0" lvl="0" indent="-1587104" algn="l" defTabSz="685800" rtl="0" eaLnBrk="1" fontAlgn="auto" latinLnBrk="0" hangingPunct="1">
              <a:lnSpc>
                <a:spcPts val="1725"/>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497D">
                    <a:lumMod val="75000"/>
                  </a:srgbClr>
                </a:solidFill>
                <a:effectLst/>
                <a:uLnTx/>
                <a:uFillTx/>
                <a:latin typeface="Calibri"/>
                <a:ea typeface="+mn-ea"/>
                <a:cs typeface="+mn-cs"/>
              </a:rPr>
              <a:t>Program: 					          </a:t>
            </a:r>
            <a:r>
              <a:rPr kumimoji="0" lang="en-US" sz="1800" b="1" i="0" u="none" strike="noStrike" kern="1200" cap="none" spc="0" normalizeH="0" baseline="0" noProof="0" dirty="0">
                <a:ln>
                  <a:noFill/>
                </a:ln>
                <a:solidFill>
                  <a:srgbClr val="FF0000"/>
                </a:solidFill>
                <a:effectLst/>
                <a:uLnTx/>
                <a:uFillTx/>
                <a:latin typeface="Calibri"/>
                <a:ea typeface="+mn-ea"/>
                <a:cs typeface="+mn-cs"/>
              </a:rPr>
              <a:t>MECSIP Master Plan</a:t>
            </a:r>
          </a:p>
        </p:txBody>
      </p:sp>
      <p:sp>
        <p:nvSpPr>
          <p:cNvPr id="5" name="TextBox 4"/>
          <p:cNvSpPr txBox="1"/>
          <p:nvPr/>
        </p:nvSpPr>
        <p:spPr>
          <a:xfrm>
            <a:off x="1143000" y="1200151"/>
            <a:ext cx="1313180"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Program</a:t>
            </a:r>
            <a:r>
              <a:rPr kumimoji="0" lang="en-US" sz="900" b="0" i="0" u="none" strike="noStrike" kern="1200" cap="none" spc="0" normalizeH="0" baseline="0" noProof="0" dirty="0">
                <a:ln>
                  <a:noFill/>
                </a:ln>
                <a:solidFill>
                  <a:prstClr val="black"/>
                </a:solidFill>
                <a:effectLst/>
                <a:uLnTx/>
                <a:uFillTx/>
                <a:latin typeface="Calibri"/>
                <a:ea typeface="+mn-ea"/>
                <a:cs typeface="+mn-cs"/>
              </a:rPr>
              <a:t>:  MECSIP</a:t>
            </a:r>
          </a:p>
        </p:txBody>
      </p:sp>
      <p:sp>
        <p:nvSpPr>
          <p:cNvPr id="7" name="TextBox 6"/>
          <p:cNvSpPr txBox="1"/>
          <p:nvPr/>
        </p:nvSpPr>
        <p:spPr>
          <a:xfrm>
            <a:off x="3731849" y="1200151"/>
            <a:ext cx="4339650"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POC</a:t>
            </a:r>
            <a:r>
              <a:rPr kumimoji="0" lang="en-US" sz="900" b="0" i="0" u="none" strike="noStrike" kern="1200" cap="none" spc="0" normalizeH="0" baseline="0" noProof="0" dirty="0">
                <a:ln>
                  <a:noFill/>
                </a:ln>
                <a:solidFill>
                  <a:prstClr val="black"/>
                </a:solidFill>
                <a:effectLst/>
                <a:uLnTx/>
                <a:uFillTx/>
                <a:latin typeface="Calibri"/>
                <a:ea typeface="+mn-ea"/>
                <a:cs typeface="+mn-cs"/>
              </a:rPr>
              <a:t>: Dodd Hamlin/Jonathan Frazier (</a:t>
            </a:r>
            <a:r>
              <a:rPr kumimoji="0" lang="en-US" sz="900" b="0" i="0" u="none" strike="noStrike" kern="1200" cap="none" spc="0" normalizeH="0" baseline="0" noProof="0" dirty="0" err="1">
                <a:ln>
                  <a:noFill/>
                </a:ln>
                <a:solidFill>
                  <a:prstClr val="black"/>
                </a:solidFill>
                <a:effectLst/>
                <a:uLnTx/>
                <a:uFillTx/>
                <a:latin typeface="Calibri"/>
                <a:ea typeface="+mn-ea"/>
                <a:cs typeface="+mn-cs"/>
              </a:rPr>
              <a:t>Alion</a:t>
            </a:r>
            <a:r>
              <a:rPr kumimoji="0" lang="en-US" sz="900" b="0" i="0" u="none" strike="noStrike" kern="1200" cap="none" spc="0" normalizeH="0" baseline="0" noProof="0" dirty="0" smtClean="0">
                <a:ln>
                  <a:noFill/>
                </a:ln>
                <a:solidFill>
                  <a:prstClr val="black"/>
                </a:solidFill>
                <a:effectLst/>
                <a:uLnTx/>
                <a:uFillTx/>
                <a:latin typeface="Calibri"/>
                <a:ea typeface="+mn-ea"/>
                <a:cs typeface="+mn-cs"/>
              </a:rPr>
              <a:t>)  13 Aug 2020</a:t>
            </a:r>
            <a:r>
              <a:rPr kumimoji="0" lang="en-US" sz="9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9" name="TextBox 8"/>
          <p:cNvSpPr txBox="1"/>
          <p:nvPr/>
        </p:nvSpPr>
        <p:spPr>
          <a:xfrm>
            <a:off x="6859341" y="1200151"/>
            <a:ext cx="1141659"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HBG POC</a:t>
            </a:r>
            <a:r>
              <a:rPr kumimoji="0" lang="en-US" sz="900" b="0" i="0" u="none" strike="noStrike" kern="1200" cap="none" spc="0" normalizeH="0" baseline="0" noProof="0" dirty="0">
                <a:ln>
                  <a:noFill/>
                </a:ln>
                <a:solidFill>
                  <a:prstClr val="black"/>
                </a:solidFill>
                <a:effectLst/>
                <a:uLnTx/>
                <a:uFillTx/>
                <a:latin typeface="Calibri"/>
                <a:ea typeface="+mn-ea"/>
                <a:cs typeface="+mn-cs"/>
              </a:rPr>
              <a:t>:  Carl Eddy</a:t>
            </a: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1" y="1997119"/>
            <a:ext cx="275075" cy="507831"/>
          </a:xfrm>
          <a:prstGeom prst="rect">
            <a:avLst/>
          </a:prstGeom>
          <a:noFill/>
        </p:spPr>
        <p:txBody>
          <a:bodyPr wrap="none" rtlCol="0">
            <a:spAutoFit/>
          </a:bodyPr>
          <a:lstStyle/>
          <a:p>
            <a:pPr marL="89297" marR="0" lvl="0" indent="-89297" algn="l" defTabSz="685800" rtl="0" eaLnBrk="1" fontAlgn="auto" latinLnBrk="0" hangingPunct="1">
              <a:lnSpc>
                <a:spcPct val="100000"/>
              </a:lnSpc>
              <a:spcBef>
                <a:spcPts val="0"/>
              </a:spcBef>
              <a:spcAft>
                <a:spcPts val="0"/>
              </a:spcAft>
              <a:buClrTx/>
              <a:buSzTx/>
              <a:buFont typeface="Arial" pitchFamily="34" charset="0"/>
              <a:buChar char="•"/>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Schedule / Milestones</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25" name="Slide Number Placeholder 10"/>
          <p:cNvSpPr>
            <a:spLocks noGrp="1"/>
          </p:cNvSpPr>
          <p:nvPr>
            <p:ph type="sldNum" sz="quarter" idx="12"/>
          </p:nvPr>
        </p:nvSpPr>
        <p:spPr>
          <a:xfrm>
            <a:off x="6400800" y="5829300"/>
            <a:ext cx="1600200" cy="1714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endParaRPr kumimoji="0" lang="en-US" sz="1200" b="0" i="0" u="none" strike="noStrike" kern="1200" cap="none" spc="0" normalizeH="0" baseline="0" noProof="0" dirty="0">
              <a:ln>
                <a:noFill/>
              </a:ln>
              <a:solidFill>
                <a:srgbClr val="00297A"/>
              </a:solidFill>
              <a:effectLst/>
              <a:uLnTx/>
              <a:uFillTx/>
              <a:latin typeface="Arial"/>
              <a:ea typeface="+mn-ea"/>
              <a:cs typeface="+mn-cs"/>
            </a:endParaRPr>
          </a:p>
          <a:p>
            <a:pPr marL="0" marR="0" lvl="0" indent="0" algn="r" defTabSz="685800" rtl="0" eaLnBrk="1" fontAlgn="auto" latinLnBrk="0" hangingPunct="1">
              <a:lnSpc>
                <a:spcPct val="15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7" name="Straight Connector 26"/>
          <p:cNvCxnSpPr/>
          <p:nvPr/>
        </p:nvCxnSpPr>
        <p:spPr>
          <a:xfrm>
            <a:off x="1143000" y="3714750"/>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43000" y="36004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Description</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34" name="TextBox 33"/>
          <p:cNvSpPr txBox="1"/>
          <p:nvPr/>
        </p:nvSpPr>
        <p:spPr>
          <a:xfrm>
            <a:off x="4564856" y="36004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Recommendation/ Status</a:t>
            </a:r>
          </a:p>
        </p:txBody>
      </p:sp>
      <p:sp>
        <p:nvSpPr>
          <p:cNvPr id="38" name="TextBox 37"/>
          <p:cNvSpPr txBox="1"/>
          <p:nvPr/>
        </p:nvSpPr>
        <p:spPr>
          <a:xfrm>
            <a:off x="1157287" y="1885950"/>
            <a:ext cx="3400425" cy="503728"/>
          </a:xfrm>
          <a:prstGeom prst="rect">
            <a:avLst/>
          </a:prstGeom>
          <a:noFill/>
        </p:spPr>
        <p:txBody>
          <a:bodyPr wrap="square" rtlCol="0">
            <a:spAutoFit/>
          </a:bodyPr>
          <a:lstStyle/>
          <a:p>
            <a:pPr marL="0" marR="0" lvl="0" indent="0" algn="l" defTabSz="685800" rtl="0" eaLnBrk="1" fontAlgn="auto" latinLnBrk="0" hangingPunct="1">
              <a:lnSpc>
                <a:spcPct val="107000"/>
              </a:lnSpc>
              <a:spcBef>
                <a:spcPts val="0"/>
              </a:spcBef>
              <a:spcAft>
                <a:spcPts val="6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Review E-8 MECSIP Master Plan (MP)</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30" name="TextBox 29"/>
          <p:cNvSpPr txBox="1"/>
          <p:nvPr/>
        </p:nvSpPr>
        <p:spPr>
          <a:xfrm>
            <a:off x="4603762" y="3916911"/>
            <a:ext cx="4177619" cy="104567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RECOMMENDATION</a:t>
            </a:r>
            <a:r>
              <a:rPr kumimoji="0" lang="en-US" sz="1050" b="1" i="0" u="none" strike="noStrike" kern="1200" cap="none" spc="0" normalizeH="0" baseline="0" noProof="0" dirty="0">
                <a:ln>
                  <a:noFill/>
                </a:ln>
                <a:effectLst/>
                <a:uLnTx/>
                <a:uFillTx/>
                <a:latin typeface="Calibri"/>
                <a:ea typeface="+mn-ea"/>
                <a:cs typeface="+mn-cs"/>
              </a:rPr>
              <a:t>: </a:t>
            </a:r>
            <a:r>
              <a:rPr kumimoji="0" lang="en-US" sz="1050" b="1" i="0" u="none" strike="noStrike" kern="1200" cap="none" spc="0" normalizeH="0" baseline="0" noProof="0" dirty="0" smtClean="0">
                <a:ln>
                  <a:noFill/>
                </a:ln>
                <a:effectLst/>
                <a:uLnTx/>
                <a:uFillTx/>
                <a:latin typeface="Calibri"/>
                <a:ea typeface="+mn-ea"/>
                <a:cs typeface="+mn-cs"/>
              </a:rPr>
              <a:t>Complete remaining</a:t>
            </a:r>
            <a:r>
              <a:rPr kumimoji="0" lang="en-US" sz="1050" b="0" i="0" u="none" strike="noStrike" kern="1200" cap="none" spc="0" normalizeH="0" baseline="0" noProof="0" dirty="0" smtClean="0">
                <a:ln>
                  <a:noFill/>
                </a:ln>
                <a:effectLst/>
                <a:uLnTx/>
                <a:uFillTx/>
                <a:latin typeface="Calibri"/>
                <a:ea typeface="+mn-ea"/>
                <a:cs typeface="+mn-cs"/>
              </a:rPr>
              <a:t> </a:t>
            </a:r>
            <a:r>
              <a:rPr kumimoji="0" lang="en-US" sz="1050" b="0" i="0" u="none" strike="noStrike" kern="1200" cap="none" spc="0" normalizeH="0" baseline="0" noProof="0" dirty="0">
                <a:ln>
                  <a:noFill/>
                </a:ln>
                <a:effectLst/>
                <a:uLnTx/>
                <a:uFillTx/>
                <a:latin typeface="Calibri"/>
                <a:ea typeface="+mn-ea"/>
                <a:cs typeface="+mn-cs"/>
              </a:rPr>
              <a:t>MECSIP MP </a:t>
            </a:r>
            <a:r>
              <a:rPr kumimoji="0" lang="en-US" sz="1050" b="0" i="0" u="none" strike="noStrike" kern="1200" cap="none" spc="0" normalizeH="0" baseline="0" noProof="0" dirty="0" smtClean="0">
                <a:ln>
                  <a:noFill/>
                </a:ln>
                <a:effectLst/>
                <a:uLnTx/>
                <a:uFillTx/>
                <a:latin typeface="Calibri"/>
                <a:ea typeface="+mn-ea"/>
                <a:cs typeface="+mn-cs"/>
              </a:rPr>
              <a:t>updates for </a:t>
            </a:r>
            <a:r>
              <a:rPr kumimoji="0" lang="en-US" sz="1050" b="0" i="0" u="none" strike="noStrike" kern="1200" cap="none" spc="0" normalizeH="0" baseline="0" noProof="0" dirty="0">
                <a:ln>
                  <a:noFill/>
                </a:ln>
                <a:effectLst/>
                <a:uLnTx/>
                <a:uFillTx/>
                <a:latin typeface="Calibri"/>
                <a:ea typeface="+mn-ea"/>
                <a:cs typeface="+mn-cs"/>
              </a:rPr>
              <a:t>Government review</a:t>
            </a: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r>
              <a:rPr kumimoji="0" lang="en-US" sz="1050" b="1" i="0" u="none" strike="noStrike" kern="1200" cap="none" spc="0" normalizeH="0" baseline="0" noProof="0" dirty="0">
                <a:ln>
                  <a:noFill/>
                </a:ln>
                <a:effectLst/>
                <a:uLnTx/>
                <a:uFillTx/>
                <a:latin typeface="Calibri"/>
                <a:ea typeface="+mn-ea"/>
                <a:cs typeface="+mn-cs"/>
              </a:rPr>
              <a:t>STATUS: </a:t>
            </a:r>
            <a:r>
              <a:rPr kumimoji="0" lang="en-US" sz="1050" b="0" i="0" u="none" strike="noStrike" kern="1200" cap="none" spc="0" normalizeH="0" baseline="0" noProof="0" dirty="0" smtClean="0">
                <a:ln>
                  <a:noFill/>
                </a:ln>
                <a:effectLst/>
                <a:uLnTx/>
                <a:uFillTx/>
                <a:latin typeface="Calibri"/>
                <a:ea typeface="+mn-ea"/>
                <a:cs typeface="+mn-cs"/>
              </a:rPr>
              <a:t>Completed</a:t>
            </a:r>
            <a:endParaRPr kumimoji="0" lang="en-US" sz="1050" b="0" i="0" u="none" strike="noStrike" kern="1200" cap="none" spc="0" normalizeH="0" baseline="0" noProof="0" dirty="0">
              <a:ln>
                <a:noFill/>
              </a:ln>
              <a:effectLst/>
              <a:uLnTx/>
              <a:uFillTx/>
              <a:latin typeface="Calibri"/>
              <a:ea typeface="+mn-ea"/>
              <a:cs typeface="+mn-cs"/>
            </a:endParaRPr>
          </a:p>
          <a:p>
            <a:pPr marL="0" marR="0" lvl="0" indent="0" algn="l" defTabSz="685800" rtl="0" eaLnBrk="1" fontAlgn="auto" latinLnBrk="0" hangingPunct="1">
              <a:lnSpc>
                <a:spcPct val="15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endParaRPr kumimoji="0" lang="en-US" sz="1050" b="0" i="0" u="none" strike="noStrike" kern="1200" cap="none" spc="0" normalizeH="0" baseline="0" noProof="0" dirty="0">
              <a:ln>
                <a:noFill/>
              </a:ln>
              <a:solidFill>
                <a:srgbClr val="002060"/>
              </a:solidFill>
              <a:effectLst/>
              <a:uLnTx/>
              <a:uFillTx/>
              <a:latin typeface="Calibri"/>
              <a:ea typeface="+mn-ea"/>
              <a:cs typeface="+mn-cs"/>
            </a:endParaRPr>
          </a:p>
        </p:txBody>
      </p:sp>
      <p:sp>
        <p:nvSpPr>
          <p:cNvPr id="36" name="TextBox 35"/>
          <p:cNvSpPr txBox="1"/>
          <p:nvPr/>
        </p:nvSpPr>
        <p:spPr>
          <a:xfrm>
            <a:off x="4319696" y="805631"/>
            <a:ext cx="351378"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smtClean="0">
                <a:solidFill>
                  <a:srgbClr val="FF0000"/>
                </a:solidFill>
                <a:latin typeface="Calibri"/>
              </a:rPr>
              <a:t>CUI</a:t>
            </a:r>
            <a:endParaRPr kumimoji="0" lang="en-US" sz="900" b="1" i="0" u="none" strike="noStrike" kern="1200" cap="none" spc="0" normalizeH="0" baseline="0" noProof="0" dirty="0">
              <a:ln>
                <a:noFill/>
              </a:ln>
              <a:solidFill>
                <a:srgbClr val="FF0000"/>
              </a:solidFill>
              <a:effectLst/>
              <a:uLnTx/>
              <a:uFillTx/>
              <a:latin typeface="Calibri"/>
              <a:ea typeface="+mn-ea"/>
              <a:cs typeface="+mn-cs"/>
            </a:endParaRPr>
          </a:p>
        </p:txBody>
      </p:sp>
      <p:sp>
        <p:nvSpPr>
          <p:cNvPr id="37" name="TextBox 36"/>
          <p:cNvSpPr txBox="1"/>
          <p:nvPr/>
        </p:nvSpPr>
        <p:spPr>
          <a:xfrm>
            <a:off x="4343400" y="6093768"/>
            <a:ext cx="351378"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noProof="0" dirty="0" smtClean="0">
                <a:solidFill>
                  <a:srgbClr val="FF0000"/>
                </a:solidFill>
                <a:latin typeface="Calibri"/>
              </a:rPr>
              <a:t>CUI</a:t>
            </a:r>
            <a:endParaRPr kumimoji="0" lang="en-US" sz="900" b="1" i="0" u="none" strike="noStrike" kern="1200" cap="none" spc="0" normalizeH="0" baseline="0" noProof="0" dirty="0">
              <a:ln>
                <a:noFill/>
              </a:ln>
              <a:solidFill>
                <a:srgbClr val="FF0000"/>
              </a:solidFill>
              <a:effectLst/>
              <a:uLnTx/>
              <a:uFillTx/>
              <a:latin typeface="Calibri"/>
              <a:ea typeface="+mn-ea"/>
              <a:cs typeface="+mn-cs"/>
            </a:endParaRPr>
          </a:p>
        </p:txBody>
      </p:sp>
      <p:sp>
        <p:nvSpPr>
          <p:cNvPr id="29" name="TextBox 28"/>
          <p:cNvSpPr txBox="1"/>
          <p:nvPr/>
        </p:nvSpPr>
        <p:spPr>
          <a:xfrm>
            <a:off x="4586287" y="1722597"/>
            <a:ext cx="3400425" cy="1634807"/>
          </a:xfrm>
          <a:prstGeom prst="rect">
            <a:avLst/>
          </a:prstGeom>
          <a:noFill/>
        </p:spPr>
        <p:txBody>
          <a:bodyPr wrap="square" rtlCol="0" anchor="ctr">
            <a:spAutoFit/>
          </a:bodyPr>
          <a:lstStyle/>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Recommended system corrosion verbiage developed for MECSIP</a:t>
            </a:r>
          </a:p>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Received MECSIP manager input</a:t>
            </a:r>
          </a:p>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Incorporated systems corrosion verbiage into updated </a:t>
            </a:r>
            <a:r>
              <a:rPr kumimoji="0" lang="en-US" sz="1050" b="1"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MP</a:t>
            </a:r>
          </a:p>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Updated the remainder of the document</a:t>
            </a:r>
            <a:endParaRPr kumimoji="0" lang="en-US" sz="105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214313" marR="0" lvl="1" indent="-214313" algn="l" defTabSz="685800" rtl="0" eaLnBrk="1" fontAlgn="auto" latinLnBrk="0" hangingPunct="1">
              <a:lnSpc>
                <a:spcPct val="107000"/>
              </a:lnSpc>
              <a:spcBef>
                <a:spcPts val="0"/>
              </a:spcBef>
              <a:spcAft>
                <a:spcPts val="600"/>
              </a:spcAft>
              <a:buClrTx/>
              <a:buSzTx/>
              <a:buFont typeface="Wingdings" panose="05000000000000000000" pitchFamily="2" charset="2"/>
              <a:buChar char="q"/>
              <a:tabLst/>
              <a:defRPr/>
            </a:pPr>
            <a:endPar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p:cNvSpPr txBox="1"/>
          <p:nvPr/>
        </p:nvSpPr>
        <p:spPr>
          <a:xfrm>
            <a:off x="1135857" y="3853744"/>
            <a:ext cx="3409507" cy="64171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alibri"/>
                <a:ea typeface="+mn-ea"/>
                <a:cs typeface="+mn-cs"/>
              </a:rPr>
              <a:t>Issues:  </a:t>
            </a:r>
            <a:r>
              <a:rPr kumimoji="0" lang="en-US" sz="1050" b="0" i="0" u="none" strike="noStrike" kern="1200" cap="none" spc="0" normalizeH="0" baseline="0" noProof="0" dirty="0">
                <a:ln>
                  <a:noFill/>
                </a:ln>
                <a:solidFill>
                  <a:prstClr val="black"/>
                </a:solidFill>
                <a:effectLst/>
                <a:uLnTx/>
                <a:uFillTx/>
                <a:latin typeface="Calibri"/>
                <a:ea typeface="+mn-ea"/>
                <a:cs typeface="+mn-cs"/>
              </a:rPr>
              <a:t>MECSIP MP requires update  </a:t>
            </a: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Status:</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173831" marR="0" lvl="1" indent="-173831" algn="l" defTabSz="6858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1050" b="0" i="0" u="none" strike="noStrike" kern="1200" cap="none" spc="0" normalizeH="0" baseline="0" noProof="0" dirty="0" smtClean="0">
                <a:ln>
                  <a:noFill/>
                </a:ln>
                <a:effectLst/>
                <a:uLnTx/>
                <a:uFillTx/>
                <a:latin typeface="Calibri"/>
                <a:ea typeface="+mn-ea"/>
                <a:cs typeface="+mn-cs"/>
              </a:rPr>
              <a:t>Completed</a:t>
            </a:r>
            <a:endParaRPr kumimoji="0" lang="en-US" sz="1050" b="0" i="0" u="none" strike="noStrike" kern="1200" cap="none" spc="0" normalizeH="0" baseline="0" noProof="0" dirty="0">
              <a:ln>
                <a:noFill/>
              </a:ln>
              <a:effectLst/>
              <a:uLnTx/>
              <a:uFillTx/>
              <a:latin typeface="Calibri"/>
              <a:ea typeface="+mn-ea"/>
              <a:cs typeface="+mn-cs"/>
            </a:endParaRPr>
          </a:p>
        </p:txBody>
      </p:sp>
      <p:sp>
        <p:nvSpPr>
          <p:cNvPr id="40" name="TextBox 39"/>
          <p:cNvSpPr txBox="1"/>
          <p:nvPr/>
        </p:nvSpPr>
        <p:spPr>
          <a:xfrm>
            <a:off x="2694357" y="6299284"/>
            <a:ext cx="3706443" cy="25391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F81BD">
                    <a:lumMod val="50000"/>
                  </a:srgbClr>
                </a:solidFill>
                <a:effectLst/>
                <a:uLnTx/>
                <a:uFillTx/>
                <a:latin typeface="Calibri"/>
                <a:ea typeface="+mn-ea"/>
                <a:cs typeface="+mn-cs"/>
              </a:rPr>
              <a:t>Updates, </a:t>
            </a:r>
            <a:r>
              <a:rPr kumimoji="0" lang="en-US" sz="1050" b="0" i="0" u="none" strike="noStrike" kern="1200" cap="none" spc="0" normalizeH="0" baseline="0" noProof="0" dirty="0">
                <a:ln>
                  <a:noFill/>
                </a:ln>
                <a:solidFill>
                  <a:srgbClr val="00B050"/>
                </a:solidFill>
                <a:effectLst/>
                <a:uLnTx/>
                <a:uFillTx/>
                <a:latin typeface="Calibri"/>
                <a:ea typeface="+mn-ea"/>
                <a:cs typeface="+mn-cs"/>
              </a:rPr>
              <a:t>Green is on track/complete, </a:t>
            </a:r>
            <a:r>
              <a:rPr kumimoji="0" lang="en-US" sz="1050" b="0" i="0" u="none" strike="noStrike" kern="1200" cap="none" spc="0" normalizeH="0" baseline="0" noProof="0" dirty="0">
                <a:ln>
                  <a:noFill/>
                </a:ln>
                <a:solidFill>
                  <a:prstClr val="black"/>
                </a:solidFill>
                <a:effectLst/>
                <a:uLnTx/>
                <a:uFillTx/>
                <a:latin typeface="Calibri"/>
                <a:ea typeface="+mn-ea"/>
                <a:cs typeface="+mn-cs"/>
              </a:rPr>
              <a:t>black future</a:t>
            </a:r>
            <a:r>
              <a:rPr kumimoji="0" lang="en-US" sz="1050" b="0" i="0" u="none" strike="noStrike" kern="1200" cap="none" spc="0" normalizeH="0" baseline="0" noProof="0" dirty="0">
                <a:ln>
                  <a:noFill/>
                </a:ln>
                <a:solidFill>
                  <a:srgbClr val="00B050"/>
                </a:solidFill>
                <a:effectLst/>
                <a:uLnTx/>
                <a:uFillTx/>
                <a:latin typeface="Calibri"/>
                <a:ea typeface="+mn-ea"/>
                <a:cs typeface="+mn-cs"/>
              </a:rPr>
              <a:t>, </a:t>
            </a:r>
            <a:r>
              <a:rPr kumimoji="0" lang="en-US" sz="1050" b="0" i="0" u="none" strike="noStrike" kern="1200" cap="none" spc="0" normalizeH="0" baseline="0" noProof="0" dirty="0">
                <a:ln>
                  <a:noFill/>
                </a:ln>
                <a:solidFill>
                  <a:srgbClr val="FF0000"/>
                </a:solidFill>
                <a:effectLst/>
                <a:uLnTx/>
                <a:uFillTx/>
                <a:latin typeface="Calibri"/>
                <a:ea typeface="+mn-ea"/>
                <a:cs typeface="+mn-cs"/>
              </a:rPr>
              <a:t>Red is late</a:t>
            </a:r>
          </a:p>
        </p:txBody>
      </p:sp>
    </p:spTree>
    <p:extLst>
      <p:ext uri="{BB962C8B-B14F-4D97-AF65-F5344CB8AC3E}">
        <p14:creationId xmlns:p14="http://schemas.microsoft.com/office/powerpoint/2010/main" val="867920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3002" y="958371"/>
            <a:ext cx="6743699" cy="310341"/>
          </a:xfrm>
          <a:prstGeom prst="rect">
            <a:avLst/>
          </a:prstGeom>
          <a:noFill/>
        </p:spPr>
        <p:txBody>
          <a:bodyPr wrap="square" rtlCol="0">
            <a:spAutoFit/>
          </a:bodyPr>
          <a:lstStyle/>
          <a:p>
            <a:pPr marL="1587104" marR="0" lvl="0" indent="-1587104" algn="l" defTabSz="685800" rtl="0" eaLnBrk="1" fontAlgn="auto" latinLnBrk="0" hangingPunct="1">
              <a:lnSpc>
                <a:spcPts val="1725"/>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497D">
                    <a:lumMod val="75000"/>
                  </a:srgbClr>
                </a:solidFill>
                <a:effectLst/>
                <a:uLnTx/>
                <a:uFillTx/>
                <a:latin typeface="Calibri"/>
                <a:ea typeface="+mn-ea"/>
                <a:cs typeface="+mn-cs"/>
              </a:rPr>
              <a:t>Program: 					                             </a:t>
            </a:r>
            <a:r>
              <a:rPr kumimoji="0" lang="en-US" sz="1800" b="1" i="0" u="none" strike="noStrike" kern="1200" cap="none" spc="0" normalizeH="0" baseline="0" noProof="0" dirty="0">
                <a:ln>
                  <a:noFill/>
                </a:ln>
                <a:solidFill>
                  <a:srgbClr val="FF0000"/>
                </a:solidFill>
                <a:effectLst/>
                <a:uLnTx/>
                <a:uFillTx/>
                <a:latin typeface="Calibri"/>
                <a:ea typeface="+mn-ea"/>
                <a:cs typeface="+mn-cs"/>
              </a:rPr>
              <a:t>LHA</a:t>
            </a:r>
          </a:p>
        </p:txBody>
      </p:sp>
      <p:sp>
        <p:nvSpPr>
          <p:cNvPr id="5" name="TextBox 4"/>
          <p:cNvSpPr txBox="1"/>
          <p:nvPr/>
        </p:nvSpPr>
        <p:spPr>
          <a:xfrm>
            <a:off x="1143000" y="1200151"/>
            <a:ext cx="1313180"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Program</a:t>
            </a:r>
            <a:r>
              <a:rPr kumimoji="0" lang="en-US" sz="900" b="0" i="0" u="none" strike="noStrike" kern="1200" cap="none" spc="0" normalizeH="0" baseline="0" noProof="0" dirty="0">
                <a:ln>
                  <a:noFill/>
                </a:ln>
                <a:solidFill>
                  <a:prstClr val="black"/>
                </a:solidFill>
                <a:effectLst/>
                <a:uLnTx/>
                <a:uFillTx/>
                <a:latin typeface="Calibri"/>
                <a:ea typeface="+mn-ea"/>
                <a:cs typeface="+mn-cs"/>
              </a:rPr>
              <a:t>:  MECSIP</a:t>
            </a:r>
          </a:p>
        </p:txBody>
      </p:sp>
      <p:sp>
        <p:nvSpPr>
          <p:cNvPr id="7" name="TextBox 6"/>
          <p:cNvSpPr txBox="1"/>
          <p:nvPr/>
        </p:nvSpPr>
        <p:spPr>
          <a:xfrm>
            <a:off x="3731850" y="1200151"/>
            <a:ext cx="3647152"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POC</a:t>
            </a:r>
            <a:r>
              <a:rPr kumimoji="0" lang="en-US" sz="900" b="0" i="0" u="none" strike="noStrike" kern="1200" cap="none" spc="0" normalizeH="0" baseline="0" noProof="0" dirty="0">
                <a:ln>
                  <a:noFill/>
                </a:ln>
                <a:solidFill>
                  <a:prstClr val="black"/>
                </a:solidFill>
                <a:effectLst/>
                <a:uLnTx/>
                <a:uFillTx/>
                <a:latin typeface="Calibri"/>
                <a:ea typeface="+mn-ea"/>
                <a:cs typeface="+mn-cs"/>
              </a:rPr>
              <a:t>: Dodd Hamlin (</a:t>
            </a:r>
            <a:r>
              <a:rPr kumimoji="0" lang="en-US" sz="900" b="0" i="0" u="none" strike="noStrike" kern="1200" cap="none" spc="0" normalizeH="0" baseline="0" noProof="0" dirty="0" err="1">
                <a:ln>
                  <a:noFill/>
                </a:ln>
                <a:solidFill>
                  <a:prstClr val="black"/>
                </a:solidFill>
                <a:effectLst/>
                <a:uLnTx/>
                <a:uFillTx/>
                <a:latin typeface="Calibri"/>
                <a:ea typeface="+mn-ea"/>
                <a:cs typeface="+mn-cs"/>
              </a:rPr>
              <a:t>Alion</a:t>
            </a:r>
            <a:r>
              <a:rPr kumimoji="0" lang="en-US" sz="900" b="0" i="0" u="none" strike="noStrike" kern="1200" cap="none" spc="0" normalizeH="0" baseline="0" noProof="0" dirty="0" smtClean="0">
                <a:ln>
                  <a:noFill/>
                </a:ln>
                <a:solidFill>
                  <a:prstClr val="black"/>
                </a:solidFill>
                <a:effectLst/>
                <a:uLnTx/>
                <a:uFillTx/>
                <a:latin typeface="Calibri"/>
                <a:ea typeface="+mn-ea"/>
                <a:cs typeface="+mn-cs"/>
              </a:rPr>
              <a:t>)  13 Aug 2020</a:t>
            </a:r>
            <a:r>
              <a:rPr kumimoji="0" lang="en-US" sz="9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9" name="TextBox 8"/>
          <p:cNvSpPr txBox="1"/>
          <p:nvPr/>
        </p:nvSpPr>
        <p:spPr>
          <a:xfrm>
            <a:off x="6575977" y="1200151"/>
            <a:ext cx="1141659"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HBG POC</a:t>
            </a:r>
            <a:r>
              <a:rPr kumimoji="0" lang="en-US" sz="900" b="0" i="0" u="none" strike="noStrike" kern="1200" cap="none" spc="0" normalizeH="0" baseline="0" noProof="0" dirty="0">
                <a:ln>
                  <a:noFill/>
                </a:ln>
                <a:solidFill>
                  <a:prstClr val="black"/>
                </a:solidFill>
                <a:effectLst/>
                <a:uLnTx/>
                <a:uFillTx/>
                <a:latin typeface="Calibri"/>
                <a:ea typeface="+mn-ea"/>
                <a:cs typeface="+mn-cs"/>
              </a:rPr>
              <a:t>:  Carl Eddy</a:t>
            </a: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1" y="1997119"/>
            <a:ext cx="275075" cy="507831"/>
          </a:xfrm>
          <a:prstGeom prst="rect">
            <a:avLst/>
          </a:prstGeom>
          <a:noFill/>
        </p:spPr>
        <p:txBody>
          <a:bodyPr wrap="none" rtlCol="0">
            <a:spAutoFit/>
          </a:bodyPr>
          <a:lstStyle/>
          <a:p>
            <a:pPr marL="89297" marR="0" lvl="0" indent="-89297" algn="l" defTabSz="685800" rtl="0" eaLnBrk="1" fontAlgn="auto" latinLnBrk="0" hangingPunct="1">
              <a:lnSpc>
                <a:spcPct val="100000"/>
              </a:lnSpc>
              <a:spcBef>
                <a:spcPts val="0"/>
              </a:spcBef>
              <a:spcAft>
                <a:spcPts val="0"/>
              </a:spcAft>
              <a:buClrTx/>
              <a:buSzTx/>
              <a:buFont typeface="Arial" pitchFamily="34" charset="0"/>
              <a:buChar char="•"/>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Schedule / Milestones</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25" name="Slide Number Placeholder 10"/>
          <p:cNvSpPr>
            <a:spLocks noGrp="1"/>
          </p:cNvSpPr>
          <p:nvPr>
            <p:ph type="sldNum" sz="quarter" idx="12"/>
          </p:nvPr>
        </p:nvSpPr>
        <p:spPr>
          <a:xfrm>
            <a:off x="6400800" y="5829300"/>
            <a:ext cx="1600200" cy="1714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endParaRPr kumimoji="0" lang="en-US" sz="1200" b="0" i="0" u="none" strike="noStrike" kern="1200" cap="none" spc="0" normalizeH="0" baseline="0" noProof="0" dirty="0">
              <a:ln>
                <a:noFill/>
              </a:ln>
              <a:solidFill>
                <a:srgbClr val="00297A"/>
              </a:solidFill>
              <a:effectLst/>
              <a:uLnTx/>
              <a:uFillTx/>
              <a:latin typeface="Arial"/>
              <a:ea typeface="+mn-ea"/>
              <a:cs typeface="+mn-cs"/>
            </a:endParaRPr>
          </a:p>
          <a:p>
            <a:pPr marL="0" marR="0" lvl="0" indent="0" algn="r" defTabSz="685800" rtl="0" eaLnBrk="1" fontAlgn="auto" latinLnBrk="0" hangingPunct="1">
              <a:lnSpc>
                <a:spcPct val="15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7" name="Straight Connector 26"/>
          <p:cNvCxnSpPr/>
          <p:nvPr/>
        </p:nvCxnSpPr>
        <p:spPr>
          <a:xfrm>
            <a:off x="1143000" y="3714750"/>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43000" y="36004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Description</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34" name="TextBox 33"/>
          <p:cNvSpPr txBox="1"/>
          <p:nvPr/>
        </p:nvSpPr>
        <p:spPr>
          <a:xfrm>
            <a:off x="4564856" y="3600450"/>
            <a:ext cx="3429000" cy="300082"/>
          </a:xfrm>
          <a:prstGeom prst="rect">
            <a:avLst/>
          </a:prstGeom>
          <a:solidFill>
            <a:schemeClr val="tx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Recommendation/ Status</a:t>
            </a:r>
          </a:p>
        </p:txBody>
      </p:sp>
      <p:sp>
        <p:nvSpPr>
          <p:cNvPr id="38" name="TextBox 37"/>
          <p:cNvSpPr txBox="1"/>
          <p:nvPr/>
        </p:nvSpPr>
        <p:spPr>
          <a:xfrm>
            <a:off x="1157287" y="1885950"/>
            <a:ext cx="3400425" cy="438069"/>
          </a:xfrm>
          <a:prstGeom prst="rect">
            <a:avLst/>
          </a:prstGeom>
          <a:noFill/>
        </p:spPr>
        <p:txBody>
          <a:bodyPr wrap="square" rtlCol="0">
            <a:spAutoFit/>
          </a:bodyPr>
          <a:lstStyle/>
          <a:p>
            <a:pPr marL="0" marR="0" lvl="0" indent="0" algn="l" defTabSz="685800" rtl="0" eaLnBrk="1" fontAlgn="auto" latinLnBrk="0" hangingPunct="1">
              <a:lnSpc>
                <a:spcPct val="107000"/>
              </a:lnSpc>
              <a:spcBef>
                <a:spcPts val="0"/>
              </a:spcBef>
              <a:spcAft>
                <a:spcPts val="6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Review and complete E-8 Lifecycle Health Assessment (LHA)</a:t>
            </a:r>
          </a:p>
        </p:txBody>
      </p:sp>
      <p:sp>
        <p:nvSpPr>
          <p:cNvPr id="30" name="TextBox 29"/>
          <p:cNvSpPr txBox="1"/>
          <p:nvPr/>
        </p:nvSpPr>
        <p:spPr>
          <a:xfrm>
            <a:off x="4603762" y="3916910"/>
            <a:ext cx="4177619" cy="104567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RECOMMENDATION: </a:t>
            </a:r>
            <a:r>
              <a:rPr kumimoji="0" lang="en-US" sz="1050" b="0" i="0" u="none" strike="noStrike" kern="1200" cap="none" spc="0" normalizeH="0" baseline="0" noProof="0" dirty="0">
                <a:ln>
                  <a:noFill/>
                </a:ln>
                <a:solidFill>
                  <a:prstClr val="black"/>
                </a:solidFill>
                <a:effectLst/>
                <a:uLnTx/>
                <a:uFillTx/>
                <a:latin typeface="Calibri"/>
                <a:ea typeface="+mn-ea"/>
                <a:cs typeface="+mn-cs"/>
              </a:rPr>
              <a:t>Update AIP waiver documentation and coordinate with MAJCOM</a:t>
            </a: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STATUS: </a:t>
            </a:r>
            <a:r>
              <a:rPr kumimoji="0" lang="en-US" sz="1050" b="0" i="0" u="none" strike="noStrike" kern="1200" cap="none" spc="0" normalizeH="0" baseline="0" noProof="0" dirty="0">
                <a:ln>
                  <a:noFill/>
                </a:ln>
                <a:effectLst/>
                <a:uLnTx/>
                <a:uFillTx/>
                <a:latin typeface="Calibri"/>
                <a:ea typeface="+mn-ea"/>
                <a:cs typeface="+mn-cs"/>
              </a:rPr>
              <a:t>Complete</a:t>
            </a:r>
          </a:p>
          <a:p>
            <a:pPr marL="0" marR="0" lvl="0" indent="0" algn="l" defTabSz="685800" rtl="0" eaLnBrk="1" fontAlgn="auto" latinLnBrk="0" hangingPunct="1">
              <a:lnSpc>
                <a:spcPct val="15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endParaRPr kumimoji="0" lang="en-US" sz="1050" b="0" i="0" u="none" strike="noStrike" kern="1200" cap="none" spc="0" normalizeH="0" baseline="0" noProof="0" dirty="0">
              <a:ln>
                <a:noFill/>
              </a:ln>
              <a:solidFill>
                <a:srgbClr val="002060"/>
              </a:solidFill>
              <a:effectLst/>
              <a:uLnTx/>
              <a:uFillTx/>
              <a:latin typeface="Calibri"/>
              <a:ea typeface="+mn-ea"/>
              <a:cs typeface="+mn-cs"/>
            </a:endParaRPr>
          </a:p>
        </p:txBody>
      </p:sp>
      <p:sp>
        <p:nvSpPr>
          <p:cNvPr id="36" name="TextBox 35"/>
          <p:cNvSpPr txBox="1"/>
          <p:nvPr/>
        </p:nvSpPr>
        <p:spPr>
          <a:xfrm>
            <a:off x="4319696" y="805631"/>
            <a:ext cx="351378"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Calibri"/>
                <a:ea typeface="+mn-ea"/>
                <a:cs typeface="+mn-cs"/>
              </a:rPr>
              <a:t>CUI</a:t>
            </a:r>
            <a:endParaRPr kumimoji="0" lang="en-US" sz="900" b="1" i="0" u="none" strike="noStrike" kern="1200" cap="none" spc="0" normalizeH="0" baseline="0" noProof="0" dirty="0">
              <a:ln>
                <a:noFill/>
              </a:ln>
              <a:solidFill>
                <a:srgbClr val="FF0000"/>
              </a:solidFill>
              <a:effectLst/>
              <a:uLnTx/>
              <a:uFillTx/>
              <a:latin typeface="Calibri"/>
              <a:ea typeface="+mn-ea"/>
              <a:cs typeface="+mn-cs"/>
            </a:endParaRPr>
          </a:p>
        </p:txBody>
      </p:sp>
      <p:sp>
        <p:nvSpPr>
          <p:cNvPr id="37" name="TextBox 36"/>
          <p:cNvSpPr txBox="1"/>
          <p:nvPr/>
        </p:nvSpPr>
        <p:spPr>
          <a:xfrm>
            <a:off x="4319696" y="6093768"/>
            <a:ext cx="351378"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Calibri"/>
                <a:ea typeface="+mn-ea"/>
                <a:cs typeface="+mn-cs"/>
              </a:rPr>
              <a:t>CUI</a:t>
            </a:r>
            <a:endParaRPr kumimoji="0" lang="en-US" sz="900" b="1" i="0" u="none" strike="noStrike" kern="1200" cap="none" spc="0" normalizeH="0" baseline="0" noProof="0" dirty="0">
              <a:ln>
                <a:noFill/>
              </a:ln>
              <a:solidFill>
                <a:srgbClr val="FF0000"/>
              </a:solidFill>
              <a:effectLst/>
              <a:uLnTx/>
              <a:uFillTx/>
              <a:latin typeface="Calibri"/>
              <a:ea typeface="+mn-ea"/>
              <a:cs typeface="+mn-cs"/>
            </a:endParaRPr>
          </a:p>
        </p:txBody>
      </p:sp>
      <p:sp>
        <p:nvSpPr>
          <p:cNvPr id="29" name="TextBox 28"/>
          <p:cNvSpPr txBox="1"/>
          <p:nvPr/>
        </p:nvSpPr>
        <p:spPr>
          <a:xfrm>
            <a:off x="4603762" y="1686424"/>
            <a:ext cx="3400425" cy="1473224"/>
          </a:xfrm>
          <a:prstGeom prst="rect">
            <a:avLst/>
          </a:prstGeom>
          <a:noFill/>
        </p:spPr>
        <p:txBody>
          <a:bodyPr wrap="square" rtlCol="0" anchor="ctr">
            <a:spAutoFit/>
          </a:bodyPr>
          <a:lstStyle/>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Researched </a:t>
            </a: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processes in the approved Systems Engineering Plan (SEP) and Lifecycle Management Plan (LCMP)</a:t>
            </a:r>
          </a:p>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Completed missing entries in the LHA</a:t>
            </a:r>
          </a:p>
          <a:p>
            <a:pPr marL="214313" marR="0" lvl="1"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Provided completed assessment to E-8 management</a:t>
            </a:r>
          </a:p>
          <a:p>
            <a:pPr marL="214313" marR="0" lvl="1" indent="-214313" algn="l" defTabSz="685800" rtl="0" eaLnBrk="1" fontAlgn="auto" latinLnBrk="0" hangingPunct="1">
              <a:lnSpc>
                <a:spcPct val="107000"/>
              </a:lnSpc>
              <a:spcBef>
                <a:spcPts val="0"/>
              </a:spcBef>
              <a:spcAft>
                <a:spcPts val="600"/>
              </a:spcAft>
              <a:buClrTx/>
              <a:buSzTx/>
              <a:buFont typeface="Wingdings" panose="05000000000000000000" pitchFamily="2" charset="2"/>
              <a:buChar char="q"/>
              <a:tabLst/>
              <a:defRPr/>
            </a:pPr>
            <a:endPar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p:cNvSpPr txBox="1"/>
          <p:nvPr/>
        </p:nvSpPr>
        <p:spPr>
          <a:xfrm>
            <a:off x="1135857" y="3853744"/>
            <a:ext cx="3409507" cy="80329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alibri"/>
                <a:ea typeface="+mn-ea"/>
                <a:cs typeface="+mn-cs"/>
              </a:rPr>
              <a:t>Issues:  </a:t>
            </a:r>
            <a:r>
              <a:rPr kumimoji="0" lang="en-US" sz="1050" b="0" i="0" u="none" strike="noStrike" kern="1200" cap="none" spc="0" normalizeH="0" baseline="0" noProof="0" dirty="0">
                <a:ln>
                  <a:noFill/>
                </a:ln>
                <a:solidFill>
                  <a:prstClr val="black"/>
                </a:solidFill>
                <a:effectLst/>
                <a:uLnTx/>
                <a:uFillTx/>
                <a:latin typeface="Calibri"/>
                <a:ea typeface="+mn-ea"/>
                <a:cs typeface="+mn-cs"/>
              </a:rPr>
              <a:t>Current LHA was not complete and required additional information</a:t>
            </a:r>
          </a:p>
          <a:p>
            <a:pPr marL="0" marR="0" lvl="1" indent="0" algn="l" defTabSz="685800" rtl="0" eaLnBrk="1" fontAlgn="auto" latinLnBrk="0" hangingPunct="1">
              <a:lnSpc>
                <a:spcPct val="100000"/>
              </a:lnSpc>
              <a:spcBef>
                <a:spcPct val="20000"/>
              </a:spcBef>
              <a:spcAft>
                <a:spcPts val="0"/>
              </a:spcAft>
              <a:buClr>
                <a:srgbClr val="002060"/>
              </a:buClr>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Status:</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173831" marR="0" lvl="1" indent="-173831" algn="l" defTabSz="6858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1050" b="0" i="0" u="none" strike="noStrike" kern="1200" cap="none" spc="0" normalizeH="0" baseline="0" noProof="0" dirty="0">
                <a:ln>
                  <a:noFill/>
                </a:ln>
                <a:effectLst/>
                <a:uLnTx/>
                <a:uFillTx/>
                <a:latin typeface="Calibri"/>
                <a:ea typeface="+mn-ea"/>
                <a:cs typeface="+mn-cs"/>
              </a:rPr>
              <a:t>Complete </a:t>
            </a:r>
          </a:p>
        </p:txBody>
      </p:sp>
      <p:sp>
        <p:nvSpPr>
          <p:cNvPr id="40" name="TextBox 39"/>
          <p:cNvSpPr txBox="1"/>
          <p:nvPr/>
        </p:nvSpPr>
        <p:spPr>
          <a:xfrm>
            <a:off x="2694357" y="6223084"/>
            <a:ext cx="3706443" cy="25391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F81BD">
                    <a:lumMod val="50000"/>
                  </a:srgbClr>
                </a:solidFill>
                <a:effectLst/>
                <a:uLnTx/>
                <a:uFillTx/>
                <a:latin typeface="Calibri"/>
                <a:ea typeface="+mn-ea"/>
                <a:cs typeface="+mn-cs"/>
              </a:rPr>
              <a:t>Updates, </a:t>
            </a:r>
            <a:r>
              <a:rPr kumimoji="0" lang="en-US" sz="1050" b="0" i="0" u="none" strike="noStrike" kern="1200" cap="none" spc="0" normalizeH="0" baseline="0" noProof="0" dirty="0">
                <a:ln>
                  <a:noFill/>
                </a:ln>
                <a:solidFill>
                  <a:srgbClr val="00B050"/>
                </a:solidFill>
                <a:effectLst/>
                <a:uLnTx/>
                <a:uFillTx/>
                <a:latin typeface="Calibri"/>
                <a:ea typeface="+mn-ea"/>
                <a:cs typeface="+mn-cs"/>
              </a:rPr>
              <a:t>Green is on track/complete, </a:t>
            </a:r>
            <a:r>
              <a:rPr kumimoji="0" lang="en-US" sz="1050" b="0" i="0" u="none" strike="noStrike" kern="1200" cap="none" spc="0" normalizeH="0" baseline="0" noProof="0" dirty="0">
                <a:ln>
                  <a:noFill/>
                </a:ln>
                <a:solidFill>
                  <a:prstClr val="black"/>
                </a:solidFill>
                <a:effectLst/>
                <a:uLnTx/>
                <a:uFillTx/>
                <a:latin typeface="Calibri"/>
                <a:ea typeface="+mn-ea"/>
                <a:cs typeface="+mn-cs"/>
              </a:rPr>
              <a:t>black future</a:t>
            </a:r>
            <a:r>
              <a:rPr kumimoji="0" lang="en-US" sz="1050" b="0" i="0" u="none" strike="noStrike" kern="1200" cap="none" spc="0" normalizeH="0" baseline="0" noProof="0" dirty="0">
                <a:ln>
                  <a:noFill/>
                </a:ln>
                <a:solidFill>
                  <a:srgbClr val="00B050"/>
                </a:solidFill>
                <a:effectLst/>
                <a:uLnTx/>
                <a:uFillTx/>
                <a:latin typeface="Calibri"/>
                <a:ea typeface="+mn-ea"/>
                <a:cs typeface="+mn-cs"/>
              </a:rPr>
              <a:t>, </a:t>
            </a:r>
            <a:r>
              <a:rPr kumimoji="0" lang="en-US" sz="1050" b="0" i="0" u="none" strike="noStrike" kern="1200" cap="none" spc="0" normalizeH="0" baseline="0" noProof="0" dirty="0">
                <a:ln>
                  <a:noFill/>
                </a:ln>
                <a:solidFill>
                  <a:srgbClr val="FF0000"/>
                </a:solidFill>
                <a:effectLst/>
                <a:uLnTx/>
                <a:uFillTx/>
                <a:latin typeface="Calibri"/>
                <a:ea typeface="+mn-ea"/>
                <a:cs typeface="+mn-cs"/>
              </a:rPr>
              <a:t>Red is late</a:t>
            </a:r>
          </a:p>
        </p:txBody>
      </p:sp>
    </p:spTree>
    <p:extLst>
      <p:ext uri="{BB962C8B-B14F-4D97-AF65-F5344CB8AC3E}">
        <p14:creationId xmlns:p14="http://schemas.microsoft.com/office/powerpoint/2010/main" val="27519315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8715" y="892545"/>
            <a:ext cx="3931367" cy="310341"/>
          </a:xfrm>
          <a:prstGeom prst="rect">
            <a:avLst/>
          </a:prstGeom>
          <a:noFill/>
        </p:spPr>
        <p:txBody>
          <a:bodyPr wrap="square" rtlCol="0">
            <a:spAutoFit/>
          </a:bodyPr>
          <a:lstStyle/>
          <a:p>
            <a:pPr marL="1587104" marR="0" lvl="0" indent="-1587104" algn="l" defTabSz="914400" rtl="0" eaLnBrk="1" fontAlgn="auto" latinLnBrk="0" hangingPunct="1">
              <a:lnSpc>
                <a:spcPts val="1725"/>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497D">
                    <a:lumMod val="75000"/>
                  </a:srgbClr>
                </a:solidFill>
                <a:effectLst/>
                <a:uLnTx/>
                <a:uFillTx/>
                <a:latin typeface="Calibri" panose="020F0502020204030204"/>
                <a:ea typeface="+mn-ea"/>
                <a:cs typeface="+mn-cs"/>
              </a:rPr>
              <a:t>Program: Engine Cowling Alignment Pin</a:t>
            </a:r>
          </a:p>
        </p:txBody>
      </p:sp>
      <p:sp>
        <p:nvSpPr>
          <p:cNvPr id="5" name="TextBox 4"/>
          <p:cNvSpPr txBox="1"/>
          <p:nvPr/>
        </p:nvSpPr>
        <p:spPr>
          <a:xfrm>
            <a:off x="1143001" y="1200151"/>
            <a:ext cx="115608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WSIP Program</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PSIP </a:t>
            </a:r>
          </a:p>
        </p:txBody>
      </p:sp>
      <p:sp>
        <p:nvSpPr>
          <p:cNvPr id="7" name="TextBox 6"/>
          <p:cNvSpPr txBox="1"/>
          <p:nvPr/>
        </p:nvSpPr>
        <p:spPr>
          <a:xfrm>
            <a:off x="3731849" y="1200151"/>
            <a:ext cx="480131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WSIP POC</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Josh Wilkerson    27 Aug 2020			</a:t>
            </a:r>
          </a:p>
        </p:txBody>
      </p:sp>
      <p:sp>
        <p:nvSpPr>
          <p:cNvPr id="9" name="TextBox 8"/>
          <p:cNvSpPr txBox="1"/>
          <p:nvPr/>
        </p:nvSpPr>
        <p:spPr>
          <a:xfrm>
            <a:off x="6575976" y="1200151"/>
            <a:ext cx="138050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HBG POC</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Michael March</a:t>
            </a:r>
          </a:p>
        </p:txBody>
      </p:sp>
      <p:cxnSp>
        <p:nvCxnSpPr>
          <p:cNvPr id="14" name="Straight Connector 13"/>
          <p:cNvCxnSpPr/>
          <p:nvPr/>
        </p:nvCxnSpPr>
        <p:spPr>
          <a:xfrm>
            <a:off x="1143000" y="1428750"/>
            <a:ext cx="6858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1" y="1997119"/>
            <a:ext cx="275075" cy="507831"/>
          </a:xfrm>
          <a:prstGeom prst="rect">
            <a:avLst/>
          </a:prstGeom>
          <a:noFill/>
        </p:spPr>
        <p:txBody>
          <a:bodyPr wrap="none" rtlCol="0">
            <a:spAutoFit/>
          </a:bodyPr>
          <a:lstStyle/>
          <a:p>
            <a:pPr marL="89297" marR="0" lvl="0" indent="-89297"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p:cNvSpPr txBox="1"/>
          <p:nvPr/>
        </p:nvSpPr>
        <p:spPr>
          <a:xfrm>
            <a:off x="4572000" y="1428750"/>
            <a:ext cx="3429000" cy="300082"/>
          </a:xfrm>
          <a:prstGeom prst="rect">
            <a:avLst/>
          </a:prstGeom>
          <a:solidFill>
            <a:schemeClr val="tx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Program Schedule / Milestones</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endParaRPr>
          </a:p>
        </p:txBody>
      </p:sp>
      <p:cxnSp>
        <p:nvCxnSpPr>
          <p:cNvPr id="27" name="Straight Connector 26"/>
          <p:cNvCxnSpPr/>
          <p:nvPr/>
        </p:nvCxnSpPr>
        <p:spPr>
          <a:xfrm>
            <a:off x="1143000" y="3714750"/>
            <a:ext cx="6858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00200"/>
            <a:ext cx="0" cy="440055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143000" y="3600450"/>
            <a:ext cx="3429000" cy="300082"/>
          </a:xfrm>
          <a:prstGeom prst="rect">
            <a:avLst/>
          </a:prstGeom>
          <a:solidFill>
            <a:schemeClr val="tx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Key Issues / Status</a:t>
            </a:r>
          </a:p>
        </p:txBody>
      </p:sp>
      <p:sp>
        <p:nvSpPr>
          <p:cNvPr id="33" name="TextBox 32"/>
          <p:cNvSpPr txBox="1"/>
          <p:nvPr/>
        </p:nvSpPr>
        <p:spPr>
          <a:xfrm>
            <a:off x="1157287" y="1428750"/>
            <a:ext cx="3414713" cy="300082"/>
          </a:xfrm>
          <a:prstGeom prst="rect">
            <a:avLst/>
          </a:prstGeom>
          <a:solidFill>
            <a:schemeClr val="tx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Program Description</a:t>
            </a:r>
            <a:endParaRPr kumimoji="0" lang="en-US" sz="13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34" name="TextBox 33"/>
          <p:cNvSpPr txBox="1"/>
          <p:nvPr/>
        </p:nvSpPr>
        <p:spPr>
          <a:xfrm>
            <a:off x="4564856" y="3600450"/>
            <a:ext cx="3429000" cy="300082"/>
          </a:xfrm>
          <a:prstGeom prst="rect">
            <a:avLst/>
          </a:prstGeom>
          <a:solidFill>
            <a:schemeClr val="tx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Recommendation/ Status</a:t>
            </a:r>
          </a:p>
        </p:txBody>
      </p:sp>
      <p:sp>
        <p:nvSpPr>
          <p:cNvPr id="38" name="TextBox 37"/>
          <p:cNvSpPr txBox="1"/>
          <p:nvPr/>
        </p:nvSpPr>
        <p:spPr>
          <a:xfrm>
            <a:off x="1130555" y="1746487"/>
            <a:ext cx="3400425" cy="1754326"/>
          </a:xfrm>
          <a:prstGeom prst="rect">
            <a:avLst/>
          </a:prstGeom>
          <a:noFill/>
        </p:spPr>
        <p:txBody>
          <a:bodyPr wrap="square" rtlCol="0">
            <a:spAutoFit/>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Engine Cowling Alignment Pin</a:t>
            </a: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428625" marR="0" lvl="1"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FISER 16-0184</a:t>
            </a:r>
          </a:p>
          <a:p>
            <a:pPr marL="428625" marR="0" lvl="1"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PWIG item JS-15-0003</a:t>
            </a:r>
          </a:p>
          <a:p>
            <a:pPr marL="428625" marR="0" lvl="1"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Investigation into the possibility of adding alignment pins farther along the interface of the cowling doors, to minimize warpage due to heat blowback from the thrust reversers.</a:t>
            </a:r>
          </a:p>
          <a:p>
            <a:pPr marL="428625" marR="0" lvl="1"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FISER determined adding additional alignment pin is feasible</a:t>
            </a:r>
          </a:p>
        </p:txBody>
      </p:sp>
      <p:sp>
        <p:nvSpPr>
          <p:cNvPr id="30" name="TextBox 29"/>
          <p:cNvSpPr txBox="1"/>
          <p:nvPr/>
        </p:nvSpPr>
        <p:spPr>
          <a:xfrm>
            <a:off x="4598328" y="4030977"/>
            <a:ext cx="359867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Recommendation:</a:t>
            </a:r>
          </a:p>
          <a:p>
            <a:pPr marL="214313" marR="0" lvl="0" indent="-2143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Pursue this task in conjunction with thrust reverser lockout</a:t>
            </a:r>
            <a:endParaRPr kumimoji="0" lang="en-US" sz="1200" b="0" i="0" u="none" strike="noStrike" kern="1200" cap="none" spc="0" normalizeH="0" baseline="0" noProof="0" dirty="0">
              <a:ln>
                <a:noFill/>
              </a:ln>
              <a:solidFill>
                <a:srgbClr val="5B9BD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Status:</a:t>
            </a:r>
          </a:p>
          <a:p>
            <a:pPr marL="214313" marR="0" lvl="0" indent="-2143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On hold due to thrust reverser lockout efforts</a:t>
            </a:r>
          </a:p>
          <a:p>
            <a:pPr marL="214313" marR="0" lvl="0" indent="-2143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extBox 35"/>
          <p:cNvSpPr txBox="1"/>
          <p:nvPr/>
        </p:nvSpPr>
        <p:spPr>
          <a:xfrm>
            <a:off x="4319696" y="457200"/>
            <a:ext cx="351378"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Calibri" panose="020F0502020204030204"/>
                <a:ea typeface="+mn-ea"/>
                <a:cs typeface="+mn-cs"/>
              </a:rPr>
              <a:t>CUI</a:t>
            </a:r>
            <a:endParaRPr kumimoji="0" lang="en-US" sz="9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37" name="TextBox 36"/>
          <p:cNvSpPr txBox="1"/>
          <p:nvPr/>
        </p:nvSpPr>
        <p:spPr>
          <a:xfrm>
            <a:off x="4449222" y="6169968"/>
            <a:ext cx="351378"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Calibri" panose="020F0502020204030204"/>
                <a:ea typeface="+mn-ea"/>
                <a:cs typeface="+mn-cs"/>
              </a:rPr>
              <a:t>CUI</a:t>
            </a:r>
            <a:endParaRPr kumimoji="0" lang="en-US" sz="9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39" name="TextBox 38"/>
          <p:cNvSpPr txBox="1"/>
          <p:nvPr/>
        </p:nvSpPr>
        <p:spPr>
          <a:xfrm>
            <a:off x="1143000" y="3900175"/>
            <a:ext cx="34026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Issues:</a:t>
            </a:r>
          </a:p>
          <a:p>
            <a:pPr marL="214313" marR="0" lvl="0" indent="-2143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Engine test cell cowling doors availability</a:t>
            </a:r>
          </a:p>
          <a:p>
            <a:pPr marL="214313" marR="0" lvl="0" indent="-2143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Funding</a:t>
            </a:r>
          </a:p>
          <a:p>
            <a:pPr marL="214313" marR="0" lvl="0" indent="-2143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Need separate contracted effort (ECP)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Status:</a:t>
            </a:r>
          </a:p>
          <a:p>
            <a:pPr marL="214313" marR="0" lvl="0" indent="-2143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On hold due to thrust reverser lockout efforts</a:t>
            </a:r>
          </a:p>
        </p:txBody>
      </p:sp>
      <p:sp>
        <p:nvSpPr>
          <p:cNvPr id="2" name="Rectangle 1"/>
          <p:cNvSpPr/>
          <p:nvPr/>
        </p:nvSpPr>
        <p:spPr>
          <a:xfrm>
            <a:off x="4598329" y="1735148"/>
            <a:ext cx="3598673"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Program Schedule:</a:t>
            </a:r>
          </a:p>
          <a:p>
            <a:pPr marL="214313" marR="0" lvl="0" indent="-2143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September 2016 – FISER 16-0184 closed out</a:t>
            </a:r>
          </a:p>
          <a:p>
            <a:pPr marL="214313" marR="0" lvl="0" indent="-2143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June 2019 -- On hold due to thrust reverser lockout efforts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B9E6DA-86A3-4331-AA31-4EFFADA7443D}"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2" name="TextBox 21"/>
          <p:cNvSpPr txBox="1"/>
          <p:nvPr/>
        </p:nvSpPr>
        <p:spPr>
          <a:xfrm>
            <a:off x="6575977" y="930692"/>
            <a:ext cx="2185786" cy="310341"/>
          </a:xfrm>
          <a:prstGeom prst="rect">
            <a:avLst/>
          </a:prstGeom>
          <a:noFill/>
        </p:spPr>
        <p:txBody>
          <a:bodyPr wrap="square" rtlCol="0">
            <a:spAutoFit/>
          </a:bodyPr>
          <a:lstStyle/>
          <a:p>
            <a:pPr marL="1587104" marR="0" lvl="0" indent="-1587104" algn="l" defTabSz="914400" rtl="0" eaLnBrk="1" fontAlgn="auto" latinLnBrk="0" hangingPunct="1">
              <a:lnSpc>
                <a:spcPts val="1725"/>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Aircraft Availability</a:t>
            </a:r>
          </a:p>
        </p:txBody>
      </p:sp>
    </p:spTree>
    <p:extLst>
      <p:ext uri="{BB962C8B-B14F-4D97-AF65-F5344CB8AC3E}">
        <p14:creationId xmlns:p14="http://schemas.microsoft.com/office/powerpoint/2010/main" val="39730250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7331" y="1040873"/>
            <a:ext cx="6172200" cy="857249"/>
          </a:xfrm>
        </p:spPr>
        <p:txBody>
          <a:bodyPr>
            <a:noAutofit/>
          </a:bodyPr>
          <a:lstStyle/>
          <a:p>
            <a:pPr eaLnBrk="0" fontAlgn="base" hangingPunct="0">
              <a:spcAft>
                <a:spcPct val="0"/>
              </a:spcAft>
            </a:pPr>
            <a:r>
              <a:rPr lang="en-US" sz="2175" b="1" dirty="0"/>
              <a:t>Engine Cowling Alignment Pin </a:t>
            </a:r>
            <a:br>
              <a:rPr lang="en-US" sz="2175" b="1" dirty="0"/>
            </a:br>
            <a:r>
              <a:rPr lang="en-US" sz="2175" b="1" dirty="0"/>
              <a:t>Major Events</a:t>
            </a:r>
          </a:p>
        </p:txBody>
      </p:sp>
      <p:graphicFrame>
        <p:nvGraphicFramePr>
          <p:cNvPr id="5" name="Content Placeholder 4"/>
          <p:cNvGraphicFramePr>
            <a:graphicFrameLocks noGrp="1"/>
          </p:cNvGraphicFramePr>
          <p:nvPr>
            <p:ph idx="1"/>
            <p:extLst/>
          </p:nvPr>
        </p:nvGraphicFramePr>
        <p:xfrm>
          <a:off x="1164431" y="2163500"/>
          <a:ext cx="6700840" cy="3352196"/>
        </p:xfrm>
        <a:graphic>
          <a:graphicData uri="http://schemas.openxmlformats.org/drawingml/2006/table">
            <a:tbl>
              <a:tblPr firstRow="1" bandRow="1"/>
              <a:tblGrid>
                <a:gridCol w="2917859">
                  <a:extLst>
                    <a:ext uri="{9D8B030D-6E8A-4147-A177-3AD203B41FA5}">
                      <a16:colId xmlns:a16="http://schemas.microsoft.com/office/drawing/2014/main" val="20000"/>
                    </a:ext>
                  </a:extLst>
                </a:gridCol>
                <a:gridCol w="1564269">
                  <a:extLst>
                    <a:ext uri="{9D8B030D-6E8A-4147-A177-3AD203B41FA5}">
                      <a16:colId xmlns:a16="http://schemas.microsoft.com/office/drawing/2014/main" val="20001"/>
                    </a:ext>
                  </a:extLst>
                </a:gridCol>
                <a:gridCol w="1275736">
                  <a:extLst>
                    <a:ext uri="{9D8B030D-6E8A-4147-A177-3AD203B41FA5}">
                      <a16:colId xmlns:a16="http://schemas.microsoft.com/office/drawing/2014/main" val="822070980"/>
                    </a:ext>
                  </a:extLst>
                </a:gridCol>
                <a:gridCol w="942976">
                  <a:extLst>
                    <a:ext uri="{9D8B030D-6E8A-4147-A177-3AD203B41FA5}">
                      <a16:colId xmlns:a16="http://schemas.microsoft.com/office/drawing/2014/main" val="20002"/>
                    </a:ext>
                  </a:extLst>
                </a:gridCol>
              </a:tblGrid>
              <a:tr h="4572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algn="ctr" defTabSz="914400" rtl="0" eaLnBrk="1" latinLnBrk="0" hangingPunct="1"/>
                      <a:r>
                        <a:rPr lang="en-US" sz="1500" b="1" kern="1200" dirty="0" smtClean="0">
                          <a:solidFill>
                            <a:schemeClr val="bg1"/>
                          </a:solidFill>
                          <a:latin typeface="+mn-lt"/>
                          <a:ea typeface="+mn-ea"/>
                          <a:cs typeface="+mn-cs"/>
                        </a:rPr>
                        <a:t>Event</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500" b="1" kern="1200" dirty="0" smtClean="0">
                          <a:solidFill>
                            <a:schemeClr val="bg1"/>
                          </a:solidFill>
                          <a:latin typeface="+mn-lt"/>
                          <a:ea typeface="+mn-ea"/>
                          <a:cs typeface="+mn-cs"/>
                        </a:rPr>
                        <a:t>Scheduled Date</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a:txBody>
                    <a:bodyPr/>
                    <a:lstStyle/>
                    <a:p>
                      <a:pPr algn="ctr"/>
                      <a:r>
                        <a:rPr lang="en-US" sz="1500" b="1" kern="1200" dirty="0" smtClean="0">
                          <a:solidFill>
                            <a:schemeClr val="bg1"/>
                          </a:solidFill>
                          <a:latin typeface="+mn-lt"/>
                          <a:ea typeface="+mn-ea"/>
                          <a:cs typeface="+mn-cs"/>
                        </a:rPr>
                        <a:t>Adjusted Schedule  Date</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500" kern="1200" dirty="0" smtClean="0">
                          <a:solidFill>
                            <a:schemeClr val="bg1"/>
                          </a:solidFill>
                          <a:latin typeface="+mn-lt"/>
                          <a:ea typeface="+mn-ea"/>
                          <a:cs typeface="+mn-cs"/>
                        </a:rPr>
                        <a:t>Actual Date</a:t>
                      </a:r>
                      <a:endParaRPr lang="en-US" sz="1500"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381531">
                <a:tc>
                  <a:txBody>
                    <a:bodyPr/>
                    <a:lstStyle/>
                    <a:p>
                      <a:pPr marL="0" algn="ctr" defTabSz="914400" rtl="0" eaLnBrk="1" latinLnBrk="0" hangingPunct="1"/>
                      <a:r>
                        <a:rPr lang="en-US" sz="1400" b="1" kern="1200" dirty="0" smtClean="0">
                          <a:solidFill>
                            <a:schemeClr val="tx1"/>
                          </a:solidFill>
                          <a:latin typeface="+mn-lt"/>
                          <a:ea typeface="+mn-ea"/>
                          <a:cs typeface="+mn-cs"/>
                        </a:rPr>
                        <a:t>FISER</a:t>
                      </a:r>
                      <a:r>
                        <a:rPr lang="en-US" sz="1400" b="1" kern="1200" baseline="0" dirty="0" smtClean="0">
                          <a:solidFill>
                            <a:schemeClr val="tx1"/>
                          </a:solidFill>
                          <a:latin typeface="+mn-lt"/>
                          <a:ea typeface="+mn-ea"/>
                          <a:cs typeface="+mn-cs"/>
                        </a:rPr>
                        <a:t> Proposed</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September 2016</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381531">
                <a:tc>
                  <a:txBody>
                    <a:bodyPr/>
                    <a:lstStyle/>
                    <a:p>
                      <a:pPr marL="0" algn="ctr" defTabSz="914400" rtl="0" eaLnBrk="1" latinLnBrk="0" hangingPunct="1"/>
                      <a:r>
                        <a:rPr lang="en-US" sz="1400" b="1" kern="1200" dirty="0" smtClean="0">
                          <a:solidFill>
                            <a:schemeClr val="tx1"/>
                          </a:solidFill>
                          <a:latin typeface="+mn-lt"/>
                          <a:ea typeface="+mn-ea"/>
                          <a:cs typeface="+mn-cs"/>
                        </a:rPr>
                        <a:t>Status</a:t>
                      </a:r>
                      <a:r>
                        <a:rPr lang="en-US" sz="1400" b="1" kern="1200" baseline="0" dirty="0" smtClean="0">
                          <a:solidFill>
                            <a:schemeClr val="tx1"/>
                          </a:solidFill>
                          <a:latin typeface="+mn-lt"/>
                          <a:ea typeface="+mn-ea"/>
                          <a:cs typeface="+mn-cs"/>
                        </a:rPr>
                        <a:t> on hold due to T/R Lockout</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June 2019</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3097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0"/>
                  </a:ext>
                </a:extLst>
              </a:tr>
              <a:tr h="3097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17106325"/>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08052350"/>
                  </a:ext>
                </a:extLst>
              </a:tr>
              <a:tr h="252076">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90582309"/>
                  </a:ext>
                </a:extLst>
              </a:tr>
              <a:tr h="252076">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50255259"/>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noProof="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233689347"/>
                  </a:ext>
                </a:extLst>
              </a:tr>
              <a:tr h="252076">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048302912"/>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smtClean="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2"/>
                  </a:ext>
                </a:extLst>
              </a:tr>
            </a:tbl>
          </a:graphicData>
        </a:graphic>
      </p:graphicFrame>
      <p:sp>
        <p:nvSpPr>
          <p:cNvPr id="4" name="TextBox 3"/>
          <p:cNvSpPr txBox="1"/>
          <p:nvPr/>
        </p:nvSpPr>
        <p:spPr>
          <a:xfrm>
            <a:off x="6291073" y="1817251"/>
            <a:ext cx="13884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POC: Josh Wilkerson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As of 27 Aug 2020</a:t>
            </a:r>
          </a:p>
        </p:txBody>
      </p:sp>
      <p:sp>
        <p:nvSpPr>
          <p:cNvPr id="6" name="TextBox 5"/>
          <p:cNvSpPr txBox="1"/>
          <p:nvPr/>
        </p:nvSpPr>
        <p:spPr>
          <a:xfrm>
            <a:off x="4449222" y="6169968"/>
            <a:ext cx="351378"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Calibri" panose="020F0502020204030204"/>
                <a:ea typeface="+mn-ea"/>
                <a:cs typeface="+mn-cs"/>
              </a:rPr>
              <a:t>CUI</a:t>
            </a:r>
            <a:endParaRPr kumimoji="0" lang="en-US" sz="9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7" name="TextBox 6"/>
          <p:cNvSpPr txBox="1"/>
          <p:nvPr/>
        </p:nvSpPr>
        <p:spPr>
          <a:xfrm>
            <a:off x="4601622" y="685800"/>
            <a:ext cx="351378"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FF0000"/>
                </a:solidFill>
                <a:effectLst/>
                <a:uLnTx/>
                <a:uFillTx/>
                <a:latin typeface="Calibri" panose="020F0502020204030204"/>
                <a:ea typeface="+mn-ea"/>
                <a:cs typeface="+mn-cs"/>
              </a:rPr>
              <a:t>CUI</a:t>
            </a:r>
            <a:endParaRPr kumimoji="0" lang="en-US" sz="9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453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552" y="41984"/>
            <a:ext cx="9143189" cy="394788"/>
          </a:xfrm>
          <a:prstGeom prst="rect">
            <a:avLst/>
          </a:prstGeom>
          <a:noFill/>
        </p:spPr>
        <p:txBody>
          <a:bodyPr wrap="square" rtlCol="0">
            <a:spAutoFit/>
          </a:bodyPr>
          <a:lstStyle/>
          <a:p>
            <a:pPr marL="2116138" marR="0" lvl="0" indent="-2116138" algn="l" defTabSz="914400" rtl="0" eaLnBrk="1" fontAlgn="auto" latinLnBrk="0" hangingPunct="1">
              <a:lnSpc>
                <a:spcPts val="23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F497D">
                    <a:lumMod val="75000"/>
                  </a:srgbClr>
                </a:solidFill>
                <a:effectLst/>
                <a:uLnTx/>
                <a:uFillTx/>
                <a:latin typeface="Calibri"/>
                <a:ea typeface="+mn-ea"/>
                <a:cs typeface="+mn-cs"/>
              </a:rPr>
              <a:t>Program: MSG-3</a:t>
            </a:r>
          </a:p>
        </p:txBody>
      </p:sp>
      <p:sp>
        <p:nvSpPr>
          <p:cNvPr id="5" name="TextBox 4"/>
          <p:cNvSpPr txBox="1"/>
          <p:nvPr/>
        </p:nvSpPr>
        <p:spPr>
          <a:xfrm>
            <a:off x="0" y="457200"/>
            <a:ext cx="16852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Program</a:t>
            </a:r>
            <a:r>
              <a:rPr kumimoji="0" lang="en-US" sz="1200" b="0" i="0" u="none" strike="noStrike" kern="1200" cap="none" spc="0" normalizeH="0" baseline="0" noProof="0" dirty="0">
                <a:ln>
                  <a:noFill/>
                </a:ln>
                <a:solidFill>
                  <a:prstClr val="black"/>
                </a:solidFill>
                <a:effectLst/>
                <a:uLnTx/>
                <a:uFillTx/>
                <a:latin typeface="Calibri"/>
                <a:ea typeface="+mn-ea"/>
                <a:cs typeface="+mn-cs"/>
              </a:rPr>
              <a:t>: MECSIP </a:t>
            </a:r>
          </a:p>
        </p:txBody>
      </p:sp>
      <p:sp>
        <p:nvSpPr>
          <p:cNvPr id="7" name="TextBox 6"/>
          <p:cNvSpPr txBox="1"/>
          <p:nvPr/>
        </p:nvSpPr>
        <p:spPr>
          <a:xfrm>
            <a:off x="3451798" y="457200"/>
            <a:ext cx="38779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POC</a:t>
            </a:r>
            <a:r>
              <a:rPr kumimoji="0" lang="en-US" sz="1200" b="0" i="0" u="none" strike="noStrike" kern="1200" cap="none" spc="0" normalizeH="0" baseline="0" noProof="0" dirty="0">
                <a:ln>
                  <a:noFill/>
                </a:ln>
                <a:solidFill>
                  <a:prstClr val="black"/>
                </a:solidFill>
                <a:effectLst/>
                <a:uLnTx/>
                <a:uFillTx/>
                <a:latin typeface="Calibri"/>
                <a:ea typeface="+mn-ea"/>
                <a:cs typeface="+mn-cs"/>
              </a:rPr>
              <a:t>: Scott Wrigley	</a:t>
            </a:r>
            <a:r>
              <a:rPr kumimoji="0" lang="en-US" sz="1200" b="0" i="0" u="none" strike="noStrike" kern="1200" cap="none" spc="0" normalizeH="0" baseline="0" noProof="0" dirty="0">
                <a:ln>
                  <a:noFill/>
                </a:ln>
                <a:effectLst/>
                <a:uLnTx/>
                <a:uFillTx/>
                <a:latin typeface="Arial"/>
                <a:ea typeface="+mn-ea"/>
                <a:cs typeface="+mn-cs"/>
              </a:rPr>
              <a:t> 24 Sep 2020 </a:t>
            </a:r>
            <a:r>
              <a:rPr kumimoji="0" lang="en-US" sz="12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9" name="TextBox 8"/>
          <p:cNvSpPr txBox="1"/>
          <p:nvPr/>
        </p:nvSpPr>
        <p:spPr>
          <a:xfrm>
            <a:off x="7243967" y="457200"/>
            <a:ext cx="142795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HBG POC</a:t>
            </a:r>
            <a:r>
              <a:rPr kumimoji="0" lang="en-US" sz="1200" b="0" i="0" u="none" strike="noStrike" kern="1200" cap="none" spc="0" normalizeH="0" baseline="0" noProof="0" dirty="0">
                <a:ln>
                  <a:noFill/>
                </a:ln>
                <a:solidFill>
                  <a:prstClr val="black"/>
                </a:solidFill>
                <a:effectLst/>
                <a:uLnTx/>
                <a:uFillTx/>
                <a:latin typeface="Calibri"/>
                <a:ea typeface="+mn-ea"/>
                <a:cs typeface="+mn-cs"/>
              </a:rPr>
              <a:t>: Carl Eddy</a:t>
            </a:r>
          </a:p>
        </p:txBody>
      </p:sp>
      <p:cxnSp>
        <p:nvCxnSpPr>
          <p:cNvPr id="14" name="Straight Connector 13"/>
          <p:cNvCxnSpPr/>
          <p:nvPr/>
        </p:nvCxnSpPr>
        <p:spPr>
          <a:xfrm>
            <a:off x="0" y="762000"/>
            <a:ext cx="914400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0" y="1519823"/>
            <a:ext cx="305212" cy="646331"/>
          </a:xfrm>
          <a:prstGeom prst="rect">
            <a:avLst/>
          </a:prstGeom>
          <a:noFill/>
        </p:spPr>
        <p:txBody>
          <a:bodyPr wrap="none" rtlCol="0">
            <a:spAutoFit/>
          </a:bodyPr>
          <a:lstStyle/>
          <a:p>
            <a:pPr marL="119063" marR="0" lvl="0" indent="-119063"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p:cNvSpPr txBox="1"/>
          <p:nvPr/>
        </p:nvSpPr>
        <p:spPr>
          <a:xfrm>
            <a:off x="4572000" y="762000"/>
            <a:ext cx="4572000" cy="369332"/>
          </a:xfrm>
          <a:prstGeom prst="rect">
            <a:avLst/>
          </a:prstGeom>
          <a:solidFill>
            <a:schemeClr val="tx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Schedule / Milestones</a:t>
            </a:r>
            <a:endPar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25" name="Slide Number Placeholder 10"/>
          <p:cNvSpPr>
            <a:spLocks noGrp="1"/>
          </p:cNvSpPr>
          <p:nvPr>
            <p:ph type="sldNum" sz="quarter" idx="12"/>
          </p:nvPr>
        </p:nvSpPr>
        <p:spPr>
          <a:xfrm>
            <a:off x="7010400" y="6629400"/>
            <a:ext cx="2133600" cy="2286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		</a:t>
            </a:r>
            <a:endParaRPr kumimoji="0" lang="en-US" sz="1600" b="0" i="0" u="none" strike="noStrike" kern="1200" cap="none" spc="0" normalizeH="0" baseline="0" noProof="0" dirty="0">
              <a:ln>
                <a:noFill/>
              </a:ln>
              <a:solidFill>
                <a:srgbClr val="00297A"/>
              </a:solidFill>
              <a:effectLst/>
              <a:uLnTx/>
              <a:uFillTx/>
              <a:latin typeface="Arial"/>
              <a:ea typeface="+mn-ea"/>
              <a:cs typeface="+mn-cs"/>
            </a:endParaRPr>
          </a:p>
          <a:p>
            <a:pPr marL="0" marR="0" lvl="0" indent="0" algn="r" defTabSz="914400" rtl="0" eaLnBrk="1" fontAlgn="auto" latinLnBrk="0" hangingPunct="1">
              <a:lnSpc>
                <a:spcPct val="15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7" name="Straight Connector 26"/>
          <p:cNvCxnSpPr/>
          <p:nvPr/>
        </p:nvCxnSpPr>
        <p:spPr>
          <a:xfrm>
            <a:off x="0" y="3810000"/>
            <a:ext cx="9144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990600"/>
            <a:ext cx="0" cy="5867400"/>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0" y="3657600"/>
            <a:ext cx="4572000" cy="369332"/>
          </a:xfrm>
          <a:prstGeom prst="rect">
            <a:avLst/>
          </a:prstGeom>
          <a:solidFill>
            <a:schemeClr val="tx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Key Issues / Status</a:t>
            </a:r>
          </a:p>
        </p:txBody>
      </p:sp>
      <p:sp>
        <p:nvSpPr>
          <p:cNvPr id="33" name="TextBox 32"/>
          <p:cNvSpPr txBox="1"/>
          <p:nvPr/>
        </p:nvSpPr>
        <p:spPr>
          <a:xfrm>
            <a:off x="19050" y="762000"/>
            <a:ext cx="4552950" cy="369332"/>
          </a:xfrm>
          <a:prstGeom prst="rect">
            <a:avLst/>
          </a:prstGeom>
          <a:solidFill>
            <a:schemeClr val="tx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Description</a:t>
            </a:r>
            <a:endPar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34" name="TextBox 33"/>
          <p:cNvSpPr txBox="1"/>
          <p:nvPr/>
        </p:nvSpPr>
        <p:spPr>
          <a:xfrm>
            <a:off x="4562475" y="3657600"/>
            <a:ext cx="4572000" cy="369332"/>
          </a:xfrm>
          <a:prstGeom prst="rect">
            <a:avLst/>
          </a:prstGeom>
          <a:solidFill>
            <a:schemeClr val="tx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Recommendation/ Status</a:t>
            </a:r>
          </a:p>
        </p:txBody>
      </p:sp>
      <p:sp>
        <p:nvSpPr>
          <p:cNvPr id="38" name="TextBox 37"/>
          <p:cNvSpPr txBox="1"/>
          <p:nvPr/>
        </p:nvSpPr>
        <p:spPr>
          <a:xfrm>
            <a:off x="95701" y="1131094"/>
            <a:ext cx="4369514" cy="255454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0000"/>
                </a:solidFill>
                <a:effectLst/>
                <a:uLnTx/>
                <a:uFillTx/>
                <a:latin typeface="Calibri"/>
                <a:ea typeface="+mn-ea"/>
                <a:cs typeface="+mn-cs"/>
              </a:rPr>
              <a:t>Delivered Restoration and Discard Task Tech Data with LOM / Quantities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0000"/>
                </a:solidFill>
                <a:effectLst/>
                <a:uLnTx/>
                <a:uFillTx/>
                <a:latin typeface="Calibri"/>
                <a:ea typeface="+mn-ea"/>
                <a:cs typeface="+mn-cs"/>
              </a:rPr>
              <a:t>Reviewing Discard and Restoration task LOMs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0000"/>
                </a:solidFill>
                <a:effectLst/>
                <a:uLnTx/>
                <a:uFillTx/>
                <a:latin typeface="Calibri"/>
                <a:ea typeface="+mn-ea"/>
                <a:cs typeface="+mn-cs"/>
              </a:rPr>
              <a:t>Revising Tech Data to match</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0000"/>
                </a:solidFill>
                <a:effectLst/>
                <a:uLnTx/>
                <a:uFillTx/>
                <a:latin typeface="Calibri"/>
                <a:ea typeface="+mn-ea"/>
                <a:cs typeface="+mn-cs"/>
              </a:rPr>
              <a:t>Updating LOM in AFIRM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0000"/>
                </a:solidFill>
                <a:effectLst/>
                <a:uLnTx/>
                <a:uFillTx/>
                <a:latin typeface="Calibri"/>
                <a:ea typeface="+mn-ea"/>
                <a:cs typeface="+mn-cs"/>
              </a:rPr>
              <a:t>Driving second reviews where required</a:t>
            </a: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0000"/>
                </a:solidFill>
                <a:effectLst/>
                <a:uLnTx/>
                <a:uFillTx/>
                <a:latin typeface="Calibri"/>
                <a:ea typeface="+mn-ea"/>
                <a:cs typeface="+mn-cs"/>
              </a:rPr>
              <a:t>Developing Seat and Lavatory Restoration Strategy – Working with OEM on technical requirements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smtClean="0">
              <a:ln>
                <a:noFill/>
              </a:ln>
              <a:solidFill>
                <a:srgbClr val="000000"/>
              </a:solidFill>
              <a:effectLst/>
              <a:uLnTx/>
              <a:uFillTx/>
              <a:latin typeface="Calibri"/>
              <a:ea typeface="+mn-ea"/>
              <a:cs typeface="+mn-cs"/>
            </a:endParaRPr>
          </a:p>
        </p:txBody>
      </p:sp>
      <p:sp>
        <p:nvSpPr>
          <p:cNvPr id="30" name="TextBox 29"/>
          <p:cNvSpPr txBox="1"/>
          <p:nvPr/>
        </p:nvSpPr>
        <p:spPr>
          <a:xfrm>
            <a:off x="4747579" y="4213321"/>
            <a:ext cx="4267200" cy="71096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Percent Complete:</a:t>
            </a:r>
          </a:p>
          <a:p>
            <a:pPr marL="231775" marR="0" lvl="1" indent="-231775" algn="l" defTabSz="9144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ERR Completion:  </a:t>
            </a:r>
            <a:r>
              <a:rPr kumimoji="0" lang="en-US" sz="1600" b="0" i="0" u="none" strike="noStrike" kern="1200" cap="none" spc="0" normalizeH="0" baseline="0" noProof="0" dirty="0" smtClean="0">
                <a:ln>
                  <a:noFill/>
                </a:ln>
                <a:solidFill>
                  <a:prstClr val="black"/>
                </a:solidFill>
                <a:effectLst/>
                <a:uLnTx/>
                <a:uFillTx/>
                <a:latin typeface="Calibri"/>
                <a:ea typeface="+mn-ea"/>
                <a:cs typeface="+mn-cs"/>
              </a:rPr>
              <a:t>see next chart</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36" name="TextBox 35"/>
          <p:cNvSpPr txBox="1"/>
          <p:nvPr/>
        </p:nvSpPr>
        <p:spPr>
          <a:xfrm>
            <a:off x="4235594" y="-68826"/>
            <a:ext cx="40908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0000"/>
                </a:solidFill>
                <a:effectLst/>
                <a:uLnTx/>
                <a:uFillTx/>
                <a:latin typeface="Calibri"/>
                <a:ea typeface="+mn-ea"/>
                <a:cs typeface="+mn-cs"/>
              </a:rPr>
              <a:t>CUI</a:t>
            </a:r>
            <a:endParaRPr kumimoji="0" lang="en-US" sz="1200" b="1" i="0" u="none" strike="noStrike" kern="1200" cap="none" spc="0" normalizeH="0" baseline="0" noProof="0" dirty="0">
              <a:ln>
                <a:noFill/>
              </a:ln>
              <a:solidFill>
                <a:srgbClr val="FF0000"/>
              </a:solidFill>
              <a:effectLst/>
              <a:uLnTx/>
              <a:uFillTx/>
              <a:latin typeface="Calibri"/>
              <a:ea typeface="+mn-ea"/>
              <a:cs typeface="+mn-cs"/>
            </a:endParaRPr>
          </a:p>
        </p:txBody>
      </p:sp>
      <p:sp>
        <p:nvSpPr>
          <p:cNvPr id="37" name="TextBox 36"/>
          <p:cNvSpPr txBox="1"/>
          <p:nvPr/>
        </p:nvSpPr>
        <p:spPr>
          <a:xfrm>
            <a:off x="4267200" y="6581001"/>
            <a:ext cx="40908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0000"/>
                </a:solidFill>
                <a:effectLst/>
                <a:uLnTx/>
                <a:uFillTx/>
                <a:latin typeface="Calibri"/>
                <a:ea typeface="+mn-ea"/>
                <a:cs typeface="+mn-cs"/>
              </a:rPr>
              <a:t>CUI</a:t>
            </a:r>
            <a:endParaRPr kumimoji="0" lang="en-US" sz="1200" b="1" i="0" u="none" strike="noStrike" kern="1200" cap="none" spc="0" normalizeH="0" baseline="0" noProof="0" dirty="0">
              <a:ln>
                <a:noFill/>
              </a:ln>
              <a:solidFill>
                <a:srgbClr val="FF0000"/>
              </a:solidFill>
              <a:effectLst/>
              <a:uLnTx/>
              <a:uFillTx/>
              <a:latin typeface="Calibri"/>
              <a:ea typeface="+mn-ea"/>
              <a:cs typeface="+mn-cs"/>
            </a:endParaRPr>
          </a:p>
        </p:txBody>
      </p:sp>
      <p:sp>
        <p:nvSpPr>
          <p:cNvPr id="29" name="TextBox 28"/>
          <p:cNvSpPr txBox="1"/>
          <p:nvPr/>
        </p:nvSpPr>
        <p:spPr>
          <a:xfrm>
            <a:off x="4678786" y="1210742"/>
            <a:ext cx="4267200" cy="1077218"/>
          </a:xfrm>
          <a:prstGeom prst="rect">
            <a:avLst/>
          </a:prstGeom>
          <a:noFill/>
        </p:spPr>
        <p:txBody>
          <a:bodyPr wrap="square" rtlCol="0" anchor="ctr">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MSG-3 Major ISO Val/Ver – 10 Mar </a:t>
            </a:r>
            <a:r>
              <a:rPr kumimoji="0" lang="en-US" sz="1600" b="0" i="0" u="none" strike="noStrike" kern="1200" cap="none" spc="0" normalizeH="0" baseline="0" noProof="0" dirty="0" smtClean="0">
                <a:ln>
                  <a:noFill/>
                </a:ln>
                <a:solidFill>
                  <a:prstClr val="black"/>
                </a:solidFill>
                <a:effectLst/>
                <a:uLnTx/>
                <a:uFillTx/>
                <a:latin typeface="Calibri"/>
                <a:ea typeface="+mn-ea"/>
                <a:cs typeface="+mn-cs"/>
              </a:rPr>
              <a:t>2020</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Calibri"/>
                <a:ea typeface="+mn-ea"/>
                <a:cs typeface="+mn-cs"/>
              </a:rPr>
              <a:t>Gate 5 (close, ops check) – 85% complete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Calibri"/>
                <a:ea typeface="+mn-ea"/>
                <a:cs typeface="+mn-cs"/>
              </a:rPr>
              <a:t>MSG-3 </a:t>
            </a:r>
            <a:r>
              <a:rPr kumimoji="0" lang="en-US" sz="1600" b="0" i="0" u="none" strike="noStrike" kern="1200" cap="none" spc="0" normalizeH="0" baseline="0" noProof="0" dirty="0">
                <a:ln>
                  <a:noFill/>
                </a:ln>
                <a:solidFill>
                  <a:prstClr val="black"/>
                </a:solidFill>
                <a:effectLst/>
                <a:uLnTx/>
                <a:uFillTx/>
                <a:latin typeface="Calibri"/>
                <a:ea typeface="+mn-ea"/>
                <a:cs typeface="+mn-cs"/>
              </a:rPr>
              <a:t>PDM Val/Ver –  Sep </a:t>
            </a:r>
            <a:r>
              <a:rPr kumimoji="0" lang="en-US" sz="1600" b="0" i="0" u="none" strike="noStrike" kern="1200" cap="none" spc="0" normalizeH="0" baseline="0" noProof="0" dirty="0" smtClean="0">
                <a:ln>
                  <a:noFill/>
                </a:ln>
                <a:solidFill>
                  <a:prstClr val="black"/>
                </a:solidFill>
                <a:effectLst/>
                <a:uLnTx/>
                <a:uFillTx/>
                <a:latin typeface="Calibri"/>
                <a:ea typeface="+mn-ea"/>
                <a:cs typeface="+mn-cs"/>
              </a:rPr>
              <a:t>2020</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p:cNvSpPr txBox="1"/>
          <p:nvPr/>
        </p:nvSpPr>
        <p:spPr>
          <a:xfrm>
            <a:off x="75552" y="4055527"/>
            <a:ext cx="4389663" cy="307468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Issues:</a:t>
            </a:r>
          </a:p>
          <a:p>
            <a:pPr marL="231775" marR="0" lvl="1" indent="-231775" algn="l" defTabSz="9144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Calibri"/>
                <a:ea typeface="+mn-ea"/>
                <a:cs typeface="+mn-cs"/>
              </a:rPr>
              <a:t>Radome, Radar and Hardback will be removed by NGC at PDM for “Restoration/Repair”. </a:t>
            </a:r>
          </a:p>
          <a:p>
            <a:pPr marL="688975" marR="0" lvl="2" indent="-231775" algn="l" defTabSz="9144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Calibri"/>
                <a:ea typeface="+mn-ea"/>
                <a:cs typeface="+mn-cs"/>
              </a:rPr>
              <a:t>Need inputs from AVIP group on possible maintenance actions needed during this effort. (i.e. antenna bearings and/or flex cable replacements)</a:t>
            </a:r>
          </a:p>
          <a:p>
            <a:pPr marL="688975" marR="0" lvl="2" indent="-231775" algn="l" defTabSz="91440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Calibri"/>
                <a:ea typeface="+mn-ea"/>
                <a:cs typeface="+mn-cs"/>
              </a:rPr>
              <a:t>New requirements will be implemented within the MSG-3 program thought the 1E-8C-6WC-X series tech orders</a:t>
            </a:r>
          </a:p>
          <a:p>
            <a:pPr marL="457200" marR="0" lvl="2" indent="0" algn="l" defTabSz="914400" rtl="0" eaLnBrk="1" fontAlgn="auto" latinLnBrk="0" hangingPunct="1">
              <a:lnSpc>
                <a:spcPct val="100000"/>
              </a:lnSpc>
              <a:spcBef>
                <a:spcPct val="20000"/>
              </a:spcBef>
              <a:spcAft>
                <a:spcPts val="0"/>
              </a:spcAft>
              <a:buClr>
                <a:srgbClr val="002060"/>
              </a:buClr>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11669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97703"/>
            <a:ext cx="7886700" cy="1325563"/>
          </a:xfrm>
        </p:spPr>
        <p:txBody>
          <a:bodyPr/>
          <a:lstStyle/>
          <a:p>
            <a:r>
              <a:rPr lang="en-US" dirty="0" smtClean="0"/>
              <a:t> </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9771E-633F-4001-B3AB-4B638F2901D7}"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3"/>
          <a:stretch>
            <a:fillRect/>
          </a:stretch>
        </p:blipFill>
        <p:spPr>
          <a:xfrm>
            <a:off x="166072" y="633022"/>
            <a:ext cx="8811855" cy="5591955"/>
          </a:xfrm>
          <a:prstGeom prst="rect">
            <a:avLst/>
          </a:prstGeom>
        </p:spPr>
      </p:pic>
    </p:spTree>
    <p:extLst>
      <p:ext uri="{BB962C8B-B14F-4D97-AF65-F5344CB8AC3E}">
        <p14:creationId xmlns:p14="http://schemas.microsoft.com/office/powerpoint/2010/main" val="34666835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2022881" y="1066800"/>
            <a:ext cx="5057774" cy="278281"/>
          </a:xfrm>
          <a:prstGeom prst="rect">
            <a:avLst/>
          </a:prstGeom>
          <a:noFill/>
        </p:spPr>
        <p:txBody>
          <a:bodyPr wrap="square" rtlCol="0">
            <a:spAutoFit/>
          </a:bodyPr>
          <a:lstStyle/>
          <a:p>
            <a:pPr marL="1190328" marR="0" lvl="0" indent="-1190328" algn="l" defTabSz="514350" rtl="0" eaLnBrk="1" fontAlgn="auto" latinLnBrk="0" hangingPunct="1">
              <a:lnSpc>
                <a:spcPts val="1294"/>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497D">
                    <a:lumMod val="75000"/>
                  </a:srgbClr>
                </a:solidFill>
                <a:effectLst/>
                <a:uLnTx/>
                <a:uFillTx/>
                <a:latin typeface="Calibri"/>
                <a:ea typeface="+mn-ea"/>
                <a:cs typeface="+mn-cs"/>
              </a:rPr>
              <a:t>Program</a:t>
            </a:r>
            <a:r>
              <a:rPr kumimoji="0" lang="en-US" sz="1350" b="1" i="0" u="none" strike="noStrike" kern="1200" cap="none" spc="0" normalizeH="0" baseline="0" noProof="0" dirty="0">
                <a:ln>
                  <a:noFill/>
                </a:ln>
                <a:solidFill>
                  <a:srgbClr val="1F497D">
                    <a:lumMod val="75000"/>
                  </a:srgbClr>
                </a:solidFill>
                <a:effectLst/>
                <a:uLnTx/>
                <a:uFillTx/>
                <a:latin typeface="Calibri"/>
                <a:ea typeface="+mn-ea"/>
                <a:cs typeface="+mn-cs"/>
              </a:rPr>
              <a:t>: 					                         </a:t>
            </a:r>
            <a:r>
              <a:rPr kumimoji="0" lang="en-US" sz="1800" b="1" i="0" u="none" strike="noStrike" kern="1200" cap="none" spc="0" normalizeH="0" baseline="0" noProof="0" dirty="0">
                <a:ln>
                  <a:noFill/>
                </a:ln>
                <a:solidFill>
                  <a:srgbClr val="FF0000"/>
                </a:solidFill>
                <a:effectLst/>
                <a:uLnTx/>
                <a:uFillTx/>
                <a:latin typeface="Calibri"/>
                <a:ea typeface="+mn-ea"/>
                <a:cs typeface="+mn-cs"/>
              </a:rPr>
              <a:t>PPP</a:t>
            </a:r>
          </a:p>
        </p:txBody>
      </p:sp>
      <p:sp>
        <p:nvSpPr>
          <p:cNvPr id="5" name="TextBox 4"/>
          <p:cNvSpPr txBox="1"/>
          <p:nvPr/>
        </p:nvSpPr>
        <p:spPr>
          <a:xfrm>
            <a:off x="1752600" y="1248134"/>
            <a:ext cx="2377574" cy="230832"/>
          </a:xfrm>
          <a:prstGeom prst="rect">
            <a:avLst/>
          </a:prstGeom>
          <a:noFill/>
        </p:spPr>
        <p:txBody>
          <a:bodyPr wrap="none"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Program</a:t>
            </a:r>
            <a:r>
              <a:rPr kumimoji="0" lang="en-US" sz="900" b="0" i="0" u="none" strike="noStrike" kern="1200" cap="none" spc="0" normalizeH="0" baseline="0" noProof="0" dirty="0">
                <a:ln>
                  <a:noFill/>
                </a:ln>
                <a:solidFill>
                  <a:prstClr val="black"/>
                </a:solidFill>
                <a:effectLst/>
                <a:uLnTx/>
                <a:uFillTx/>
                <a:latin typeface="Calibri"/>
                <a:ea typeface="+mn-ea"/>
                <a:cs typeface="+mn-cs"/>
              </a:rPr>
              <a:t>:  Program Protection Plan (PPP)</a:t>
            </a:r>
          </a:p>
        </p:txBody>
      </p:sp>
      <p:sp>
        <p:nvSpPr>
          <p:cNvPr id="7" name="TextBox 6"/>
          <p:cNvSpPr txBox="1"/>
          <p:nvPr/>
        </p:nvSpPr>
        <p:spPr>
          <a:xfrm>
            <a:off x="3964516" y="1248134"/>
            <a:ext cx="3820277" cy="230832"/>
          </a:xfrm>
          <a:prstGeom prst="rect">
            <a:avLst/>
          </a:prstGeom>
          <a:noFill/>
        </p:spPr>
        <p:txBody>
          <a:bodyPr wrap="none"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POC</a:t>
            </a:r>
            <a:r>
              <a:rPr kumimoji="0" lang="en-US" sz="900" b="0" i="0" u="none" strike="noStrike" kern="1200" cap="none" spc="0" normalizeH="0" baseline="0" noProof="0" dirty="0">
                <a:ln>
                  <a:noFill/>
                </a:ln>
                <a:solidFill>
                  <a:prstClr val="black"/>
                </a:solidFill>
                <a:effectLst/>
                <a:uLnTx/>
                <a:uFillTx/>
                <a:latin typeface="Calibri"/>
                <a:ea typeface="+mn-ea"/>
                <a:cs typeface="+mn-cs"/>
              </a:rPr>
              <a:t>: Chris Moore / Darrell Tripp (</a:t>
            </a:r>
            <a:r>
              <a:rPr kumimoji="0" lang="en-US" sz="900" b="0" i="0" u="none" strike="noStrike" kern="1200" cap="none" spc="0" normalizeH="0" baseline="0" noProof="0" dirty="0" err="1">
                <a:ln>
                  <a:noFill/>
                </a:ln>
                <a:solidFill>
                  <a:prstClr val="black"/>
                </a:solidFill>
                <a:effectLst/>
                <a:uLnTx/>
                <a:uFillTx/>
                <a:latin typeface="Calibri"/>
                <a:ea typeface="+mn-ea"/>
                <a:cs typeface="+mn-cs"/>
              </a:rPr>
              <a:t>Alion</a:t>
            </a:r>
            <a:r>
              <a:rPr kumimoji="0" lang="en-US" sz="900" b="0" i="0" u="none" strike="noStrike" kern="1200" cap="none" spc="0" normalizeH="0" baseline="0" noProof="0" dirty="0">
                <a:ln>
                  <a:noFill/>
                </a:ln>
                <a:solidFill>
                  <a:prstClr val="black"/>
                </a:solidFill>
                <a:effectLst/>
                <a:uLnTx/>
                <a:uFillTx/>
                <a:latin typeface="Calibri"/>
                <a:ea typeface="+mn-ea"/>
                <a:cs typeface="+mn-cs"/>
              </a:rPr>
              <a:t>) </a:t>
            </a:r>
            <a:r>
              <a:rPr kumimoji="0" lang="en-US" sz="900" b="0" i="0" u="none" strike="noStrike" kern="1200" cap="none" spc="0" normalizeH="0" baseline="0" noProof="0" dirty="0" smtClean="0">
                <a:ln>
                  <a:noFill/>
                </a:ln>
                <a:solidFill>
                  <a:prstClr val="black"/>
                </a:solidFill>
                <a:effectLst/>
                <a:uLnTx/>
                <a:uFillTx/>
                <a:latin typeface="Calibri"/>
                <a:ea typeface="+mn-ea"/>
                <a:cs typeface="+mn-cs"/>
              </a:rPr>
              <a:t>  </a:t>
            </a:r>
            <a:r>
              <a:rPr kumimoji="0" lang="en-US" sz="900" b="0" i="0" u="none" strike="noStrike" kern="1200" cap="none" spc="0" normalizeH="0" baseline="0" noProof="0" dirty="0" smtClean="0">
                <a:ln>
                  <a:noFill/>
                </a:ln>
                <a:effectLst/>
                <a:uLnTx/>
                <a:uFillTx/>
                <a:latin typeface="Calibri"/>
                <a:ea typeface="+mn-ea"/>
                <a:cs typeface="+mn-cs"/>
              </a:rPr>
              <a:t>24 Sep 2020</a:t>
            </a:r>
            <a:r>
              <a:rPr kumimoji="0" lang="en-US" sz="9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9" name="TextBox 8"/>
          <p:cNvSpPr txBox="1"/>
          <p:nvPr/>
        </p:nvSpPr>
        <p:spPr>
          <a:xfrm>
            <a:off x="6933840" y="1222393"/>
            <a:ext cx="1013419" cy="230832"/>
          </a:xfrm>
          <a:prstGeom prst="rect">
            <a:avLst/>
          </a:prstGeom>
          <a:noFill/>
        </p:spPr>
        <p:txBody>
          <a:bodyPr wrap="none"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75"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HBG POC</a:t>
            </a:r>
            <a:r>
              <a:rPr kumimoji="0" lang="en-US" sz="675" b="0" i="0" u="none" strike="noStrike" kern="1200" cap="none" spc="0" normalizeH="0" baseline="0" noProof="0" dirty="0">
                <a:ln>
                  <a:noFill/>
                </a:ln>
                <a:solidFill>
                  <a:prstClr val="black"/>
                </a:solidFill>
                <a:effectLst/>
                <a:uLnTx/>
                <a:uFillTx/>
                <a:latin typeface="Calibri"/>
                <a:ea typeface="+mn-ea"/>
                <a:cs typeface="+mn-cs"/>
              </a:rPr>
              <a:t>:  </a:t>
            </a:r>
            <a:r>
              <a:rPr kumimoji="0" lang="en-US" sz="900" b="0" i="0" u="none" strike="noStrike" kern="1200" cap="none" spc="0" normalizeH="0" baseline="0" noProof="0" dirty="0">
                <a:ln>
                  <a:noFill/>
                </a:ln>
                <a:solidFill>
                  <a:prstClr val="black"/>
                </a:solidFill>
                <a:effectLst/>
                <a:uLnTx/>
                <a:uFillTx/>
                <a:latin typeface="Calibri"/>
                <a:ea typeface="+mn-ea"/>
                <a:cs typeface="+mn-cs"/>
              </a:rPr>
              <a:t>Mike</a:t>
            </a:r>
            <a:r>
              <a:rPr kumimoji="0" lang="en-US" sz="675" b="0" i="0" u="none" strike="noStrike" kern="1200" cap="none" spc="0" normalizeH="0" baseline="0" noProof="0" dirty="0">
                <a:ln>
                  <a:noFill/>
                </a:ln>
                <a:solidFill>
                  <a:prstClr val="black"/>
                </a:solidFill>
                <a:effectLst/>
                <a:uLnTx/>
                <a:uFillTx/>
                <a:latin typeface="Calibri"/>
                <a:ea typeface="+mn-ea"/>
                <a:cs typeface="+mn-cs"/>
              </a:rPr>
              <a:t> </a:t>
            </a:r>
            <a:r>
              <a:rPr kumimoji="0" lang="en-US" sz="675" b="0" i="0" u="none" strike="noStrike" kern="1200" cap="none" spc="0" normalizeH="0" baseline="0" noProof="0" dirty="0" err="1">
                <a:ln>
                  <a:noFill/>
                </a:ln>
                <a:solidFill>
                  <a:prstClr val="black"/>
                </a:solidFill>
                <a:effectLst/>
                <a:uLnTx/>
                <a:uFillTx/>
                <a:latin typeface="Calibri"/>
                <a:ea typeface="+mn-ea"/>
                <a:cs typeface="+mn-cs"/>
              </a:rPr>
              <a:t>Sipps</a:t>
            </a:r>
            <a:endParaRPr kumimoji="0" lang="en-US" sz="675"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4" name="Straight Connector 13"/>
          <p:cNvCxnSpPr/>
          <p:nvPr/>
        </p:nvCxnSpPr>
        <p:spPr>
          <a:xfrm>
            <a:off x="2000250" y="1447800"/>
            <a:ext cx="5238750"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2" y="2355090"/>
            <a:ext cx="251992" cy="404085"/>
          </a:xfrm>
          <a:prstGeom prst="rect">
            <a:avLst/>
          </a:prstGeom>
          <a:noFill/>
        </p:spPr>
        <p:txBody>
          <a:bodyPr wrap="none" rtlCol="0">
            <a:spAutoFit/>
          </a:bodyPr>
          <a:lstStyle/>
          <a:p>
            <a:pPr marL="66973" marR="0" lvl="0" indent="-66973" algn="l" defTabSz="514350" rtl="0" eaLnBrk="1" fontAlgn="auto" latinLnBrk="0" hangingPunct="1">
              <a:lnSpc>
                <a:spcPct val="100000"/>
              </a:lnSpc>
              <a:spcBef>
                <a:spcPts val="0"/>
              </a:spcBef>
              <a:spcAft>
                <a:spcPts val="0"/>
              </a:spcAft>
              <a:buClrTx/>
              <a:buSzTx/>
              <a:buFont typeface="Arial" pitchFamily="34" charset="0"/>
              <a:buChar char="•"/>
              <a:tabLst/>
              <a:defRPr/>
            </a:pPr>
            <a:endParaRPr kumimoji="0" lang="en-US" sz="1013"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p:cNvSpPr txBox="1"/>
          <p:nvPr/>
        </p:nvSpPr>
        <p:spPr>
          <a:xfrm>
            <a:off x="4380594" y="1473200"/>
            <a:ext cx="2858406" cy="276999"/>
          </a:xfrm>
          <a:prstGeom prst="rect">
            <a:avLst/>
          </a:prstGeom>
          <a:solidFill>
            <a:schemeClr val="tx2"/>
          </a:solidFill>
        </p:spPr>
        <p:txBody>
          <a:bodyPr wrap="square"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Schedule / Milestones</a:t>
            </a:r>
            <a:endParaRPr kumimoji="0" lang="en-US" sz="12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25" name="Slide Number Placeholder 10"/>
          <p:cNvSpPr>
            <a:spLocks noGrp="1"/>
          </p:cNvSpPr>
          <p:nvPr>
            <p:ph type="sldNum" sz="quarter" idx="12"/>
          </p:nvPr>
        </p:nvSpPr>
        <p:spPr>
          <a:xfrm>
            <a:off x="5943600" y="5229225"/>
            <a:ext cx="1200150" cy="128588"/>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prstClr val="black"/>
                </a:solidFill>
                <a:effectLst/>
                <a:uLnTx/>
                <a:uFillTx/>
                <a:latin typeface="Calibri"/>
                <a:ea typeface="+mn-ea"/>
                <a:cs typeface="+mn-cs"/>
              </a:rPr>
              <a:t>		</a:t>
            </a:r>
            <a:endParaRPr kumimoji="0" lang="en-US" sz="900" b="0" i="0" u="none" strike="noStrike" kern="1200" cap="none" spc="0" normalizeH="0" baseline="0" noProof="0" dirty="0">
              <a:ln>
                <a:noFill/>
              </a:ln>
              <a:solidFill>
                <a:srgbClr val="00297A"/>
              </a:solidFill>
              <a:effectLst/>
              <a:uLnTx/>
              <a:uFillTx/>
              <a:latin typeface="Arial"/>
              <a:ea typeface="+mn-ea"/>
              <a:cs typeface="+mn-cs"/>
            </a:endParaRPr>
          </a:p>
          <a:p>
            <a:pPr marL="0" marR="0" lvl="0" indent="0" algn="r" defTabSz="514350" rtl="0" eaLnBrk="1" fontAlgn="auto" latinLnBrk="0" hangingPunct="1">
              <a:lnSpc>
                <a:spcPct val="150000"/>
              </a:lnSpc>
              <a:spcBef>
                <a:spcPts val="0"/>
              </a:spcBef>
              <a:spcAft>
                <a:spcPts val="0"/>
              </a:spcAft>
              <a:buClrTx/>
              <a:buSzTx/>
              <a:buFontTx/>
              <a:buNone/>
              <a:tabLst/>
              <a:defRPr/>
            </a:pPr>
            <a:endParaRPr kumimoji="0" lang="en-US" sz="788"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7" name="Straight Connector 26"/>
          <p:cNvCxnSpPr/>
          <p:nvPr/>
        </p:nvCxnSpPr>
        <p:spPr>
          <a:xfrm>
            <a:off x="2000250" y="3608051"/>
            <a:ext cx="526920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2057400"/>
            <a:ext cx="0" cy="3300413"/>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2025067" y="3635039"/>
            <a:ext cx="2571750" cy="276999"/>
          </a:xfrm>
          <a:prstGeom prst="rect">
            <a:avLst/>
          </a:prstGeom>
          <a:solidFill>
            <a:schemeClr val="tx2"/>
          </a:solidFill>
        </p:spPr>
        <p:txBody>
          <a:bodyPr wrap="square"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Key Issues / Status</a:t>
            </a:r>
          </a:p>
        </p:txBody>
      </p:sp>
      <p:sp>
        <p:nvSpPr>
          <p:cNvPr id="33" name="TextBox 32"/>
          <p:cNvSpPr txBox="1"/>
          <p:nvPr/>
        </p:nvSpPr>
        <p:spPr>
          <a:xfrm>
            <a:off x="1820157" y="1473200"/>
            <a:ext cx="2846498" cy="276999"/>
          </a:xfrm>
          <a:prstGeom prst="rect">
            <a:avLst/>
          </a:prstGeom>
          <a:solidFill>
            <a:schemeClr val="tx2"/>
          </a:solidFill>
        </p:spPr>
        <p:txBody>
          <a:bodyPr wrap="square"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Description</a:t>
            </a:r>
            <a:endParaRPr kumimoji="0" lang="en-US" sz="12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34" name="TextBox 33"/>
          <p:cNvSpPr txBox="1"/>
          <p:nvPr/>
        </p:nvSpPr>
        <p:spPr>
          <a:xfrm>
            <a:off x="4572000" y="3632300"/>
            <a:ext cx="2697454" cy="304700"/>
          </a:xfrm>
          <a:prstGeom prst="rect">
            <a:avLst/>
          </a:prstGeom>
          <a:solidFill>
            <a:schemeClr val="tx2"/>
          </a:solidFill>
        </p:spPr>
        <p:txBody>
          <a:bodyPr wrap="square"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Recommendation/ Status</a:t>
            </a:r>
          </a:p>
        </p:txBody>
      </p:sp>
      <p:sp>
        <p:nvSpPr>
          <p:cNvPr id="38" name="TextBox 37"/>
          <p:cNvSpPr txBox="1"/>
          <p:nvPr/>
        </p:nvSpPr>
        <p:spPr>
          <a:xfrm>
            <a:off x="1752600" y="1905000"/>
            <a:ext cx="2808685" cy="415498"/>
          </a:xfrm>
          <a:prstGeom prst="rect">
            <a:avLst/>
          </a:prstGeom>
          <a:noFill/>
        </p:spPr>
        <p:txBody>
          <a:bodyPr wrap="square" rtlCol="0">
            <a:spAutoFit/>
          </a:bodyPr>
          <a:lstStyle/>
          <a:p>
            <a:pPr marL="160735" marR="0" lvl="0" indent="-160735" algn="l" defTabSz="51435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Re-write E-8 Program Protection Plan (PPP)</a:t>
            </a:r>
          </a:p>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30" name="TextBox 29"/>
          <p:cNvSpPr txBox="1"/>
          <p:nvPr/>
        </p:nvSpPr>
        <p:spPr>
          <a:xfrm>
            <a:off x="4651579" y="4035597"/>
            <a:ext cx="3133214" cy="1578894"/>
          </a:xfrm>
          <a:prstGeom prst="rect">
            <a:avLst/>
          </a:prstGeom>
          <a:noFill/>
        </p:spPr>
        <p:txBody>
          <a:bodyPr wrap="square"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RECOMMENDATION:  </a:t>
            </a:r>
            <a:r>
              <a:rPr kumimoji="0" lang="en-US" sz="1050" b="0" i="0" u="none" strike="noStrike" kern="1200" cap="none" spc="0" normalizeH="0" baseline="0" noProof="0" dirty="0">
                <a:ln>
                  <a:noFill/>
                </a:ln>
                <a:solidFill>
                  <a:prstClr val="black"/>
                </a:solidFill>
                <a:effectLst/>
                <a:uLnTx/>
                <a:uFillTx/>
                <a:latin typeface="Calibri"/>
                <a:ea typeface="+mn-ea"/>
                <a:cs typeface="+mn-cs"/>
              </a:rPr>
              <a:t>Complete re-write and provide to Government for review </a:t>
            </a:r>
          </a:p>
          <a:p>
            <a:pPr marL="0" marR="0" lvl="0" indent="0" algn="l" defTabSz="514350" rtl="0" eaLnBrk="1" fontAlgn="auto" latinLnBrk="0" hangingPunct="1">
              <a:lnSpc>
                <a:spcPct val="15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r>
              <a:rPr kumimoji="0" lang="en-US" sz="1050" b="1" i="0" u="none" strike="noStrike" kern="1200" cap="none" spc="0" normalizeH="0" baseline="0" noProof="0" dirty="0">
                <a:ln>
                  <a:noFill/>
                </a:ln>
                <a:solidFill>
                  <a:prstClr val="black"/>
                </a:solidFill>
                <a:effectLst/>
                <a:uLnTx/>
                <a:uFillTx/>
                <a:latin typeface="Calibri"/>
                <a:ea typeface="+mn-ea"/>
                <a:cs typeface="+mn-cs"/>
              </a:rPr>
              <a:t>STATUS</a:t>
            </a:r>
            <a:r>
              <a:rPr kumimoji="0" lang="en-US" sz="1050" b="1" i="0" u="none" strike="noStrike" kern="1200" cap="none" spc="0" normalizeH="0" baseline="0" noProof="0" dirty="0">
                <a:ln>
                  <a:noFill/>
                </a:ln>
                <a:solidFill>
                  <a:srgbClr val="00B050"/>
                </a:solidFill>
                <a:effectLst/>
                <a:uLnTx/>
                <a:uFillTx/>
                <a:latin typeface="Calibri"/>
                <a:ea typeface="+mn-ea"/>
                <a:cs typeface="+mn-cs"/>
              </a:rPr>
              <a:t>: Program Protection Plan CC and CPI information will be updated and ready for HBG review NLT 17 Sep 2020.</a:t>
            </a:r>
          </a:p>
          <a:p>
            <a:pPr marL="0" marR="0" lvl="0" indent="0" algn="l" defTabSz="514350" rtl="0" eaLnBrk="1" fontAlgn="auto" latinLnBrk="0" hangingPunct="1">
              <a:lnSpc>
                <a:spcPct val="15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1" indent="0" algn="l" defTabSz="514350" rtl="0" eaLnBrk="1" fontAlgn="auto" latinLnBrk="0" hangingPunct="1">
              <a:lnSpc>
                <a:spcPct val="100000"/>
              </a:lnSpc>
              <a:spcBef>
                <a:spcPct val="20000"/>
              </a:spcBef>
              <a:spcAft>
                <a:spcPts val="0"/>
              </a:spcAft>
              <a:buClr>
                <a:srgbClr val="002060"/>
              </a:buClr>
              <a:buSzTx/>
              <a:buFontTx/>
              <a:buNone/>
              <a:tabLst/>
              <a:defRPr/>
            </a:pPr>
            <a:endParaRPr kumimoji="0" lang="en-US" sz="1050" b="0" i="0" u="none" strike="noStrike" kern="1200" cap="none" spc="0" normalizeH="0" baseline="0" noProof="0" dirty="0">
              <a:ln>
                <a:noFill/>
              </a:ln>
              <a:solidFill>
                <a:srgbClr val="002060"/>
              </a:solidFill>
              <a:effectLst/>
              <a:uLnTx/>
              <a:uFillTx/>
              <a:latin typeface="Calibri"/>
              <a:ea typeface="+mn-ea"/>
              <a:cs typeface="+mn-cs"/>
            </a:endParaRPr>
          </a:p>
        </p:txBody>
      </p:sp>
      <p:sp>
        <p:nvSpPr>
          <p:cNvPr id="36" name="TextBox 35"/>
          <p:cNvSpPr txBox="1"/>
          <p:nvPr/>
        </p:nvSpPr>
        <p:spPr>
          <a:xfrm>
            <a:off x="4382772" y="762000"/>
            <a:ext cx="309700" cy="196208"/>
          </a:xfrm>
          <a:prstGeom prst="rect">
            <a:avLst/>
          </a:prstGeom>
          <a:noFill/>
        </p:spPr>
        <p:txBody>
          <a:bodyPr wrap="none"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75" b="1" i="0" u="none" strike="noStrike" kern="1200" cap="none" spc="0" normalizeH="0" baseline="0" noProof="0" dirty="0">
                <a:ln>
                  <a:noFill/>
                </a:ln>
                <a:solidFill>
                  <a:srgbClr val="FF0000"/>
                </a:solidFill>
                <a:effectLst/>
                <a:uLnTx/>
                <a:uFillTx/>
                <a:latin typeface="Calibri"/>
                <a:ea typeface="+mn-ea"/>
                <a:cs typeface="+mn-cs"/>
              </a:rPr>
              <a:t>CUI</a:t>
            </a:r>
          </a:p>
        </p:txBody>
      </p:sp>
      <p:sp>
        <p:nvSpPr>
          <p:cNvPr id="37" name="TextBox 36"/>
          <p:cNvSpPr txBox="1"/>
          <p:nvPr/>
        </p:nvSpPr>
        <p:spPr>
          <a:xfrm>
            <a:off x="4406435" y="5325605"/>
            <a:ext cx="309700" cy="196208"/>
          </a:xfrm>
          <a:prstGeom prst="rect">
            <a:avLst/>
          </a:prstGeom>
          <a:noFill/>
        </p:spPr>
        <p:txBody>
          <a:bodyPr wrap="none"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75" b="1" i="0" u="none" strike="noStrike" kern="1200" cap="none" spc="0" normalizeH="0" baseline="0" noProof="0" dirty="0">
                <a:ln>
                  <a:noFill/>
                </a:ln>
                <a:solidFill>
                  <a:srgbClr val="FF0000"/>
                </a:solidFill>
                <a:effectLst/>
                <a:uLnTx/>
                <a:uFillTx/>
                <a:latin typeface="Calibri"/>
                <a:ea typeface="+mn-ea"/>
                <a:cs typeface="+mn-cs"/>
              </a:rPr>
              <a:t>CUI</a:t>
            </a:r>
          </a:p>
        </p:txBody>
      </p:sp>
      <p:sp>
        <p:nvSpPr>
          <p:cNvPr id="29" name="TextBox 28"/>
          <p:cNvSpPr txBox="1"/>
          <p:nvPr/>
        </p:nvSpPr>
        <p:spPr>
          <a:xfrm>
            <a:off x="4648200" y="1833445"/>
            <a:ext cx="3979000" cy="2031325"/>
          </a:xfrm>
          <a:prstGeom prst="rect">
            <a:avLst/>
          </a:prstGeom>
          <a:noFill/>
        </p:spPr>
        <p:txBody>
          <a:bodyPr wrap="square" rtlCol="0" anchor="ctr">
            <a:spAutoFit/>
          </a:bodyPr>
          <a:lstStyle/>
          <a:p>
            <a:pPr marL="160735" marR="0" lvl="0" indent="-160735" algn="l" defTabSz="51435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Combined verbiage from current E-8 PPP (2014) and Current PPP effort (2020)</a:t>
            </a:r>
          </a:p>
          <a:p>
            <a:pPr marL="160735" marR="0" lvl="0" indent="-160735" algn="l" defTabSz="51435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50" b="1" i="0" u="none" strike="noStrike" kern="12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160735" marR="0" lvl="0" indent="-160735" algn="l" defTabSz="51435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CC and CPI data has been updated and is scheduled for the Non-Advocate Review (NAR) on 2 Sep 2020</a:t>
            </a:r>
          </a:p>
          <a:p>
            <a:pPr marL="160735" marR="0" lvl="0" indent="-160735" algn="l" defTabSz="51435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50" b="1" i="0" u="none" strike="noStrike" kern="12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160735" marR="0" lvl="0" indent="-160735" algn="l" defTabSz="51435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NAR Review with HBG (Mr. Mangrum) is scheduled for 18 Sep 2020</a:t>
            </a:r>
          </a:p>
          <a:p>
            <a:pPr marL="160735" marR="0" lvl="0" indent="-160735" algn="l" defTabSz="51435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50" b="1" i="0" u="none" strike="noStrike" kern="12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160735" marR="0" lvl="0" indent="-160735" algn="l" defTabSz="51435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05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Final Review with HBEN (Mr. Falcone) for CC/CPI completion TBD.</a:t>
            </a:r>
          </a:p>
          <a:p>
            <a:pPr marL="160735" marR="0" lvl="0" indent="-160735" algn="l" defTabSz="51435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50" b="0" i="0" u="none" strike="noStrike" kern="12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160735" marR="0" lvl="0" indent="-160735" algn="l" defTabSz="51435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p:cNvSpPr txBox="1"/>
          <p:nvPr/>
        </p:nvSpPr>
        <p:spPr>
          <a:xfrm>
            <a:off x="1994638" y="4038600"/>
            <a:ext cx="2557130" cy="803297"/>
          </a:xfrm>
          <a:prstGeom prst="rect">
            <a:avLst/>
          </a:prstGeom>
          <a:noFill/>
        </p:spPr>
        <p:txBody>
          <a:bodyPr wrap="square"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alibri"/>
                <a:ea typeface="+mn-ea"/>
                <a:cs typeface="+mn-cs"/>
              </a:rPr>
              <a:t>Issues:  PPP </a:t>
            </a:r>
            <a:r>
              <a:rPr kumimoji="0" lang="en-US" sz="1050" b="0" i="0" u="none" strike="noStrike" kern="1200" cap="none" spc="0" normalizeH="0" baseline="0" noProof="0" dirty="0">
                <a:ln>
                  <a:noFill/>
                </a:ln>
                <a:solidFill>
                  <a:prstClr val="black"/>
                </a:solidFill>
                <a:effectLst/>
                <a:uLnTx/>
                <a:uFillTx/>
                <a:latin typeface="Calibri"/>
                <a:ea typeface="+mn-ea"/>
                <a:cs typeface="+mn-cs"/>
              </a:rPr>
              <a:t>was last updated in Dec 2014</a:t>
            </a:r>
          </a:p>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1" indent="0" algn="l" defTabSz="514350" rtl="0" eaLnBrk="1" fontAlgn="auto" latinLnBrk="0" hangingPunct="1">
              <a:lnSpc>
                <a:spcPct val="100000"/>
              </a:lnSpc>
              <a:spcBef>
                <a:spcPct val="20000"/>
              </a:spcBef>
              <a:spcAft>
                <a:spcPts val="0"/>
              </a:spcAft>
              <a:buClr>
                <a:srgbClr val="002060"/>
              </a:buClr>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Status:</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130373" marR="0" lvl="1" indent="-130373" algn="l" defTabSz="51435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On-going (95% complete)</a:t>
            </a:r>
          </a:p>
        </p:txBody>
      </p:sp>
      <p:sp>
        <p:nvSpPr>
          <p:cNvPr id="40" name="TextBox 39"/>
          <p:cNvSpPr txBox="1"/>
          <p:nvPr/>
        </p:nvSpPr>
        <p:spPr>
          <a:xfrm>
            <a:off x="3205907" y="5483732"/>
            <a:ext cx="2779832" cy="213585"/>
          </a:xfrm>
          <a:prstGeom prst="rect">
            <a:avLst/>
          </a:prstGeom>
          <a:noFill/>
        </p:spPr>
        <p:txBody>
          <a:bodyPr wrap="square"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srgbClr val="4F81BD">
                    <a:lumMod val="50000"/>
                  </a:srgbClr>
                </a:solidFill>
                <a:effectLst/>
                <a:uLnTx/>
                <a:uFillTx/>
                <a:latin typeface="Calibri"/>
                <a:ea typeface="+mn-ea"/>
                <a:cs typeface="+mn-cs"/>
              </a:rPr>
              <a:t>Updates, </a:t>
            </a:r>
            <a:r>
              <a:rPr kumimoji="0" lang="en-US" sz="788" b="0" i="0" u="none" strike="noStrike" kern="1200" cap="none" spc="0" normalizeH="0" baseline="0" noProof="0" dirty="0">
                <a:ln>
                  <a:noFill/>
                </a:ln>
                <a:solidFill>
                  <a:srgbClr val="00B050"/>
                </a:solidFill>
                <a:effectLst/>
                <a:uLnTx/>
                <a:uFillTx/>
                <a:latin typeface="Calibri"/>
                <a:ea typeface="+mn-ea"/>
                <a:cs typeface="+mn-cs"/>
              </a:rPr>
              <a:t>Green is on track/complete, </a:t>
            </a:r>
            <a:r>
              <a:rPr kumimoji="0" lang="en-US" sz="788" b="0" i="0" u="none" strike="noStrike" kern="1200" cap="none" spc="0" normalizeH="0" baseline="0" noProof="0" dirty="0">
                <a:ln>
                  <a:noFill/>
                </a:ln>
                <a:solidFill>
                  <a:prstClr val="black"/>
                </a:solidFill>
                <a:effectLst/>
                <a:uLnTx/>
                <a:uFillTx/>
                <a:latin typeface="Calibri"/>
                <a:ea typeface="+mn-ea"/>
                <a:cs typeface="+mn-cs"/>
              </a:rPr>
              <a:t>black future</a:t>
            </a:r>
            <a:r>
              <a:rPr kumimoji="0" lang="en-US" sz="788" b="0" i="0" u="none" strike="noStrike" kern="1200" cap="none" spc="0" normalizeH="0" baseline="0" noProof="0" dirty="0">
                <a:ln>
                  <a:noFill/>
                </a:ln>
                <a:solidFill>
                  <a:srgbClr val="00B050"/>
                </a:solidFill>
                <a:effectLst/>
                <a:uLnTx/>
                <a:uFillTx/>
                <a:latin typeface="Calibri"/>
                <a:ea typeface="+mn-ea"/>
                <a:cs typeface="+mn-cs"/>
              </a:rPr>
              <a:t>, </a:t>
            </a:r>
            <a:r>
              <a:rPr kumimoji="0" lang="en-US" sz="788" b="0" i="0" u="none" strike="noStrike" kern="1200" cap="none" spc="0" normalizeH="0" baseline="0" noProof="0" dirty="0">
                <a:ln>
                  <a:noFill/>
                </a:ln>
                <a:solidFill>
                  <a:srgbClr val="FF0000"/>
                </a:solidFill>
                <a:effectLst/>
                <a:uLnTx/>
                <a:uFillTx/>
                <a:latin typeface="Calibri"/>
                <a:ea typeface="+mn-ea"/>
                <a:cs typeface="+mn-cs"/>
              </a:rPr>
              <a:t>Red is late</a:t>
            </a:r>
          </a:p>
        </p:txBody>
      </p:sp>
    </p:spTree>
    <p:extLst>
      <p:ext uri="{BB962C8B-B14F-4D97-AF65-F5344CB8AC3E}">
        <p14:creationId xmlns:p14="http://schemas.microsoft.com/office/powerpoint/2010/main" val="9450970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0253" y="990600"/>
            <a:ext cx="5057774" cy="259045"/>
          </a:xfrm>
          <a:prstGeom prst="rect">
            <a:avLst/>
          </a:prstGeom>
          <a:noFill/>
        </p:spPr>
        <p:txBody>
          <a:bodyPr wrap="square" rtlCol="0">
            <a:spAutoFit/>
          </a:bodyPr>
          <a:lstStyle/>
          <a:p>
            <a:pPr marL="1190328" marR="0" lvl="0" indent="-1190328" algn="l" defTabSz="514350" rtl="0" eaLnBrk="1" fontAlgn="auto" latinLnBrk="0" hangingPunct="1">
              <a:lnSpc>
                <a:spcPts val="1294"/>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497D">
                    <a:lumMod val="75000"/>
                  </a:srgbClr>
                </a:solidFill>
                <a:effectLst/>
                <a:uLnTx/>
                <a:uFillTx/>
                <a:latin typeface="Calibri"/>
                <a:ea typeface="+mn-ea"/>
                <a:cs typeface="+mn-cs"/>
              </a:rPr>
              <a:t>Program: 					                         </a:t>
            </a:r>
            <a:r>
              <a:rPr kumimoji="0" lang="en-US" sz="1800" b="1" i="0" u="none" strike="noStrike" kern="1200" cap="none" spc="0" normalizeH="0" baseline="0" noProof="0" dirty="0">
                <a:ln>
                  <a:noFill/>
                </a:ln>
                <a:solidFill>
                  <a:srgbClr val="FF0000"/>
                </a:solidFill>
                <a:effectLst/>
                <a:uLnTx/>
                <a:uFillTx/>
                <a:latin typeface="Calibri"/>
                <a:ea typeface="+mn-ea"/>
                <a:cs typeface="+mn-cs"/>
              </a:rPr>
              <a:t>SEP</a:t>
            </a:r>
          </a:p>
        </p:txBody>
      </p:sp>
      <p:sp>
        <p:nvSpPr>
          <p:cNvPr id="5" name="TextBox 4"/>
          <p:cNvSpPr txBox="1"/>
          <p:nvPr/>
        </p:nvSpPr>
        <p:spPr>
          <a:xfrm>
            <a:off x="2000251" y="1171934"/>
            <a:ext cx="1032655" cy="196208"/>
          </a:xfrm>
          <a:prstGeom prst="rect">
            <a:avLst/>
          </a:prstGeom>
          <a:noFill/>
        </p:spPr>
        <p:txBody>
          <a:bodyPr wrap="none"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75"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Program</a:t>
            </a:r>
            <a:r>
              <a:rPr kumimoji="0" lang="en-US" sz="675" b="0" i="0" u="none" strike="noStrike" kern="1200" cap="none" spc="0" normalizeH="0" baseline="0" noProof="0" dirty="0">
                <a:ln>
                  <a:noFill/>
                </a:ln>
                <a:solidFill>
                  <a:prstClr val="black"/>
                </a:solidFill>
                <a:effectLst/>
                <a:uLnTx/>
                <a:uFillTx/>
                <a:latin typeface="Calibri"/>
                <a:ea typeface="+mn-ea"/>
                <a:cs typeface="+mn-cs"/>
              </a:rPr>
              <a:t>:  MECSIP</a:t>
            </a:r>
          </a:p>
        </p:txBody>
      </p:sp>
      <p:sp>
        <p:nvSpPr>
          <p:cNvPr id="7" name="TextBox 6"/>
          <p:cNvSpPr txBox="1"/>
          <p:nvPr/>
        </p:nvSpPr>
        <p:spPr>
          <a:xfrm>
            <a:off x="3941888" y="1171934"/>
            <a:ext cx="2262158" cy="196208"/>
          </a:xfrm>
          <a:prstGeom prst="rect">
            <a:avLst/>
          </a:prstGeom>
          <a:noFill/>
        </p:spPr>
        <p:txBody>
          <a:bodyPr wrap="none"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75"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WSIP POC</a:t>
            </a:r>
            <a:r>
              <a:rPr kumimoji="0" lang="en-US" sz="675" b="0" i="0" u="none" strike="noStrike" kern="1200" cap="none" spc="0" normalizeH="0" baseline="0" noProof="0" dirty="0">
                <a:ln>
                  <a:noFill/>
                </a:ln>
                <a:solidFill>
                  <a:prstClr val="black"/>
                </a:solidFill>
                <a:effectLst/>
                <a:uLnTx/>
                <a:uFillTx/>
                <a:latin typeface="Calibri"/>
                <a:ea typeface="+mn-ea"/>
                <a:cs typeface="+mn-cs"/>
              </a:rPr>
              <a:t>: Dodd Hamlin/Darrell Tripp (</a:t>
            </a:r>
            <a:r>
              <a:rPr kumimoji="0" lang="en-US" sz="675" b="0" i="0" u="none" strike="noStrike" kern="1200" cap="none" spc="0" normalizeH="0" baseline="0" noProof="0" dirty="0" err="1">
                <a:ln>
                  <a:noFill/>
                </a:ln>
                <a:solidFill>
                  <a:prstClr val="black"/>
                </a:solidFill>
                <a:effectLst/>
                <a:uLnTx/>
                <a:uFillTx/>
                <a:latin typeface="Calibri"/>
                <a:ea typeface="+mn-ea"/>
                <a:cs typeface="+mn-cs"/>
              </a:rPr>
              <a:t>Alion</a:t>
            </a:r>
            <a:r>
              <a:rPr kumimoji="0" lang="en-US" sz="675" b="0" i="0" u="none" strike="noStrike" kern="1200" cap="none" spc="0" normalizeH="0" baseline="0" noProof="0" dirty="0">
                <a:ln>
                  <a:noFill/>
                </a:ln>
                <a:solidFill>
                  <a:prstClr val="black"/>
                </a:solidFill>
                <a:effectLst/>
                <a:uLnTx/>
                <a:uFillTx/>
                <a:latin typeface="Calibri"/>
                <a:ea typeface="+mn-ea"/>
                <a:cs typeface="+mn-cs"/>
              </a:rPr>
              <a:t>)  </a:t>
            </a:r>
            <a:r>
              <a:rPr kumimoji="0" lang="en-US" sz="675" b="0" i="0" u="none" strike="noStrike" kern="1200" cap="none" spc="0" normalizeH="0" baseline="0" noProof="0" dirty="0" smtClean="0">
                <a:ln>
                  <a:noFill/>
                </a:ln>
                <a:effectLst/>
                <a:uLnTx/>
                <a:uFillTx/>
                <a:latin typeface="Calibri"/>
                <a:ea typeface="+mn-ea"/>
                <a:cs typeface="+mn-cs"/>
              </a:rPr>
              <a:t>24 Sep 2020</a:t>
            </a:r>
            <a:r>
              <a:rPr kumimoji="0" lang="en-US" sz="675" b="0" i="0" u="none" strike="noStrike" kern="1200" cap="none" spc="0" normalizeH="0" baseline="0" noProof="0" dirty="0">
                <a:ln>
                  <a:noFill/>
                </a:ln>
                <a:solidFill>
                  <a:prstClr val="black"/>
                </a:solidFill>
                <a:effectLst/>
                <a:uLnTx/>
                <a:uFillTx/>
                <a:latin typeface="Calibri"/>
                <a:ea typeface="+mn-ea"/>
                <a:cs typeface="+mn-cs"/>
              </a:rPr>
              <a:t>	</a:t>
            </a:r>
          </a:p>
        </p:txBody>
      </p:sp>
      <p:sp>
        <p:nvSpPr>
          <p:cNvPr id="9" name="TextBox 8"/>
          <p:cNvSpPr txBox="1"/>
          <p:nvPr/>
        </p:nvSpPr>
        <p:spPr>
          <a:xfrm>
            <a:off x="6074984" y="1175392"/>
            <a:ext cx="976549" cy="196208"/>
          </a:xfrm>
          <a:prstGeom prst="rect">
            <a:avLst/>
          </a:prstGeom>
          <a:noFill/>
        </p:spPr>
        <p:txBody>
          <a:bodyPr wrap="none"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75"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HBG POC</a:t>
            </a:r>
            <a:r>
              <a:rPr kumimoji="0" lang="en-US" sz="675" b="0" i="0" u="none" strike="noStrike" kern="1200" cap="none" spc="0" normalizeH="0" baseline="0" noProof="0" dirty="0">
                <a:ln>
                  <a:noFill/>
                </a:ln>
                <a:solidFill>
                  <a:prstClr val="black"/>
                </a:solidFill>
                <a:effectLst/>
                <a:uLnTx/>
                <a:uFillTx/>
                <a:latin typeface="Calibri"/>
                <a:ea typeface="+mn-ea"/>
                <a:cs typeface="+mn-cs"/>
              </a:rPr>
              <a:t>:  Jesse Apple</a:t>
            </a:r>
          </a:p>
        </p:txBody>
      </p:sp>
      <p:cxnSp>
        <p:nvCxnSpPr>
          <p:cNvPr id="14" name="Straight Connector 13"/>
          <p:cNvCxnSpPr/>
          <p:nvPr/>
        </p:nvCxnSpPr>
        <p:spPr>
          <a:xfrm>
            <a:off x="1764348" y="1612900"/>
            <a:ext cx="5627052"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572002" y="2355090"/>
            <a:ext cx="251992" cy="404085"/>
          </a:xfrm>
          <a:prstGeom prst="rect">
            <a:avLst/>
          </a:prstGeom>
          <a:noFill/>
        </p:spPr>
        <p:txBody>
          <a:bodyPr wrap="none" rtlCol="0">
            <a:spAutoFit/>
          </a:bodyPr>
          <a:lstStyle/>
          <a:p>
            <a:pPr marL="66973" marR="0" lvl="0" indent="-66973" algn="l" defTabSz="514350" rtl="0" eaLnBrk="1" fontAlgn="auto" latinLnBrk="0" hangingPunct="1">
              <a:lnSpc>
                <a:spcPct val="100000"/>
              </a:lnSpc>
              <a:spcBef>
                <a:spcPts val="0"/>
              </a:spcBef>
              <a:spcAft>
                <a:spcPts val="0"/>
              </a:spcAft>
              <a:buClrTx/>
              <a:buSzTx/>
              <a:buFont typeface="Arial" pitchFamily="34" charset="0"/>
              <a:buChar char="•"/>
              <a:tabLst/>
              <a:defRPr/>
            </a:pPr>
            <a:endParaRPr kumimoji="0" lang="en-US" sz="1013"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p:cNvSpPr txBox="1"/>
          <p:nvPr/>
        </p:nvSpPr>
        <p:spPr>
          <a:xfrm>
            <a:off x="4324350" y="1366466"/>
            <a:ext cx="3067050" cy="248209"/>
          </a:xfrm>
          <a:prstGeom prst="rect">
            <a:avLst/>
          </a:prstGeom>
          <a:solidFill>
            <a:schemeClr val="tx2"/>
          </a:solidFill>
        </p:spPr>
        <p:txBody>
          <a:bodyPr wrap="square"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101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Schedule / Milestones</a:t>
            </a:r>
            <a:endParaRPr kumimoji="0" lang="en-US" sz="1013"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25" name="Slide Number Placeholder 10"/>
          <p:cNvSpPr>
            <a:spLocks noGrp="1"/>
          </p:cNvSpPr>
          <p:nvPr>
            <p:ph type="sldNum" sz="quarter" idx="12"/>
          </p:nvPr>
        </p:nvSpPr>
        <p:spPr>
          <a:xfrm>
            <a:off x="5943600" y="5229225"/>
            <a:ext cx="1200150" cy="128588"/>
          </a:xfrm>
        </p:spPr>
        <p:txBody>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prstClr val="black"/>
                </a:solidFill>
                <a:effectLst/>
                <a:uLnTx/>
                <a:uFillTx/>
                <a:latin typeface="Calibri"/>
                <a:ea typeface="+mn-ea"/>
                <a:cs typeface="+mn-cs"/>
              </a:rPr>
              <a:t>		</a:t>
            </a:r>
            <a:endParaRPr kumimoji="0" lang="en-US" sz="900" b="0" i="0" u="none" strike="noStrike" kern="1200" cap="none" spc="0" normalizeH="0" baseline="0" noProof="0" dirty="0">
              <a:ln>
                <a:noFill/>
              </a:ln>
              <a:solidFill>
                <a:srgbClr val="00297A"/>
              </a:solidFill>
              <a:effectLst/>
              <a:uLnTx/>
              <a:uFillTx/>
              <a:latin typeface="Arial"/>
              <a:ea typeface="+mn-ea"/>
              <a:cs typeface="+mn-cs"/>
            </a:endParaRPr>
          </a:p>
          <a:p>
            <a:pPr marL="0" marR="0" lvl="0" indent="0" algn="r" defTabSz="514350" rtl="0" eaLnBrk="1" fontAlgn="auto" latinLnBrk="0" hangingPunct="1">
              <a:lnSpc>
                <a:spcPct val="150000"/>
              </a:lnSpc>
              <a:spcBef>
                <a:spcPts val="0"/>
              </a:spcBef>
              <a:spcAft>
                <a:spcPts val="0"/>
              </a:spcAft>
              <a:buClrTx/>
              <a:buSzTx/>
              <a:buFontTx/>
              <a:buNone/>
              <a:tabLst/>
              <a:defRPr/>
            </a:pPr>
            <a:endParaRPr kumimoji="0" lang="en-US" sz="788"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7" name="Straight Connector 26"/>
          <p:cNvCxnSpPr/>
          <p:nvPr/>
        </p:nvCxnSpPr>
        <p:spPr>
          <a:xfrm>
            <a:off x="1764348" y="3352800"/>
            <a:ext cx="5627052"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V="1">
            <a:off x="4572000" y="1676400"/>
            <a:ext cx="0" cy="3300413"/>
          </a:xfrm>
          <a:prstGeom prst="line">
            <a:avLst/>
          </a:prstGeom>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764348" y="3104591"/>
            <a:ext cx="2807652" cy="248209"/>
          </a:xfrm>
          <a:prstGeom prst="rect">
            <a:avLst/>
          </a:prstGeom>
          <a:solidFill>
            <a:schemeClr val="tx2"/>
          </a:solidFill>
        </p:spPr>
        <p:txBody>
          <a:bodyPr wrap="square"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101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Key Issues / Status</a:t>
            </a:r>
          </a:p>
        </p:txBody>
      </p:sp>
      <p:sp>
        <p:nvSpPr>
          <p:cNvPr id="33" name="TextBox 32"/>
          <p:cNvSpPr txBox="1"/>
          <p:nvPr/>
        </p:nvSpPr>
        <p:spPr>
          <a:xfrm>
            <a:off x="1764348" y="1366466"/>
            <a:ext cx="3054272" cy="248209"/>
          </a:xfrm>
          <a:prstGeom prst="rect">
            <a:avLst/>
          </a:prstGeom>
          <a:solidFill>
            <a:schemeClr val="tx2"/>
          </a:solidFill>
        </p:spPr>
        <p:txBody>
          <a:bodyPr wrap="square"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101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Program Description</a:t>
            </a:r>
            <a:endParaRPr kumimoji="0" lang="en-US" sz="1013"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34" name="TextBox 33"/>
          <p:cNvSpPr txBox="1"/>
          <p:nvPr/>
        </p:nvSpPr>
        <p:spPr>
          <a:xfrm>
            <a:off x="4566642" y="3104591"/>
            <a:ext cx="2824758" cy="248209"/>
          </a:xfrm>
          <a:prstGeom prst="rect">
            <a:avLst/>
          </a:prstGeom>
          <a:solidFill>
            <a:schemeClr val="tx2"/>
          </a:solidFill>
        </p:spPr>
        <p:txBody>
          <a:bodyPr wrap="square"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101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rPr>
              <a:t>Recommendation/ Status</a:t>
            </a:r>
          </a:p>
        </p:txBody>
      </p:sp>
      <p:sp>
        <p:nvSpPr>
          <p:cNvPr id="38" name="TextBox 37"/>
          <p:cNvSpPr txBox="1"/>
          <p:nvPr/>
        </p:nvSpPr>
        <p:spPr>
          <a:xfrm>
            <a:off x="2035373" y="2033711"/>
            <a:ext cx="2550319" cy="369332"/>
          </a:xfrm>
          <a:prstGeom prst="rect">
            <a:avLst/>
          </a:prstGeom>
          <a:noFill/>
        </p:spPr>
        <p:txBody>
          <a:bodyPr wrap="square"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Re-write E-8 Systems Engineering Plan (SEP)</a:t>
            </a:r>
            <a:endParaRPr kumimoji="0" lang="en-US" sz="900" b="1"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30" name="TextBox 29"/>
          <p:cNvSpPr txBox="1"/>
          <p:nvPr/>
        </p:nvSpPr>
        <p:spPr>
          <a:xfrm>
            <a:off x="4595823" y="3581400"/>
            <a:ext cx="3133214" cy="1476045"/>
          </a:xfrm>
          <a:prstGeom prst="rect">
            <a:avLst/>
          </a:prstGeom>
          <a:noFill/>
        </p:spPr>
        <p:txBody>
          <a:bodyPr wrap="square"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a:ea typeface="+mn-ea"/>
                <a:cs typeface="+mn-cs"/>
              </a:rPr>
              <a:t>RECOMMENDATION:  </a:t>
            </a:r>
            <a:r>
              <a:rPr kumimoji="0" lang="en-US" sz="900" b="0" i="0" u="none" strike="noStrike" kern="1200" cap="none" spc="0" normalizeH="0" baseline="0" noProof="0" dirty="0">
                <a:ln>
                  <a:noFill/>
                </a:ln>
                <a:solidFill>
                  <a:prstClr val="black"/>
                </a:solidFill>
                <a:effectLst/>
                <a:uLnTx/>
                <a:uFillTx/>
                <a:latin typeface="Calibri"/>
                <a:ea typeface="+mn-ea"/>
                <a:cs typeface="+mn-cs"/>
              </a:rPr>
              <a:t>Complete re-write and provide to Government for review </a:t>
            </a:r>
          </a:p>
          <a:p>
            <a:pPr marL="0" marR="0" lvl="0" indent="0" algn="l" defTabSz="51435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a:ea typeface="+mn-ea"/>
                <a:cs typeface="+mn-cs"/>
              </a:rPr>
              <a:t> </a:t>
            </a:r>
            <a:r>
              <a:rPr kumimoji="0" lang="en-US" sz="900" b="1" i="0" u="none" strike="noStrike" kern="1200" cap="none" spc="0" normalizeH="0" baseline="0" noProof="0" dirty="0">
                <a:ln>
                  <a:noFill/>
                </a:ln>
                <a:solidFill>
                  <a:prstClr val="black"/>
                </a:solidFill>
                <a:effectLst/>
                <a:uLnTx/>
                <a:uFillTx/>
                <a:latin typeface="Calibri"/>
                <a:ea typeface="+mn-ea"/>
                <a:cs typeface="+mn-cs"/>
              </a:rPr>
              <a:t>STATUS: </a:t>
            </a:r>
            <a:r>
              <a:rPr kumimoji="0" lang="en-US" sz="900" b="0" i="0" u="none" strike="noStrike" kern="1200" cap="none" spc="0" normalizeH="0" baseline="0" noProof="0" dirty="0">
                <a:ln>
                  <a:noFill/>
                </a:ln>
                <a:solidFill>
                  <a:prstClr val="black"/>
                </a:solidFill>
                <a:effectLst/>
                <a:uLnTx/>
                <a:uFillTx/>
                <a:latin typeface="Calibri"/>
                <a:ea typeface="+mn-ea"/>
                <a:cs typeface="+mn-cs"/>
              </a:rPr>
              <a:t>On-going (99% complete) </a:t>
            </a:r>
          </a:p>
          <a:p>
            <a:pPr marL="0" marR="0" lvl="0" indent="0" algn="l" defTabSz="51435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B050"/>
                </a:solidFill>
                <a:effectLst/>
                <a:uLnTx/>
                <a:uFillTx/>
                <a:latin typeface="Calibri"/>
                <a:ea typeface="+mn-ea"/>
                <a:cs typeface="+mn-cs"/>
              </a:rPr>
              <a:t>SEP is projected to be  ready for HBGE review NLT 15 Sep 2020</a:t>
            </a:r>
          </a:p>
          <a:p>
            <a:pPr marL="0" marR="0" lvl="0" indent="0" algn="l" defTabSz="514350" rtl="0" eaLnBrk="1" fontAlgn="auto" latinLnBrk="0" hangingPunct="1">
              <a:lnSpc>
                <a:spcPct val="150000"/>
              </a:lnSpc>
              <a:spcBef>
                <a:spcPts val="0"/>
              </a:spcBef>
              <a:spcAft>
                <a:spcPts val="0"/>
              </a:spcAft>
              <a:buClrTx/>
              <a:buSzTx/>
              <a:buFontTx/>
              <a:buNone/>
              <a:tabLst/>
              <a:defRPr/>
            </a:pPr>
            <a:endParaRPr kumimoji="0" lang="en-US" sz="788"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514350" rtl="0" eaLnBrk="1" fontAlgn="auto" latinLnBrk="0" hangingPunct="1">
              <a:lnSpc>
                <a:spcPct val="150000"/>
              </a:lnSpc>
              <a:spcBef>
                <a:spcPts val="0"/>
              </a:spcBef>
              <a:spcAft>
                <a:spcPts val="0"/>
              </a:spcAft>
              <a:buClrTx/>
              <a:buSzTx/>
              <a:buFontTx/>
              <a:buNone/>
              <a:tabLst/>
              <a:defRPr/>
            </a:pPr>
            <a:endParaRPr kumimoji="0" lang="en-US" sz="788"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514350" rtl="0" eaLnBrk="1" fontAlgn="auto" latinLnBrk="0" hangingPunct="1">
              <a:lnSpc>
                <a:spcPct val="150000"/>
              </a:lnSpc>
              <a:spcBef>
                <a:spcPts val="0"/>
              </a:spcBef>
              <a:spcAft>
                <a:spcPts val="0"/>
              </a:spcAft>
              <a:buClrTx/>
              <a:buSzTx/>
              <a:buFontTx/>
              <a:buNone/>
              <a:tabLst/>
              <a:defRPr/>
            </a:pPr>
            <a:endParaRPr kumimoji="0" lang="en-US" sz="788" b="0" i="0" u="none" strike="noStrike" kern="1200" cap="none" spc="0" normalizeH="0" baseline="0" noProof="0" dirty="0">
              <a:ln>
                <a:noFill/>
              </a:ln>
              <a:solidFill>
                <a:prstClr val="black"/>
              </a:solidFill>
              <a:effectLst/>
              <a:uLnTx/>
              <a:uFillTx/>
              <a:latin typeface="Calibri"/>
              <a:ea typeface="+mn-ea"/>
              <a:cs typeface="+mn-cs"/>
            </a:endParaRPr>
          </a:p>
          <a:p>
            <a:pPr marL="0" marR="0" lvl="1" indent="0" algn="l" defTabSz="514350" rtl="0" eaLnBrk="1" fontAlgn="auto" latinLnBrk="0" hangingPunct="1">
              <a:lnSpc>
                <a:spcPct val="100000"/>
              </a:lnSpc>
              <a:spcBef>
                <a:spcPct val="20000"/>
              </a:spcBef>
              <a:spcAft>
                <a:spcPts val="0"/>
              </a:spcAft>
              <a:buClr>
                <a:srgbClr val="002060"/>
              </a:buClr>
              <a:buSzTx/>
              <a:buFontTx/>
              <a:buNone/>
              <a:tabLst/>
              <a:defRPr/>
            </a:pPr>
            <a:endParaRPr kumimoji="0" lang="en-US" sz="788" b="0" i="0" u="none" strike="noStrike" kern="1200" cap="none" spc="0" normalizeH="0" baseline="0" noProof="0" dirty="0">
              <a:ln>
                <a:noFill/>
              </a:ln>
              <a:solidFill>
                <a:srgbClr val="002060"/>
              </a:solidFill>
              <a:effectLst/>
              <a:uLnTx/>
              <a:uFillTx/>
              <a:latin typeface="Calibri"/>
              <a:ea typeface="+mn-ea"/>
              <a:cs typeface="+mn-cs"/>
            </a:endParaRPr>
          </a:p>
        </p:txBody>
      </p:sp>
      <p:sp>
        <p:nvSpPr>
          <p:cNvPr id="36" name="TextBox 35"/>
          <p:cNvSpPr txBox="1"/>
          <p:nvPr/>
        </p:nvSpPr>
        <p:spPr>
          <a:xfrm>
            <a:off x="4382772" y="838200"/>
            <a:ext cx="309700" cy="196208"/>
          </a:xfrm>
          <a:prstGeom prst="rect">
            <a:avLst/>
          </a:prstGeom>
          <a:noFill/>
        </p:spPr>
        <p:txBody>
          <a:bodyPr wrap="none"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75" b="1" i="0" u="none" strike="noStrike" kern="1200" cap="none" spc="0" normalizeH="0" baseline="0" noProof="0" dirty="0">
                <a:ln>
                  <a:noFill/>
                </a:ln>
                <a:solidFill>
                  <a:srgbClr val="FF0000"/>
                </a:solidFill>
                <a:effectLst/>
                <a:uLnTx/>
                <a:uFillTx/>
                <a:latin typeface="Calibri"/>
                <a:ea typeface="+mn-ea"/>
                <a:cs typeface="+mn-cs"/>
              </a:rPr>
              <a:t>CUI</a:t>
            </a:r>
          </a:p>
        </p:txBody>
      </p:sp>
      <p:sp>
        <p:nvSpPr>
          <p:cNvPr id="37" name="TextBox 36"/>
          <p:cNvSpPr txBox="1"/>
          <p:nvPr/>
        </p:nvSpPr>
        <p:spPr>
          <a:xfrm>
            <a:off x="4400550" y="5202002"/>
            <a:ext cx="309700" cy="196208"/>
          </a:xfrm>
          <a:prstGeom prst="rect">
            <a:avLst/>
          </a:prstGeom>
          <a:noFill/>
        </p:spPr>
        <p:txBody>
          <a:bodyPr wrap="none"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675" b="1" i="0" u="none" strike="noStrike" kern="1200" cap="none" spc="0" normalizeH="0" baseline="0" noProof="0" dirty="0">
                <a:ln>
                  <a:noFill/>
                </a:ln>
                <a:solidFill>
                  <a:srgbClr val="FF0000"/>
                </a:solidFill>
                <a:effectLst/>
                <a:uLnTx/>
                <a:uFillTx/>
                <a:latin typeface="Calibri"/>
                <a:ea typeface="+mn-ea"/>
                <a:cs typeface="+mn-cs"/>
              </a:rPr>
              <a:t>CUI</a:t>
            </a:r>
          </a:p>
        </p:txBody>
      </p:sp>
      <p:sp>
        <p:nvSpPr>
          <p:cNvPr id="29" name="TextBox 28"/>
          <p:cNvSpPr txBox="1"/>
          <p:nvPr/>
        </p:nvSpPr>
        <p:spPr>
          <a:xfrm>
            <a:off x="4595823" y="1956514"/>
            <a:ext cx="3646884" cy="1027333"/>
          </a:xfrm>
          <a:prstGeom prst="rect">
            <a:avLst/>
          </a:prstGeom>
          <a:noFill/>
        </p:spPr>
        <p:txBody>
          <a:bodyPr wrap="square" rtlCol="0" anchor="ctr">
            <a:spAutoFit/>
          </a:bodyPr>
          <a:lstStyle/>
          <a:p>
            <a:pPr marL="160735" marR="0" lvl="0" indent="-160735" algn="l" defTabSz="51435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900" b="1" i="0" u="none" strike="noStrike" kern="12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Combined verbiage from current E-8 SEP (2014) and C-5 SEP (2019)</a:t>
            </a:r>
          </a:p>
          <a:p>
            <a:pPr marL="160735" marR="0" lvl="0" indent="-160735" algn="l" defTabSz="51435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900" b="1" i="0" u="none" strike="noStrike" kern="12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160735" marR="0" lvl="0" indent="-160735" algn="l" defTabSz="51435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900" b="1" i="0" u="none" strike="noStrike" kern="12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Tailored content to meet E-8 processes and current OSD guidance</a:t>
            </a:r>
          </a:p>
          <a:p>
            <a:pPr marL="160735" marR="0" lvl="0" indent="-160735" algn="l" defTabSz="51435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900" b="1" i="0" u="none" strike="noStrike" kern="12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160735" marR="0" lvl="0" indent="-160735" algn="l" defTabSz="51435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900" b="1" i="0" u="none" strike="noStrike" kern="12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SEP updated with current information / dates</a:t>
            </a:r>
          </a:p>
          <a:p>
            <a:pPr marL="160735" marR="0" lvl="0" indent="-160735" algn="l" defTabSz="51435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788"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160735" marR="0" lvl="0" indent="-160735" algn="l" defTabSz="51435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788" b="1"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p:cNvSpPr txBox="1"/>
          <p:nvPr/>
        </p:nvSpPr>
        <p:spPr>
          <a:xfrm>
            <a:off x="1676400" y="3581400"/>
            <a:ext cx="2809875" cy="895630"/>
          </a:xfrm>
          <a:prstGeom prst="rect">
            <a:avLst/>
          </a:prstGeom>
          <a:noFill/>
        </p:spPr>
        <p:txBody>
          <a:bodyPr wrap="square"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a:ea typeface="+mn-ea"/>
                <a:cs typeface="+mn-cs"/>
              </a:rPr>
              <a:t>Issues:  </a:t>
            </a:r>
            <a:r>
              <a:rPr kumimoji="0" lang="en-US" sz="900" b="0" i="0" u="none" strike="noStrike" kern="1200" cap="none" spc="0" normalizeH="0" baseline="0" noProof="0" dirty="0">
                <a:ln>
                  <a:noFill/>
                </a:ln>
                <a:solidFill>
                  <a:prstClr val="black"/>
                </a:solidFill>
                <a:effectLst/>
                <a:uLnTx/>
                <a:uFillTx/>
                <a:latin typeface="Calibri"/>
                <a:ea typeface="+mn-ea"/>
                <a:cs typeface="+mn-cs"/>
              </a:rPr>
              <a:t>SEP was least updated in 2014</a:t>
            </a:r>
          </a:p>
          <a:p>
            <a:pPr marL="0" marR="0" lvl="1" indent="0" algn="l" defTabSz="514350" rtl="0" eaLnBrk="1" fontAlgn="auto" latinLnBrk="0" hangingPunct="1">
              <a:lnSpc>
                <a:spcPct val="100000"/>
              </a:lnSpc>
              <a:spcBef>
                <a:spcPct val="20000"/>
              </a:spcBef>
              <a:spcAft>
                <a:spcPts val="0"/>
              </a:spcAft>
              <a:buClr>
                <a:srgbClr val="002060"/>
              </a:buClr>
              <a:buSzTx/>
              <a:buFontTx/>
              <a:buNone/>
              <a:tabLst/>
              <a:defRPr/>
            </a:pPr>
            <a:r>
              <a:rPr kumimoji="0" lang="en-US" sz="900" b="1" i="0" u="none" strike="noStrike" kern="1200" cap="none" spc="0" normalizeH="0" baseline="0" noProof="0" dirty="0">
                <a:ln>
                  <a:noFill/>
                </a:ln>
                <a:solidFill>
                  <a:prstClr val="black"/>
                </a:solidFill>
                <a:effectLst/>
                <a:uLnTx/>
                <a:uFillTx/>
                <a:latin typeface="Calibri"/>
                <a:ea typeface="+mn-ea"/>
                <a:cs typeface="+mn-cs"/>
              </a:rPr>
              <a:t>Status:</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a:p>
            <a:pPr marL="130373" marR="0" lvl="1" indent="-130373" algn="l" defTabSz="51435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alibri"/>
                <a:ea typeface="+mn-ea"/>
                <a:cs typeface="+mn-cs"/>
              </a:rPr>
              <a:t>On-going (99% complete)</a:t>
            </a:r>
          </a:p>
          <a:p>
            <a:pPr marL="130373" marR="0" lvl="1" indent="-130373" algn="l" defTabSz="51435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900" b="1" i="0" u="none" strike="noStrike" kern="1200" cap="none" spc="0" normalizeH="0" baseline="0" noProof="0" dirty="0">
                <a:ln>
                  <a:noFill/>
                </a:ln>
                <a:solidFill>
                  <a:srgbClr val="00B050"/>
                </a:solidFill>
                <a:effectLst/>
                <a:uLnTx/>
                <a:uFillTx/>
                <a:latin typeface="Calibri"/>
                <a:ea typeface="+mn-ea"/>
                <a:cs typeface="+mn-cs"/>
              </a:rPr>
              <a:t>Awaiting feedback from engineering (Complete)</a:t>
            </a:r>
          </a:p>
          <a:p>
            <a:pPr marL="130373" marR="0" lvl="1" indent="-130373" algn="l" defTabSz="514350" rtl="0" eaLnBrk="1" fontAlgn="auto" latinLnBrk="0" hangingPunct="1">
              <a:lnSpc>
                <a:spcPct val="100000"/>
              </a:lnSpc>
              <a:spcBef>
                <a:spcPct val="20000"/>
              </a:spcBef>
              <a:spcAft>
                <a:spcPts val="0"/>
              </a:spcAft>
              <a:buClr>
                <a:srgbClr val="002060"/>
              </a:buClr>
              <a:buSzTx/>
              <a:buFont typeface="Arial" panose="020B0604020202020204" pitchFamily="34" charset="0"/>
              <a:buChar char="•"/>
              <a:tabLst/>
              <a:defRPr/>
            </a:pPr>
            <a:r>
              <a:rPr kumimoji="0" lang="en-US" sz="900" b="1" i="0" u="none" strike="noStrike" kern="1200" cap="none" spc="0" normalizeH="0" baseline="0" noProof="0" dirty="0">
                <a:ln>
                  <a:noFill/>
                </a:ln>
                <a:solidFill>
                  <a:srgbClr val="00B050"/>
                </a:solidFill>
                <a:effectLst/>
                <a:uLnTx/>
                <a:uFillTx/>
                <a:latin typeface="Calibri"/>
                <a:ea typeface="+mn-ea"/>
                <a:cs typeface="+mn-cs"/>
              </a:rPr>
              <a:t>Awaiting HB &amp; JSTARS Program Office Org Charts</a:t>
            </a:r>
          </a:p>
        </p:txBody>
      </p:sp>
      <p:sp>
        <p:nvSpPr>
          <p:cNvPr id="40" name="TextBox 39"/>
          <p:cNvSpPr txBox="1"/>
          <p:nvPr/>
        </p:nvSpPr>
        <p:spPr>
          <a:xfrm>
            <a:off x="3176727" y="5328490"/>
            <a:ext cx="2779832" cy="213585"/>
          </a:xfrm>
          <a:prstGeom prst="rect">
            <a:avLst/>
          </a:prstGeom>
          <a:noFill/>
        </p:spPr>
        <p:txBody>
          <a:bodyPr wrap="square"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srgbClr val="4F81BD">
                    <a:lumMod val="50000"/>
                  </a:srgbClr>
                </a:solidFill>
                <a:effectLst/>
                <a:uLnTx/>
                <a:uFillTx/>
                <a:latin typeface="Calibri"/>
                <a:ea typeface="+mn-ea"/>
                <a:cs typeface="+mn-cs"/>
              </a:rPr>
              <a:t>Updates, </a:t>
            </a:r>
            <a:r>
              <a:rPr kumimoji="0" lang="en-US" sz="788" b="0" i="0" u="none" strike="noStrike" kern="1200" cap="none" spc="0" normalizeH="0" baseline="0" noProof="0" dirty="0">
                <a:ln>
                  <a:noFill/>
                </a:ln>
                <a:solidFill>
                  <a:srgbClr val="00B050"/>
                </a:solidFill>
                <a:effectLst/>
                <a:uLnTx/>
                <a:uFillTx/>
                <a:latin typeface="Calibri"/>
                <a:ea typeface="+mn-ea"/>
                <a:cs typeface="+mn-cs"/>
              </a:rPr>
              <a:t>Green is on track/complete, </a:t>
            </a:r>
            <a:r>
              <a:rPr kumimoji="0" lang="en-US" sz="788" b="0" i="0" u="none" strike="noStrike" kern="1200" cap="none" spc="0" normalizeH="0" baseline="0" noProof="0" dirty="0">
                <a:ln>
                  <a:noFill/>
                </a:ln>
                <a:solidFill>
                  <a:prstClr val="black"/>
                </a:solidFill>
                <a:effectLst/>
                <a:uLnTx/>
                <a:uFillTx/>
                <a:latin typeface="Calibri"/>
                <a:ea typeface="+mn-ea"/>
                <a:cs typeface="+mn-cs"/>
              </a:rPr>
              <a:t>black future</a:t>
            </a:r>
            <a:r>
              <a:rPr kumimoji="0" lang="en-US" sz="788" b="0" i="0" u="none" strike="noStrike" kern="1200" cap="none" spc="0" normalizeH="0" baseline="0" noProof="0" dirty="0">
                <a:ln>
                  <a:noFill/>
                </a:ln>
                <a:solidFill>
                  <a:srgbClr val="00B050"/>
                </a:solidFill>
                <a:effectLst/>
                <a:uLnTx/>
                <a:uFillTx/>
                <a:latin typeface="Calibri"/>
                <a:ea typeface="+mn-ea"/>
                <a:cs typeface="+mn-cs"/>
              </a:rPr>
              <a:t>, </a:t>
            </a:r>
            <a:r>
              <a:rPr kumimoji="0" lang="en-US" sz="788" b="0" i="0" u="none" strike="noStrike" kern="1200" cap="none" spc="0" normalizeH="0" baseline="0" noProof="0" dirty="0">
                <a:ln>
                  <a:noFill/>
                </a:ln>
                <a:solidFill>
                  <a:srgbClr val="FF0000"/>
                </a:solidFill>
                <a:effectLst/>
                <a:uLnTx/>
                <a:uFillTx/>
                <a:latin typeface="Calibri"/>
                <a:ea typeface="+mn-ea"/>
                <a:cs typeface="+mn-cs"/>
              </a:rPr>
              <a:t>Red is late</a:t>
            </a:r>
          </a:p>
        </p:txBody>
      </p:sp>
    </p:spTree>
    <p:extLst>
      <p:ext uri="{BB962C8B-B14F-4D97-AF65-F5344CB8AC3E}">
        <p14:creationId xmlns:p14="http://schemas.microsoft.com/office/powerpoint/2010/main" val="35142281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7331" y="1040873"/>
            <a:ext cx="6172200" cy="857249"/>
          </a:xfrm>
        </p:spPr>
        <p:txBody>
          <a:bodyPr>
            <a:noAutofit/>
          </a:bodyPr>
          <a:lstStyle/>
          <a:p>
            <a:pPr eaLnBrk="0" fontAlgn="base" hangingPunct="0">
              <a:spcAft>
                <a:spcPct val="0"/>
              </a:spcAft>
            </a:pPr>
            <a:r>
              <a:rPr lang="en-US" sz="2175" b="1" dirty="0"/>
              <a:t>Program/Project </a:t>
            </a:r>
            <a:br>
              <a:rPr lang="en-US" sz="2175" b="1" dirty="0"/>
            </a:br>
            <a:r>
              <a:rPr lang="en-US" sz="2175" b="1" dirty="0"/>
              <a:t>Major Events</a:t>
            </a:r>
            <a:br>
              <a:rPr lang="en-US" sz="2175" b="1" dirty="0"/>
            </a:br>
            <a:endParaRPr lang="en-US" sz="2175" b="1" dirty="0"/>
          </a:p>
        </p:txBody>
      </p:sp>
      <p:graphicFrame>
        <p:nvGraphicFramePr>
          <p:cNvPr id="5" name="Content Placeholder 4"/>
          <p:cNvGraphicFramePr>
            <a:graphicFrameLocks noGrp="1"/>
          </p:cNvGraphicFramePr>
          <p:nvPr>
            <p:ph idx="1"/>
            <p:extLst/>
          </p:nvPr>
        </p:nvGraphicFramePr>
        <p:xfrm>
          <a:off x="1164431" y="2163500"/>
          <a:ext cx="6700840" cy="3352196"/>
        </p:xfrm>
        <a:graphic>
          <a:graphicData uri="http://schemas.openxmlformats.org/drawingml/2006/table">
            <a:tbl>
              <a:tblPr firstRow="1" bandRow="1"/>
              <a:tblGrid>
                <a:gridCol w="2917859">
                  <a:extLst>
                    <a:ext uri="{9D8B030D-6E8A-4147-A177-3AD203B41FA5}">
                      <a16:colId xmlns:a16="http://schemas.microsoft.com/office/drawing/2014/main" val="20000"/>
                    </a:ext>
                  </a:extLst>
                </a:gridCol>
                <a:gridCol w="1564269">
                  <a:extLst>
                    <a:ext uri="{9D8B030D-6E8A-4147-A177-3AD203B41FA5}">
                      <a16:colId xmlns:a16="http://schemas.microsoft.com/office/drawing/2014/main" val="20001"/>
                    </a:ext>
                  </a:extLst>
                </a:gridCol>
                <a:gridCol w="1275736">
                  <a:extLst>
                    <a:ext uri="{9D8B030D-6E8A-4147-A177-3AD203B41FA5}">
                      <a16:colId xmlns:a16="http://schemas.microsoft.com/office/drawing/2014/main" val="822070980"/>
                    </a:ext>
                  </a:extLst>
                </a:gridCol>
                <a:gridCol w="942976">
                  <a:extLst>
                    <a:ext uri="{9D8B030D-6E8A-4147-A177-3AD203B41FA5}">
                      <a16:colId xmlns:a16="http://schemas.microsoft.com/office/drawing/2014/main" val="20002"/>
                    </a:ext>
                  </a:extLst>
                </a:gridCol>
              </a:tblGrid>
              <a:tr h="4572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algn="ctr" defTabSz="914400" rtl="0" eaLnBrk="1" latinLnBrk="0" hangingPunct="1"/>
                      <a:r>
                        <a:rPr lang="en-US" sz="1500" b="1" kern="1200" dirty="0" smtClean="0">
                          <a:solidFill>
                            <a:schemeClr val="bg1"/>
                          </a:solidFill>
                          <a:latin typeface="+mn-lt"/>
                          <a:ea typeface="+mn-ea"/>
                          <a:cs typeface="+mn-cs"/>
                        </a:rPr>
                        <a:t>Event</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500" b="1" kern="1200" dirty="0" smtClean="0">
                          <a:solidFill>
                            <a:schemeClr val="bg1"/>
                          </a:solidFill>
                          <a:latin typeface="+mn-lt"/>
                          <a:ea typeface="+mn-ea"/>
                          <a:cs typeface="+mn-cs"/>
                        </a:rPr>
                        <a:t>Scheduled Date</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a:txBody>
                    <a:bodyPr/>
                    <a:lstStyle/>
                    <a:p>
                      <a:pPr algn="ctr"/>
                      <a:r>
                        <a:rPr lang="en-US" sz="1500" b="1" kern="1200" dirty="0" smtClean="0">
                          <a:solidFill>
                            <a:schemeClr val="bg1"/>
                          </a:solidFill>
                          <a:latin typeface="+mn-lt"/>
                          <a:ea typeface="+mn-ea"/>
                          <a:cs typeface="+mn-cs"/>
                        </a:rPr>
                        <a:t>Adjusted Schedule  Date</a:t>
                      </a:r>
                      <a:endParaRPr lang="en-US" sz="1500" b="1" kern="1200" dirty="0">
                        <a:solidFill>
                          <a:schemeClr val="bg1"/>
                        </a:solidFill>
                        <a:latin typeface="+mn-lt"/>
                        <a:ea typeface="+mn-ea"/>
                        <a:cs typeface="+mn-cs"/>
                      </a:endParaRPr>
                    </a:p>
                  </a:txBody>
                  <a:tcPr marL="38576" marR="38576" marT="0"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500" kern="1200" dirty="0" smtClean="0">
                          <a:solidFill>
                            <a:schemeClr val="bg1"/>
                          </a:solidFill>
                          <a:latin typeface="+mn-lt"/>
                          <a:ea typeface="+mn-ea"/>
                          <a:cs typeface="+mn-cs"/>
                        </a:rPr>
                        <a:t>Actual Date</a:t>
                      </a:r>
                      <a:endParaRPr lang="en-US" sz="1500" kern="1200" dirty="0">
                        <a:solidFill>
                          <a:schemeClr val="bg1"/>
                        </a:solidFill>
                        <a:latin typeface="+mn-lt"/>
                        <a:ea typeface="+mn-ea"/>
                        <a:cs typeface="+mn-cs"/>
                      </a:endParaRPr>
                    </a:p>
                  </a:txBody>
                  <a:tcPr marL="38576" marR="38576"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381531">
                <a:tc>
                  <a:txBody>
                    <a:bodyPr/>
                    <a:lstStyle/>
                    <a:p>
                      <a:pPr marL="0" algn="ctr" defTabSz="914400" rtl="0" eaLnBrk="1" latinLnBrk="0" hangingPunct="1"/>
                      <a:r>
                        <a:rPr lang="en-US" sz="1400" b="1" kern="1200" dirty="0" smtClean="0">
                          <a:solidFill>
                            <a:schemeClr val="tx1"/>
                          </a:solidFill>
                          <a:latin typeface="+mn-lt"/>
                          <a:ea typeface="+mn-ea"/>
                          <a:cs typeface="+mn-cs"/>
                        </a:rPr>
                        <a:t>AFIRM Consolidation Modules</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On-going</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381531">
                <a:tc>
                  <a:txBody>
                    <a:bodyPr/>
                    <a:lstStyle/>
                    <a:p>
                      <a:pPr marL="0" algn="ctr" defTabSz="914400" rtl="0" eaLnBrk="1" latinLnBrk="0" hangingPunct="1"/>
                      <a:r>
                        <a:rPr lang="en-US" sz="1400" b="1" kern="1200" dirty="0" smtClean="0">
                          <a:solidFill>
                            <a:schemeClr val="tx1"/>
                          </a:solidFill>
                          <a:latin typeface="+mn-lt"/>
                          <a:ea typeface="+mn-ea"/>
                          <a:cs typeface="+mn-cs"/>
                        </a:rPr>
                        <a:t>AFIRM</a:t>
                      </a:r>
                      <a:r>
                        <a:rPr lang="en-US" sz="1400" b="1" kern="1200" baseline="0" dirty="0" smtClean="0">
                          <a:solidFill>
                            <a:schemeClr val="tx1"/>
                          </a:solidFill>
                          <a:latin typeface="+mn-lt"/>
                          <a:ea typeface="+mn-ea"/>
                          <a:cs typeface="+mn-cs"/>
                        </a:rPr>
                        <a:t> ERM (</a:t>
                      </a:r>
                      <a:r>
                        <a:rPr lang="en-US" sz="1400" b="1" kern="1200" baseline="0" dirty="0" err="1" smtClean="0">
                          <a:solidFill>
                            <a:schemeClr val="tx1"/>
                          </a:solidFill>
                          <a:latin typeface="+mn-lt"/>
                          <a:ea typeface="+mn-ea"/>
                          <a:cs typeface="+mn-cs"/>
                        </a:rPr>
                        <a:t>Proj</a:t>
                      </a:r>
                      <a:r>
                        <a:rPr lang="en-US" sz="1400" b="1" kern="1200" baseline="0" dirty="0" smtClean="0">
                          <a:solidFill>
                            <a:schemeClr val="tx1"/>
                          </a:solidFill>
                          <a:latin typeface="+mn-lt"/>
                          <a:ea typeface="+mn-ea"/>
                          <a:cs typeface="+mn-cs"/>
                        </a:rPr>
                        <a:t>. Prioritization)</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Sep 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3097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KC-46/E-8 Testing</a:t>
                      </a: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Aug 20</a:t>
                      </a: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Aug</a:t>
                      </a:r>
                      <a:r>
                        <a:rPr lang="en-US" sz="1400" b="1" kern="1200" baseline="0" dirty="0" smtClean="0">
                          <a:solidFill>
                            <a:schemeClr val="tx1"/>
                          </a:solidFill>
                          <a:latin typeface="+mn-lt"/>
                          <a:ea typeface="+mn-ea"/>
                          <a:cs typeface="+mn-cs"/>
                        </a:rPr>
                        <a:t> 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0"/>
                  </a:ext>
                </a:extLst>
              </a:tr>
              <a:tr h="3097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AIP</a:t>
                      </a: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On-going</a:t>
                      </a: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17106325"/>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Engine Strut Overhaul</a:t>
                      </a: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Sep</a:t>
                      </a:r>
                      <a:r>
                        <a:rPr lang="en-US" sz="1400" b="1" kern="1200" baseline="0" dirty="0" smtClean="0">
                          <a:solidFill>
                            <a:schemeClr val="tx1"/>
                          </a:solidFill>
                          <a:latin typeface="+mn-lt"/>
                          <a:ea typeface="+mn-ea"/>
                          <a:cs typeface="+mn-cs"/>
                        </a:rPr>
                        <a:t> 20</a:t>
                      </a:r>
                      <a:endParaRPr lang="en-US" sz="1400" b="1" kern="1200" dirty="0" smtClean="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08052350"/>
                  </a:ext>
                </a:extLst>
              </a:tr>
              <a:tr h="252076">
                <a:tc>
                  <a:txBody>
                    <a:bodyPr/>
                    <a:lstStyle/>
                    <a:p>
                      <a:pPr marL="0" algn="ctr" defTabSz="914400" rtl="0" eaLnBrk="1" latinLnBrk="0" hangingPunct="1"/>
                      <a:r>
                        <a:rPr lang="en-US" sz="1400" b="1" kern="1200" dirty="0" smtClean="0">
                          <a:solidFill>
                            <a:schemeClr val="tx1"/>
                          </a:solidFill>
                          <a:latin typeface="+mn-lt"/>
                          <a:ea typeface="+mn-ea"/>
                          <a:cs typeface="+mn-cs"/>
                        </a:rPr>
                        <a:t>AFIRM</a:t>
                      </a:r>
                      <a:r>
                        <a:rPr lang="en-US" sz="1400" b="1" kern="1200" baseline="0" dirty="0" smtClean="0">
                          <a:solidFill>
                            <a:schemeClr val="tx1"/>
                          </a:solidFill>
                          <a:latin typeface="+mn-lt"/>
                          <a:ea typeface="+mn-ea"/>
                          <a:cs typeface="+mn-cs"/>
                        </a:rPr>
                        <a:t> Support SOW</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Apr</a:t>
                      </a:r>
                      <a:r>
                        <a:rPr lang="en-US" sz="1400" b="1" kern="1200" baseline="0" dirty="0" smtClean="0">
                          <a:solidFill>
                            <a:schemeClr val="tx1"/>
                          </a:solidFill>
                          <a:latin typeface="+mn-lt"/>
                          <a:ea typeface="+mn-ea"/>
                          <a:cs typeface="+mn-cs"/>
                        </a:rPr>
                        <a:t> 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Apr 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90582309"/>
                  </a:ext>
                </a:extLst>
              </a:tr>
              <a:tr h="252076">
                <a:tc>
                  <a:txBody>
                    <a:bodyPr/>
                    <a:lstStyle/>
                    <a:p>
                      <a:pPr marL="0" algn="ctr" defTabSz="914400" rtl="0" eaLnBrk="1" latinLnBrk="0" hangingPunct="1"/>
                      <a:r>
                        <a:rPr lang="en-US" sz="1400" b="1" kern="1200" dirty="0" smtClean="0">
                          <a:solidFill>
                            <a:schemeClr val="tx1"/>
                          </a:solidFill>
                          <a:latin typeface="+mn-lt"/>
                          <a:ea typeface="+mn-ea"/>
                          <a:cs typeface="+mn-cs"/>
                        </a:rPr>
                        <a:t>MECSIP</a:t>
                      </a:r>
                      <a:r>
                        <a:rPr lang="en-US" sz="1400" b="1" kern="1200" baseline="0" dirty="0" smtClean="0">
                          <a:solidFill>
                            <a:schemeClr val="tx1"/>
                          </a:solidFill>
                          <a:latin typeface="+mn-lt"/>
                          <a:ea typeface="+mn-ea"/>
                          <a:cs typeface="+mn-cs"/>
                        </a:rPr>
                        <a:t> Master Plan</a:t>
                      </a:r>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Aug</a:t>
                      </a:r>
                      <a:r>
                        <a:rPr lang="en-US" sz="1400" b="1" kern="1200" baseline="0" dirty="0" smtClean="0">
                          <a:solidFill>
                            <a:schemeClr val="tx1"/>
                          </a:solidFill>
                          <a:latin typeface="+mn-lt"/>
                          <a:ea typeface="+mn-ea"/>
                          <a:cs typeface="+mn-cs"/>
                        </a:rPr>
                        <a:t> 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ctr" defTabSz="914400" rtl="0" eaLnBrk="1" latinLnBrk="0" hangingPunct="1"/>
                      <a:r>
                        <a:rPr lang="en-US" sz="1400" b="1" kern="1200" dirty="0" smtClean="0">
                          <a:solidFill>
                            <a:schemeClr val="tx1"/>
                          </a:solidFill>
                          <a:latin typeface="+mn-lt"/>
                          <a:ea typeface="+mn-ea"/>
                          <a:cs typeface="+mn-cs"/>
                        </a:rPr>
                        <a:t>Aug 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50255259"/>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noProof="0" dirty="0" smtClean="0">
                          <a:solidFill>
                            <a:schemeClr val="tx1"/>
                          </a:solidFill>
                          <a:latin typeface="+mn-lt"/>
                          <a:ea typeface="+mn-ea"/>
                          <a:cs typeface="+mn-cs"/>
                        </a:rPr>
                        <a:t>Lifecycle</a:t>
                      </a:r>
                      <a:r>
                        <a:rPr lang="en-US" sz="1400" b="1" kern="1200" baseline="0" noProof="0" dirty="0" smtClean="0">
                          <a:solidFill>
                            <a:schemeClr val="tx1"/>
                          </a:solidFill>
                          <a:latin typeface="+mn-lt"/>
                          <a:ea typeface="+mn-ea"/>
                          <a:cs typeface="+mn-cs"/>
                        </a:rPr>
                        <a:t> Health Assessment</a:t>
                      </a:r>
                      <a:endParaRPr lang="en-US" sz="1400" b="1" kern="1200" noProof="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r>
                        <a:rPr lang="en-US" sz="1400" b="1" kern="1200" dirty="0" smtClean="0">
                          <a:solidFill>
                            <a:schemeClr val="tx1"/>
                          </a:solidFill>
                          <a:latin typeface="+mn-lt"/>
                          <a:ea typeface="+mn-ea"/>
                          <a:cs typeface="+mn-cs"/>
                        </a:rPr>
                        <a:t>Jul</a:t>
                      </a:r>
                      <a:r>
                        <a:rPr lang="en-US" sz="1400" b="1" kern="1200" baseline="0" dirty="0" smtClean="0">
                          <a:solidFill>
                            <a:schemeClr val="tx1"/>
                          </a:solidFill>
                          <a:latin typeface="+mn-lt"/>
                          <a:ea typeface="+mn-ea"/>
                          <a:cs typeface="+mn-cs"/>
                        </a:rPr>
                        <a:t> 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algn="ctr" defTabSz="914400" rtl="0" eaLnBrk="1" latinLnBrk="0" hangingPunct="1"/>
                      <a:r>
                        <a:rPr lang="en-US" sz="1400" b="1" kern="1200" dirty="0" smtClean="0">
                          <a:solidFill>
                            <a:schemeClr val="tx1"/>
                          </a:solidFill>
                          <a:latin typeface="+mn-lt"/>
                          <a:ea typeface="+mn-ea"/>
                          <a:cs typeface="+mn-cs"/>
                        </a:rPr>
                        <a:t>Jul 20</a:t>
                      </a:r>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233689347"/>
                  </a:ext>
                </a:extLst>
              </a:tr>
              <a:tr h="252076">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048302912"/>
                  </a:ext>
                </a:extLst>
              </a:tr>
              <a:tr h="2520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tx1"/>
                        </a:solidFill>
                        <a:latin typeface="+mn-lt"/>
                        <a:ea typeface="+mn-ea"/>
                        <a:cs typeface="+mn-cs"/>
                      </a:endParaRPr>
                    </a:p>
                  </a:txBody>
                  <a:tcPr marL="38576" marR="38576"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smtClean="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914400" rtl="0" eaLnBrk="1" latinLnBrk="0" hangingPunct="1"/>
                      <a:endParaRPr lang="en-US" sz="1400" b="1" kern="1200" dirty="0">
                        <a:solidFill>
                          <a:schemeClr val="tx1"/>
                        </a:solidFill>
                        <a:latin typeface="+mn-lt"/>
                        <a:ea typeface="+mn-ea"/>
                        <a:cs typeface="+mn-cs"/>
                      </a:endParaRPr>
                    </a:p>
                  </a:txBody>
                  <a:tcPr marL="38576" marR="38576"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12"/>
                  </a:ext>
                </a:extLst>
              </a:tr>
            </a:tbl>
          </a:graphicData>
        </a:graphic>
      </p:graphicFrame>
      <p:sp>
        <p:nvSpPr>
          <p:cNvPr id="4" name="TextBox 3"/>
          <p:cNvSpPr txBox="1"/>
          <p:nvPr/>
        </p:nvSpPr>
        <p:spPr>
          <a:xfrm>
            <a:off x="6291073" y="1817251"/>
            <a:ext cx="1388459" cy="3693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POC: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mn-cs"/>
              </a:rPr>
              <a:t>As </a:t>
            </a:r>
            <a:r>
              <a:rPr kumimoji="0" lang="en-US" sz="900" b="0" i="0" u="none" strike="noStrike" kern="1200" cap="none" spc="0" normalizeH="0" baseline="0" noProof="0" dirty="0">
                <a:ln>
                  <a:noFill/>
                </a:ln>
                <a:effectLst/>
                <a:uLnTx/>
                <a:uFillTx/>
                <a:latin typeface="Arial"/>
                <a:ea typeface="+mn-ea"/>
                <a:cs typeface="+mn-cs"/>
              </a:rPr>
              <a:t>of </a:t>
            </a:r>
            <a:r>
              <a:rPr kumimoji="0" lang="en-US" sz="900" b="0" i="0" u="none" strike="noStrike" kern="1200" cap="none" spc="0" normalizeH="0" baseline="0" noProof="0" dirty="0" smtClean="0">
                <a:ln>
                  <a:noFill/>
                </a:ln>
                <a:effectLst/>
                <a:uLnTx/>
                <a:uFillTx/>
                <a:latin typeface="Arial"/>
                <a:ea typeface="+mn-ea"/>
                <a:cs typeface="+mn-cs"/>
              </a:rPr>
              <a:t>24 </a:t>
            </a:r>
            <a:r>
              <a:rPr kumimoji="0" lang="en-US" sz="900" b="0" i="0" u="none" strike="noStrike" kern="1200" cap="none" spc="0" normalizeH="0" baseline="0" noProof="0" dirty="0">
                <a:ln>
                  <a:noFill/>
                </a:ln>
                <a:effectLst/>
                <a:uLnTx/>
                <a:uFillTx/>
                <a:latin typeface="Arial"/>
                <a:ea typeface="+mn-ea"/>
                <a:cs typeface="+mn-cs"/>
              </a:rPr>
              <a:t>Sep </a:t>
            </a:r>
            <a:r>
              <a:rPr kumimoji="0" lang="en-US" sz="900" b="0" i="0" u="none" strike="noStrike" kern="1200" cap="none" spc="0" normalizeH="0" baseline="0" noProof="0" dirty="0">
                <a:ln>
                  <a:noFill/>
                </a:ln>
                <a:solidFill>
                  <a:srgbClr val="000000"/>
                </a:solidFill>
                <a:effectLst/>
                <a:uLnTx/>
                <a:uFillTx/>
                <a:latin typeface="Arial"/>
                <a:ea typeface="+mn-ea"/>
                <a:cs typeface="+mn-cs"/>
              </a:rPr>
              <a:t>2020</a:t>
            </a:r>
          </a:p>
        </p:txBody>
      </p:sp>
    </p:spTree>
    <p:extLst>
      <p:ext uri="{BB962C8B-B14F-4D97-AF65-F5344CB8AC3E}">
        <p14:creationId xmlns:p14="http://schemas.microsoft.com/office/powerpoint/2010/main" val="48488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ME DMS Aircraft 12-16-planning">
  <a:themeElements>
    <a:clrScheme name="Custom 1">
      <a:dk1>
        <a:srgbClr val="00297A"/>
      </a:dk1>
      <a:lt1>
        <a:srgbClr val="FFFFFF"/>
      </a:lt1>
      <a:dk2>
        <a:srgbClr val="00297A"/>
      </a:dk2>
      <a:lt2>
        <a:srgbClr val="808080"/>
      </a:lt2>
      <a:accent1>
        <a:srgbClr val="BBE0E3"/>
      </a:accent1>
      <a:accent2>
        <a:srgbClr val="00297A"/>
      </a:accent2>
      <a:accent3>
        <a:srgbClr val="FFFFFF"/>
      </a:accent3>
      <a:accent4>
        <a:srgbClr val="000000"/>
      </a:accent4>
      <a:accent5>
        <a:srgbClr val="DAEDEF"/>
      </a:accent5>
      <a:accent6>
        <a:srgbClr val="00297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ME DMS Install Schedule and SPO PMA 27 Nov 13">
  <a:themeElements>
    <a:clrScheme name="Custom 1">
      <a:dk1>
        <a:srgbClr val="00297A"/>
      </a:dk1>
      <a:lt1>
        <a:srgbClr val="FFFFFF"/>
      </a:lt1>
      <a:dk2>
        <a:srgbClr val="00297A"/>
      </a:dk2>
      <a:lt2>
        <a:srgbClr val="808080"/>
      </a:lt2>
      <a:accent1>
        <a:srgbClr val="BBE0E3"/>
      </a:accent1>
      <a:accent2>
        <a:srgbClr val="00297A"/>
      </a:accent2>
      <a:accent3>
        <a:srgbClr val="FFFFFF"/>
      </a:accent3>
      <a:accent4>
        <a:srgbClr val="000000"/>
      </a:accent4>
      <a:accent5>
        <a:srgbClr val="DAEDEF"/>
      </a:accent5>
      <a:accent6>
        <a:srgbClr val="00297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Theme">
  <a:themeElements>
    <a:clrScheme name="Allion Colors 1-2019">
      <a:dk1>
        <a:srgbClr val="000000"/>
      </a:dk1>
      <a:lt1>
        <a:srgbClr val="FFFFFF"/>
      </a:lt1>
      <a:dk2>
        <a:srgbClr val="A9C399"/>
      </a:dk2>
      <a:lt2>
        <a:srgbClr val="4475AF"/>
      </a:lt2>
      <a:accent1>
        <a:srgbClr val="6E8878"/>
      </a:accent1>
      <a:accent2>
        <a:srgbClr val="4475AF"/>
      </a:accent2>
      <a:accent3>
        <a:srgbClr val="FFA300"/>
      </a:accent3>
      <a:accent4>
        <a:srgbClr val="C31320"/>
      </a:accent4>
      <a:accent5>
        <a:srgbClr val="BAB6B1"/>
      </a:accent5>
      <a:accent6>
        <a:srgbClr val="79716D"/>
      </a:accent6>
      <a:hlink>
        <a:srgbClr val="5388B6"/>
      </a:hlink>
      <a:folHlink>
        <a:srgbClr val="716963"/>
      </a:folHlink>
    </a:clrScheme>
    <a:fontScheme name="Gill Sans MT">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5E2F1A4E1E664BAB567CC8E60F7042" ma:contentTypeVersion="6" ma:contentTypeDescription="Create a new document." ma:contentTypeScope="" ma:versionID="4ec23dad8386aaec1642ba4d8b4a69b8">
  <xsd:schema xmlns:xsd="http://www.w3.org/2001/XMLSchema" xmlns:xs="http://www.w3.org/2001/XMLSchema" xmlns:p="http://schemas.microsoft.com/office/2006/metadata/properties" xmlns:ns3="d1c5f264-fce4-4a93-a313-9f34a0995b20" targetNamespace="http://schemas.microsoft.com/office/2006/metadata/properties" ma:root="true" ma:fieldsID="b62be84ac48b4048036a4160438a5f4c" ns3:_="">
    <xsd:import namespace="d1c5f264-fce4-4a93-a313-9f34a0995b2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c5f264-fce4-4a93-a313-9f34a0995b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82FA0C-994D-47B8-85F5-694C7C2D8FFE}">
  <ds:schemaRefs>
    <ds:schemaRef ds:uri="http://schemas.microsoft.com/sharepoint/v3/contenttype/forms"/>
  </ds:schemaRefs>
</ds:datastoreItem>
</file>

<file path=customXml/itemProps2.xml><?xml version="1.0" encoding="utf-8"?>
<ds:datastoreItem xmlns:ds="http://schemas.openxmlformats.org/officeDocument/2006/customXml" ds:itemID="{F92461BF-20FC-416D-979A-DE1D22E61470}">
  <ds:schemaRefs>
    <ds:schemaRef ds:uri="http://schemas.microsoft.com/office/infopath/2007/PartnerControls"/>
    <ds:schemaRef ds:uri="http://purl.org/dc/elements/1.1/"/>
    <ds:schemaRef ds:uri="http://schemas.microsoft.com/office/2006/metadata/properties"/>
    <ds:schemaRef ds:uri="d1c5f264-fce4-4a93-a313-9f34a0995b20"/>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E83D4CD4-8755-423C-A501-B11C237B30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c5f264-fce4-4a93-a313-9f34a0995b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7862</TotalTime>
  <Words>6712</Words>
  <Application>Microsoft Office PowerPoint</Application>
  <PresentationFormat>On-screen Show (4:3)</PresentationFormat>
  <Paragraphs>1143</Paragraphs>
  <Slides>48</Slides>
  <Notes>44</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48</vt:i4>
      </vt:variant>
    </vt:vector>
  </HeadingPairs>
  <TitlesOfParts>
    <vt:vector size="67" baseType="lpstr">
      <vt:lpstr>Arial</vt:lpstr>
      <vt:lpstr>Calibri</vt:lpstr>
      <vt:lpstr>Calibri Light</vt:lpstr>
      <vt:lpstr>Century Schoolbook</vt:lpstr>
      <vt:lpstr>Courier New</vt:lpstr>
      <vt:lpstr>Gill Sans Light</vt:lpstr>
      <vt:lpstr>Gill Sans MT</vt:lpstr>
      <vt:lpstr>Overpass</vt:lpstr>
      <vt:lpstr>Times New Roman</vt:lpstr>
      <vt:lpstr>Wingdings</vt:lpstr>
      <vt:lpstr>PME DMS Aircraft 12-16-planning</vt:lpstr>
      <vt:lpstr>1_PME DMS Install Schedule and SPO PMA 27 Nov 13</vt:lpstr>
      <vt:lpstr>2_Office Theme</vt:lpstr>
      <vt:lpstr>9_Office Theme</vt:lpstr>
      <vt:lpstr>Office Theme</vt:lpstr>
      <vt:lpstr>10_Office Theme</vt:lpstr>
      <vt:lpstr>11_Office Theme</vt:lpstr>
      <vt:lpstr>7_Office Theme</vt:lpstr>
      <vt:lpstr>1_Office Theme</vt:lpstr>
      <vt:lpstr>E-8C JSTARS WSIP</vt:lpstr>
      <vt:lpstr>PowerPoint Presentation</vt:lpstr>
      <vt:lpstr>PowerPoint Presentation</vt:lpstr>
      <vt:lpstr>PowerPoint Presentation</vt:lpstr>
      <vt:lpstr>PowerPoint Presentation</vt:lpstr>
      <vt:lpstr> </vt:lpstr>
      <vt:lpstr>PowerPoint Presentation</vt:lpstr>
      <vt:lpstr>PowerPoint Presentation</vt:lpstr>
      <vt:lpstr>Program/Project  Major Events </vt:lpstr>
      <vt:lpstr>PowerPoint Presentation</vt:lpstr>
      <vt:lpstr>PowerPoint Presentation</vt:lpstr>
      <vt:lpstr>PowerPoint Presentation</vt:lpstr>
      <vt:lpstr>PowerPoint Presentation</vt:lpstr>
      <vt:lpstr>Program/Project  Major Events AVIP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TF33-PW102C ENGINE SUSTAINMENT  Major Events </vt:lpstr>
      <vt:lpstr>PowerPoint Presentation</vt:lpstr>
      <vt:lpstr>MSG3 Major Events </vt:lpstr>
      <vt:lpstr>PowerPoint Presentation</vt:lpstr>
      <vt:lpstr>Aircraft 95-0122 Engine Preservation Major Events </vt:lpstr>
      <vt:lpstr>PowerPoint Presentation</vt:lpstr>
      <vt:lpstr>Aircraft 97-0200 Engine/APU Preservation Major Events </vt:lpstr>
      <vt:lpstr>PowerPoint Presentation</vt:lpstr>
      <vt:lpstr>PowerPoint Presentation</vt:lpstr>
      <vt:lpstr>Thrust Reverser Lock-out Major Events</vt:lpstr>
      <vt:lpstr>PowerPoint Presentation</vt:lpstr>
      <vt:lpstr>PowerPoint Presentation</vt:lpstr>
      <vt:lpstr>Starter Control Valve Relocation  Major Events</vt:lpstr>
      <vt:lpstr>PowerPoint Presentation</vt:lpstr>
      <vt:lpstr>PowerPoint Presentation</vt:lpstr>
      <vt:lpstr>Engine Maintenance Tools  Major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 Cowling Alignment Pin  Major Events</vt:lpstr>
    </vt:vector>
  </TitlesOfParts>
  <Company>U.S Air Force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francis.mitchell</dc:creator>
  <cp:lastModifiedBy>EVERETT, JAMES A CTR USAF AFMC AFLCMC/HBGC</cp:lastModifiedBy>
  <cp:revision>776</cp:revision>
  <cp:lastPrinted>2019-01-30T18:02:09Z</cp:lastPrinted>
  <dcterms:created xsi:type="dcterms:W3CDTF">2015-08-06T12:51:20Z</dcterms:created>
  <dcterms:modified xsi:type="dcterms:W3CDTF">2020-09-24T14:01:14Z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0x010100795E2F1A4E1E664BAB567CC8E60F7042</vt:lpwstr>
  </property>
  <property fmtid="{D5CDD505-2E9C-101B-9397-08002B2CF9AE}" pid="3" name="TemplateUrl">
    <vt:lpwstr/>
  </property>
  <property fmtid="{D5CDD505-2E9C-101B-9397-08002B2CF9AE}" pid="4" name="Order">
    <vt:r8>268400</vt:r8>
  </property>
  <property fmtid="{D5CDD505-2E9C-101B-9397-08002B2CF9AE}" pid="5" name="URL">
    <vt:lpwstr/>
  </property>
  <property fmtid="{D5CDD505-2E9C-101B-9397-08002B2CF9AE}" pid="6" name="xd_ProgID">
    <vt:lpwstr/>
  </property>
</Properties>
</file>